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1857506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305380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1614734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2906062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402065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2095610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4182065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165708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190827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789269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3D4141-B611-4BAF-8A1B-73C88BE7C809}" type="datetimeFigureOut">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4238435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D4141-B611-4BAF-8A1B-73C88BE7C809}" type="datetimeFigureOut">
              <a:rPr kumimoji="1" lang="ja-JP" altLang="en-US" smtClean="0"/>
              <a:t>2026/2/16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E79A65-84D4-4F85-87EA-0021AC236711}" type="slidenum">
              <a:rPr kumimoji="1" lang="ja-JP" altLang="en-US" smtClean="0"/>
              <a:t>‹#›</a:t>
            </a:fld>
            <a:endParaRPr kumimoji="1" lang="ja-JP" altLang="en-US"/>
          </a:p>
        </p:txBody>
      </p:sp>
    </p:spTree>
    <p:extLst>
      <p:ext uri="{BB962C8B-B14F-4D97-AF65-F5344CB8AC3E}">
        <p14:creationId xmlns:p14="http://schemas.microsoft.com/office/powerpoint/2010/main" val="237704116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6EF926EE-4D34-47B3-8C34-477631FFC40A}"/>
              </a:ext>
            </a:extLst>
          </p:cNvPr>
          <p:cNvSpPr/>
          <p:nvPr/>
        </p:nvSpPr>
        <p:spPr>
          <a:xfrm>
            <a:off x="5082340" y="810749"/>
            <a:ext cx="4493080" cy="146662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0DEA4C20-6555-4734-A043-07345535AFFE}"/>
              </a:ext>
            </a:extLst>
          </p:cNvPr>
          <p:cNvSpPr>
            <a:spLocks noGrp="1"/>
          </p:cNvSpPr>
          <p:nvPr>
            <p:ph type="ctrTitle"/>
          </p:nvPr>
        </p:nvSpPr>
        <p:spPr>
          <a:xfrm>
            <a:off x="0" y="-1"/>
            <a:ext cx="9906000" cy="339365"/>
          </a:xfrm>
          <a:solidFill>
            <a:schemeClr val="accent1"/>
          </a:solidFill>
        </p:spPr>
        <p:txBody>
          <a:bodyPr>
            <a:noAutofit/>
          </a:bodyPr>
          <a:lstStyle/>
          <a:p>
            <a:r>
              <a:rPr lang="ja-JP" altLang="en-US" sz="1600" dirty="0">
                <a:solidFill>
                  <a:schemeClr val="bg1"/>
                </a:solidFill>
                <a:latin typeface="UD デジタル 教科書体 N-R" panose="02020400000000000000" pitchFamily="17" charset="-128"/>
                <a:ea typeface="UD デジタル 教科書体 N-R" panose="02020400000000000000" pitchFamily="17" charset="-128"/>
              </a:rPr>
              <a:t>第４次寝屋川市子ども読書活動推進計画　（骨子）</a:t>
            </a:r>
            <a:endParaRPr lang="ja-JP" altLang="en-US" sz="1400" dirty="0">
              <a:solidFill>
                <a:schemeClr val="bg1"/>
              </a:solidFill>
              <a:latin typeface="UD デジタル 教科書体 N-R" panose="02020400000000000000" pitchFamily="17" charset="-128"/>
              <a:ea typeface="UD デジタル 教科書体 N-R" panose="02020400000000000000" pitchFamily="17" charset="-128"/>
            </a:endParaRPr>
          </a:p>
        </p:txBody>
      </p:sp>
      <p:sp>
        <p:nvSpPr>
          <p:cNvPr id="3" name="字幕 2">
            <a:extLst>
              <a:ext uri="{FF2B5EF4-FFF2-40B4-BE49-F238E27FC236}">
                <a16:creationId xmlns:a16="http://schemas.microsoft.com/office/drawing/2014/main" id="{F8A8EFB7-54B8-4B59-8948-39BCD082F15A}"/>
              </a:ext>
            </a:extLst>
          </p:cNvPr>
          <p:cNvSpPr>
            <a:spLocks noGrp="1"/>
          </p:cNvSpPr>
          <p:nvPr>
            <p:ph type="subTitle" idx="1"/>
          </p:nvPr>
        </p:nvSpPr>
        <p:spPr>
          <a:xfrm>
            <a:off x="0" y="404958"/>
            <a:ext cx="2013997" cy="339365"/>
          </a:xfrm>
        </p:spPr>
        <p:txBody>
          <a:bodyPr>
            <a:normAutofit/>
          </a:bodyPr>
          <a:lstStyle/>
          <a:p>
            <a:pPr algn="l"/>
            <a:r>
              <a:rPr kumimoji="1" lang="ja-JP" altLang="en-US" sz="1200" dirty="0">
                <a:latin typeface="BIZ UDPゴシック" panose="020B0400000000000000" pitchFamily="50" charset="-128"/>
                <a:ea typeface="BIZ UDPゴシック" panose="020B0400000000000000" pitchFamily="50" charset="-128"/>
              </a:rPr>
              <a:t>１</a:t>
            </a:r>
            <a:r>
              <a:rPr lang="ja-JP" altLang="en-US" sz="1200" dirty="0">
                <a:latin typeface="BIZ UDPゴシック" panose="020B0400000000000000" pitchFamily="50" charset="-128"/>
                <a:ea typeface="BIZ UDPゴシック" panose="020B0400000000000000" pitchFamily="50" charset="-128"/>
              </a:rPr>
              <a:t>　計画の概要</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E77B9877-64D3-470E-BBD6-8042466A7781}"/>
              </a:ext>
            </a:extLst>
          </p:cNvPr>
          <p:cNvSpPr/>
          <p:nvPr/>
        </p:nvSpPr>
        <p:spPr>
          <a:xfrm>
            <a:off x="9070851" y="34247"/>
            <a:ext cx="1520948" cy="338554"/>
          </a:xfrm>
          <a:prstGeom prst="rect">
            <a:avLst/>
          </a:prstGeom>
        </p:spPr>
        <p:txBody>
          <a:bodyPr wrap="square">
            <a:spAutoFit/>
          </a:bodyPr>
          <a:lstStyle/>
          <a:p>
            <a:r>
              <a:rPr lang="ja-JP" altLang="en-US" sz="1600" dirty="0">
                <a:solidFill>
                  <a:schemeClr val="bg1"/>
                </a:solidFill>
                <a:latin typeface="UD デジタル 教科書体 N-R" panose="02020400000000000000" pitchFamily="17" charset="-128"/>
                <a:ea typeface="UD デジタル 教科書体 N-R" panose="02020400000000000000" pitchFamily="17" charset="-128"/>
              </a:rPr>
              <a:t>資料１</a:t>
            </a:r>
            <a:endParaRPr lang="ja-JP" altLang="en-US" sz="1600" dirty="0">
              <a:solidFill>
                <a:schemeClr val="bg1"/>
              </a:solidFill>
            </a:endParaRPr>
          </a:p>
        </p:txBody>
      </p:sp>
      <p:sp>
        <p:nvSpPr>
          <p:cNvPr id="5" name="字幕 2">
            <a:extLst>
              <a:ext uri="{FF2B5EF4-FFF2-40B4-BE49-F238E27FC236}">
                <a16:creationId xmlns:a16="http://schemas.microsoft.com/office/drawing/2014/main" id="{D879EB66-3D72-4BD8-A171-1103154D5218}"/>
              </a:ext>
            </a:extLst>
          </p:cNvPr>
          <p:cNvSpPr txBox="1">
            <a:spLocks/>
          </p:cNvSpPr>
          <p:nvPr/>
        </p:nvSpPr>
        <p:spPr>
          <a:xfrm>
            <a:off x="186537" y="2619177"/>
            <a:ext cx="3992055" cy="339365"/>
          </a:xfrm>
          <a:prstGeom prst="rect">
            <a:avLst/>
          </a:prstGeom>
        </p:spPr>
        <p:txBody>
          <a:bodyPr vert="horz" lIns="91440" tIns="45720" rIns="91440" bIns="45720" rtlCol="0" anchor="ctr">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200" dirty="0">
                <a:latin typeface="BIZ UDPゴシック" panose="020B0400000000000000" pitchFamily="50" charset="-128"/>
                <a:ea typeface="BIZ UDPゴシック" panose="020B0400000000000000" pitchFamily="50" charset="-128"/>
              </a:rPr>
              <a:t>２　「読書習慣」の定着を目的とした読書活動</a:t>
            </a:r>
            <a:r>
              <a:rPr lang="ja-JP" altLang="en-US" sz="1050" dirty="0">
                <a:latin typeface="BIZ UDPゴシック" panose="020B0400000000000000" pitchFamily="50" charset="-128"/>
                <a:ea typeface="BIZ UDPゴシック" panose="020B0400000000000000" pitchFamily="50" charset="-128"/>
              </a:rPr>
              <a:t>（継続した取組）</a:t>
            </a:r>
            <a:r>
              <a:rPr lang="ja-JP" altLang="en-US" sz="1400" dirty="0">
                <a:latin typeface="UD デジタル 教科書体 N-R" panose="02020400000000000000" pitchFamily="17" charset="-128"/>
                <a:ea typeface="UD デジタル 教科書体 N-R" panose="02020400000000000000" pitchFamily="17" charset="-128"/>
              </a:rPr>
              <a:t>　　　</a:t>
            </a:r>
            <a:r>
              <a:rPr lang="ja-JP" altLang="en-US" sz="1600" dirty="0">
                <a:latin typeface="UD デジタル 教科書体 N-R" panose="02020400000000000000" pitchFamily="17" charset="-128"/>
                <a:ea typeface="UD デジタル 教科書体 N-R" panose="02020400000000000000" pitchFamily="17" charset="-128"/>
              </a:rPr>
              <a:t>　</a:t>
            </a:r>
          </a:p>
        </p:txBody>
      </p:sp>
      <p:sp>
        <p:nvSpPr>
          <p:cNvPr id="7" name="字幕 2">
            <a:extLst>
              <a:ext uri="{FF2B5EF4-FFF2-40B4-BE49-F238E27FC236}">
                <a16:creationId xmlns:a16="http://schemas.microsoft.com/office/drawing/2014/main" id="{B13513E0-D310-4E1E-B2FA-6B2F3798512B}"/>
              </a:ext>
            </a:extLst>
          </p:cNvPr>
          <p:cNvSpPr txBox="1">
            <a:spLocks/>
          </p:cNvSpPr>
          <p:nvPr/>
        </p:nvSpPr>
        <p:spPr>
          <a:xfrm>
            <a:off x="4991139" y="2630346"/>
            <a:ext cx="7855473" cy="339365"/>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ja-JP" altLang="en-US" sz="1200" dirty="0">
                <a:latin typeface="BIZ UDPゴシック" panose="020B0400000000000000" pitchFamily="50" charset="-128"/>
                <a:ea typeface="BIZ UDPゴシック" panose="020B0400000000000000" pitchFamily="50" charset="-128"/>
              </a:rPr>
              <a:t>３</a:t>
            </a:r>
            <a:r>
              <a:rPr lang="ja-JP" altLang="en-US" sz="1200" b="1" dirty="0">
                <a:latin typeface="BIZ UDPゴシック" panose="020B0400000000000000" pitchFamily="50" charset="-128"/>
                <a:ea typeface="BIZ UDPゴシック" panose="020B0400000000000000" pitchFamily="50" charset="-128"/>
              </a:rPr>
              <a:t>　</a:t>
            </a:r>
            <a:r>
              <a:rPr lang="ja-JP" altLang="en-US" sz="1200" b="1" dirty="0">
                <a:solidFill>
                  <a:srgbClr val="FF0000"/>
                </a:solidFill>
                <a:latin typeface="BIZ UDPゴシック" panose="020B0400000000000000" pitchFamily="50" charset="-128"/>
                <a:ea typeface="BIZ UDPゴシック" panose="020B0400000000000000" pitchFamily="50" charset="-128"/>
              </a:rPr>
              <a:t>「多読」</a:t>
            </a:r>
            <a:r>
              <a:rPr lang="ja-JP" altLang="en-US" sz="1200" dirty="0">
                <a:latin typeface="BIZ UDPゴシック" panose="020B0400000000000000" pitchFamily="50" charset="-128"/>
                <a:ea typeface="BIZ UDPゴシック" panose="020B0400000000000000" pitchFamily="50" charset="-128"/>
              </a:rPr>
              <a:t>を軸とした読書活動</a:t>
            </a:r>
            <a:r>
              <a:rPr lang="ja-JP" altLang="en-US" sz="1050" dirty="0">
                <a:latin typeface="BIZ UDPゴシック" panose="020B0400000000000000" pitchFamily="50" charset="-128"/>
                <a:ea typeface="BIZ UDPゴシック" panose="020B0400000000000000" pitchFamily="50" charset="-128"/>
              </a:rPr>
              <a:t>（新たな取組）</a:t>
            </a:r>
            <a:r>
              <a:rPr lang="ja-JP" altLang="en-US" sz="1200" dirty="0">
                <a:latin typeface="BIZ UDPゴシック" panose="020B0400000000000000" pitchFamily="50" charset="-128"/>
                <a:ea typeface="BIZ UDPゴシック" panose="020B0400000000000000" pitchFamily="50" charset="-128"/>
              </a:rPr>
              <a:t>　</a:t>
            </a:r>
          </a:p>
        </p:txBody>
      </p:sp>
      <p:sp>
        <p:nvSpPr>
          <p:cNvPr id="10" name="字幕 2">
            <a:extLst>
              <a:ext uri="{FF2B5EF4-FFF2-40B4-BE49-F238E27FC236}">
                <a16:creationId xmlns:a16="http://schemas.microsoft.com/office/drawing/2014/main" id="{06E429E7-B109-44CE-9419-77DE8FF46DD5}"/>
              </a:ext>
            </a:extLst>
          </p:cNvPr>
          <p:cNvSpPr txBox="1">
            <a:spLocks/>
          </p:cNvSpPr>
          <p:nvPr/>
        </p:nvSpPr>
        <p:spPr>
          <a:xfrm>
            <a:off x="5082340" y="5576549"/>
            <a:ext cx="7855473" cy="1151862"/>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50000"/>
              </a:lnSpc>
            </a:pPr>
            <a:r>
              <a:rPr lang="ja-JP" altLang="en-US" sz="1200" dirty="0">
                <a:latin typeface="UD デジタル 教科書体 N-R" panose="02020400000000000000" pitchFamily="17" charset="-128"/>
                <a:ea typeface="UD デジタル 教科書体 N-R" panose="02020400000000000000" pitchFamily="17" charset="-128"/>
              </a:rPr>
              <a:t>▶</a:t>
            </a:r>
            <a:r>
              <a:rPr lang="ja-JP" altLang="en-US" sz="1300" dirty="0">
                <a:latin typeface="UD デジタル 教科書体 N-R" panose="02020400000000000000" pitchFamily="17" charset="-128"/>
                <a:ea typeface="UD デジタル 教科書体 N-R" panose="02020400000000000000" pitchFamily="17" charset="-128"/>
              </a:rPr>
              <a:t>ディベート教育以外の取組</a:t>
            </a:r>
            <a:endParaRPr lang="en-US" altLang="ja-JP" sz="13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300" dirty="0">
                <a:latin typeface="UD デジタル 教科書体 N-R" panose="02020400000000000000" pitchFamily="17" charset="-128"/>
                <a:ea typeface="UD デジタル 教科書体 N-R" panose="02020400000000000000" pitchFamily="17" charset="-128"/>
              </a:rPr>
              <a:t>　・朝読の推進</a:t>
            </a:r>
            <a:endParaRPr lang="en-US" altLang="ja-JP" sz="12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200" dirty="0">
                <a:latin typeface="UD デジタル 教科書体 N-R" panose="02020400000000000000" pitchFamily="17" charset="-128"/>
                <a:ea typeface="UD デジタル 教科書体 N-R" panose="02020400000000000000" pitchFamily="17" charset="-128"/>
              </a:rPr>
              <a:t>　</a:t>
            </a:r>
            <a:r>
              <a:rPr lang="ja-JP" altLang="en-US" sz="1300" dirty="0">
                <a:latin typeface="UD デジタル 教科書体 N-R" panose="02020400000000000000" pitchFamily="17" charset="-128"/>
                <a:ea typeface="UD デジタル 教科書体 N-R" panose="02020400000000000000" pitchFamily="17" charset="-128"/>
              </a:rPr>
              <a:t>・授業の工夫</a:t>
            </a:r>
            <a:r>
              <a:rPr lang="ja-JP" altLang="en-US" sz="1050">
                <a:latin typeface="UD デジタル 教科書体 N-R" panose="02020400000000000000" pitchFamily="17" charset="-128"/>
                <a:ea typeface="UD デジタル 教科書体 N-R" panose="02020400000000000000" pitchFamily="17" charset="-128"/>
              </a:rPr>
              <a:t>（おとどけ</a:t>
            </a:r>
            <a:r>
              <a:rPr lang="en-US" altLang="ja-JP" sz="1050">
                <a:latin typeface="UD デジタル 教科書体 N-R" panose="02020400000000000000" pitchFamily="17" charset="-128"/>
                <a:ea typeface="UD デジタル 教科書体 N-R" panose="02020400000000000000" pitchFamily="17" charset="-128"/>
              </a:rPr>
              <a:t>Books</a:t>
            </a:r>
            <a:r>
              <a:rPr lang="ja-JP" altLang="en-US" sz="1050" dirty="0">
                <a:latin typeface="UD デジタル 教科書体 N-R" panose="02020400000000000000" pitchFamily="17" charset="-128"/>
                <a:ea typeface="UD デジタル 教科書体 N-R" panose="02020400000000000000" pitchFamily="17" charset="-128"/>
              </a:rPr>
              <a:t>の一斉取組、参考図書の紹介）</a:t>
            </a:r>
            <a:endParaRPr lang="en-US" altLang="ja-JP" sz="105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200" dirty="0">
                <a:latin typeface="UD デジタル 教科書体 N-R" panose="02020400000000000000" pitchFamily="17" charset="-128"/>
                <a:ea typeface="UD デジタル 教科書体 N-R" panose="02020400000000000000" pitchFamily="17" charset="-128"/>
              </a:rPr>
              <a:t>　</a:t>
            </a:r>
            <a:r>
              <a:rPr lang="ja-JP" altLang="en-US" sz="1300" dirty="0">
                <a:latin typeface="UD デジタル 教科書体 N-R" panose="02020400000000000000" pitchFamily="17" charset="-128"/>
                <a:ea typeface="UD デジタル 教科書体 N-R" panose="02020400000000000000" pitchFamily="17" charset="-128"/>
              </a:rPr>
              <a:t>・電子書籍の活用</a:t>
            </a:r>
            <a:endParaRPr lang="en-US" altLang="ja-JP" sz="105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200" dirty="0">
                <a:latin typeface="UD デジタル 教科書体 N-R" panose="02020400000000000000" pitchFamily="17" charset="-128"/>
                <a:ea typeface="UD デジタル 教科書体 N-R" panose="02020400000000000000" pitchFamily="17" charset="-128"/>
              </a:rPr>
              <a:t>　</a:t>
            </a:r>
            <a:r>
              <a:rPr lang="ja-JP" altLang="en-US" sz="1300" dirty="0">
                <a:latin typeface="UD デジタル 教科書体 N-R" panose="02020400000000000000" pitchFamily="17" charset="-128"/>
                <a:ea typeface="UD デジタル 教科書体 N-R" panose="02020400000000000000" pitchFamily="17" charset="-128"/>
              </a:rPr>
              <a:t>・学校司書との連携（学年別の推薦図書の選書など）</a:t>
            </a:r>
            <a:endParaRPr lang="en-US" altLang="ja-JP" sz="13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300" dirty="0">
                <a:latin typeface="UD デジタル 教科書体 N-R" panose="02020400000000000000" pitchFamily="17" charset="-128"/>
                <a:ea typeface="UD デジタル 教科書体 N-R" panose="02020400000000000000" pitchFamily="17" charset="-128"/>
              </a:rPr>
              <a:t>　・図書の充実　など</a:t>
            </a:r>
          </a:p>
        </p:txBody>
      </p:sp>
      <p:sp>
        <p:nvSpPr>
          <p:cNvPr id="11" name="字幕 2">
            <a:extLst>
              <a:ext uri="{FF2B5EF4-FFF2-40B4-BE49-F238E27FC236}">
                <a16:creationId xmlns:a16="http://schemas.microsoft.com/office/drawing/2014/main" id="{A436AC6F-6ED5-45E9-A33E-90DE052BCAA5}"/>
              </a:ext>
            </a:extLst>
          </p:cNvPr>
          <p:cNvSpPr txBox="1">
            <a:spLocks/>
          </p:cNvSpPr>
          <p:nvPr/>
        </p:nvSpPr>
        <p:spPr>
          <a:xfrm>
            <a:off x="5082340" y="5065906"/>
            <a:ext cx="7855473" cy="12576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50000"/>
              </a:lnSpc>
            </a:pPr>
            <a:r>
              <a:rPr lang="ja-JP" altLang="en-US" sz="1200" dirty="0">
                <a:latin typeface="UD デジタル 教科書体 N-R" panose="02020400000000000000" pitchFamily="17" charset="-128"/>
                <a:ea typeface="UD デジタル 教科書体 N-R" panose="02020400000000000000" pitchFamily="17" charset="-128"/>
              </a:rPr>
              <a:t>▶ディベート教育の充実</a:t>
            </a:r>
            <a:endParaRPr lang="en-US" altLang="ja-JP" sz="12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200" dirty="0">
                <a:latin typeface="UD デジタル 教科書体 N-R" panose="02020400000000000000" pitchFamily="17" charset="-128"/>
                <a:ea typeface="UD デジタル 教科書体 N-R" panose="02020400000000000000" pitchFamily="17" charset="-128"/>
              </a:rPr>
              <a:t>　・ディベートでの図書活用の推進　など</a:t>
            </a:r>
          </a:p>
        </p:txBody>
      </p:sp>
      <p:sp>
        <p:nvSpPr>
          <p:cNvPr id="13" name="正方形/長方形 12">
            <a:extLst>
              <a:ext uri="{FF2B5EF4-FFF2-40B4-BE49-F238E27FC236}">
                <a16:creationId xmlns:a16="http://schemas.microsoft.com/office/drawing/2014/main" id="{F2CAA83F-A24B-4D03-9E08-DFA27F03438D}"/>
              </a:ext>
            </a:extLst>
          </p:cNvPr>
          <p:cNvSpPr/>
          <p:nvPr/>
        </p:nvSpPr>
        <p:spPr>
          <a:xfrm>
            <a:off x="91625" y="662956"/>
            <a:ext cx="4953000" cy="1708160"/>
          </a:xfrm>
          <a:prstGeom prst="rect">
            <a:avLst/>
          </a:prstGeom>
        </p:spPr>
        <p:txBody>
          <a:bodyPr>
            <a:spAutoFit/>
          </a:bodyPr>
          <a:lstStyle/>
          <a:p>
            <a:pPr algn="just">
              <a:spcAft>
                <a:spcPts val="0"/>
              </a:spcAft>
            </a:pP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⑴</a:t>
            </a:r>
            <a:r>
              <a:rPr lang="ja-JP"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目的</a:t>
            </a:r>
            <a:endPar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　読書習慣の定着を目的とした読書活動に</a:t>
            </a:r>
            <a:r>
              <a:rPr lang="ja-JP" altLang="en-US" sz="1200" b="1" kern="100" dirty="0">
                <a:solidFill>
                  <a:srgbClr val="FF000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「多読」</a:t>
            </a: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を軸とした読書活　</a:t>
            </a:r>
            <a:endPar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　動を加えることによって、読書習慣を身に付けながら、</a:t>
            </a:r>
            <a:r>
              <a:rPr lang="ja-JP" altLang="en-US" sz="1200" b="1" u="sng" kern="100" dirty="0">
                <a:solidFill>
                  <a:srgbClr val="FF000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語彙力・読　</a:t>
            </a:r>
            <a:endParaRPr lang="en-US" altLang="ja-JP" sz="1200" b="1" u="sng" kern="100" dirty="0">
              <a:solidFill>
                <a:srgbClr val="FF000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r>
              <a:rPr lang="ja-JP" altLang="en-US" sz="1200" b="1" kern="100" dirty="0">
                <a:solidFill>
                  <a:srgbClr val="FF000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　</a:t>
            </a:r>
            <a:r>
              <a:rPr lang="ja-JP" altLang="en-US" sz="1200" b="1" u="sng" kern="100" dirty="0">
                <a:solidFill>
                  <a:srgbClr val="FF000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解力を高め、論理的思考力の向上を図る。</a:t>
            </a:r>
            <a:endParaRPr lang="en-US" altLang="ja-JP" sz="1200" b="1" u="sng" kern="100" dirty="0">
              <a:solidFill>
                <a:srgbClr val="FF0000"/>
              </a:solidFill>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endParaRPr lang="en-US" altLang="ja-JP" sz="3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⑵</a:t>
            </a:r>
            <a:r>
              <a:rPr lang="ja-JP"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計画期間</a:t>
            </a:r>
            <a:endPar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　令和８年度から令和</a:t>
            </a:r>
            <a:r>
              <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12</a:t>
            </a: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年度まで（５年間）</a:t>
            </a:r>
            <a:endPar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endParaRPr lang="en-US" altLang="ja-JP" sz="3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spcAft>
                <a:spcPts val="0"/>
              </a:spcAft>
            </a:pPr>
            <a:r>
              <a:rPr lang="ja-JP" altLang="en-US"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⑶</a:t>
            </a:r>
            <a:r>
              <a:rPr lang="ja-JP"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rPr>
              <a:t>対象</a:t>
            </a:r>
            <a:endPar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a:p>
            <a:pPr algn="just"/>
            <a:r>
              <a:rPr lang="ja-JP" altLang="en-US" sz="1200" dirty="0">
                <a:latin typeface="UD デジタル 教科書体 N-R" panose="02020400000000000000" pitchFamily="17" charset="-128"/>
                <a:ea typeface="UD デジタル 教科書体 N-R" panose="02020400000000000000" pitchFamily="17" charset="-128"/>
              </a:rPr>
              <a:t>　</a:t>
            </a:r>
            <a:r>
              <a:rPr lang="ja-JP" altLang="ja-JP" sz="1200" dirty="0">
                <a:latin typeface="UD デジタル 教科書体 N-R" panose="02020400000000000000" pitchFamily="17" charset="-128"/>
                <a:ea typeface="UD デジタル 教科書体 N-R" panose="02020400000000000000" pitchFamily="17" charset="-128"/>
              </a:rPr>
              <a:t>０歳からおおむね</a:t>
            </a:r>
            <a:r>
              <a:rPr lang="en-US" altLang="ja-JP" sz="1200" dirty="0">
                <a:latin typeface="UD デジタル 教科書体 N-R" panose="02020400000000000000" pitchFamily="17" charset="-128"/>
                <a:ea typeface="UD デジタル 教科書体 N-R" panose="02020400000000000000" pitchFamily="17" charset="-128"/>
              </a:rPr>
              <a:t>18</a:t>
            </a:r>
            <a:r>
              <a:rPr lang="ja-JP" altLang="ja-JP" sz="1200" dirty="0">
                <a:latin typeface="UD デジタル 教科書体 N-R" panose="02020400000000000000" pitchFamily="17" charset="-128"/>
                <a:ea typeface="UD デジタル 教科書体 N-R" panose="02020400000000000000" pitchFamily="17" charset="-128"/>
              </a:rPr>
              <a:t>歳まで</a:t>
            </a:r>
            <a:endParaRPr lang="en-US" altLang="ja-JP" sz="1200" kern="100" dirty="0">
              <a:latin typeface="UD デジタル 教科書体 N-R" panose="02020400000000000000" pitchFamily="17" charset="-128"/>
              <a:ea typeface="UD デジタル 教科書体 N-R" panose="02020400000000000000" pitchFamily="17" charset="-128"/>
              <a:cs typeface="Times New Roman" panose="02020603050405020304" pitchFamily="18" charset="0"/>
            </a:endParaRPr>
          </a:p>
        </p:txBody>
      </p:sp>
      <p:sp>
        <p:nvSpPr>
          <p:cNvPr id="15" name="正方形/長方形 14">
            <a:extLst>
              <a:ext uri="{FF2B5EF4-FFF2-40B4-BE49-F238E27FC236}">
                <a16:creationId xmlns:a16="http://schemas.microsoft.com/office/drawing/2014/main" id="{862F0935-D047-4518-8F7E-041C5D8E6550}"/>
              </a:ext>
            </a:extLst>
          </p:cNvPr>
          <p:cNvSpPr/>
          <p:nvPr/>
        </p:nvSpPr>
        <p:spPr>
          <a:xfrm>
            <a:off x="113693" y="2611784"/>
            <a:ext cx="4620490" cy="4171399"/>
          </a:xfrm>
          <a:prstGeom prst="rect">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6" name="正方形/長方形 15">
            <a:extLst>
              <a:ext uri="{FF2B5EF4-FFF2-40B4-BE49-F238E27FC236}">
                <a16:creationId xmlns:a16="http://schemas.microsoft.com/office/drawing/2014/main" id="{65CA6969-A6C7-496F-A4F1-6C7200E12E28}"/>
              </a:ext>
            </a:extLst>
          </p:cNvPr>
          <p:cNvSpPr/>
          <p:nvPr/>
        </p:nvSpPr>
        <p:spPr>
          <a:xfrm>
            <a:off x="4953983" y="2611785"/>
            <a:ext cx="4620490" cy="4171398"/>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F60F0BCA-BAE1-4F7B-B3AA-2E4883CF0352}"/>
              </a:ext>
            </a:extLst>
          </p:cNvPr>
          <p:cNvSpPr/>
          <p:nvPr/>
        </p:nvSpPr>
        <p:spPr>
          <a:xfrm>
            <a:off x="345200" y="2926409"/>
            <a:ext cx="4240332" cy="430887"/>
          </a:xfrm>
          <a:prstGeom prst="rect">
            <a:avLst/>
          </a:prstGeom>
        </p:spPr>
        <p:txBody>
          <a:bodyPr wrap="square">
            <a:spAutoFit/>
          </a:bodyPr>
          <a:lstStyle/>
          <a:p>
            <a:r>
              <a:rPr lang="ja-JP" altLang="en-US" sz="1050" dirty="0">
                <a:latin typeface="UD デジタル 教科書体 N-R" panose="02020400000000000000" pitchFamily="17" charset="-128"/>
                <a:ea typeface="UD デジタル 教科書体 N-R" panose="02020400000000000000" pitchFamily="17" charset="-128"/>
              </a:rPr>
              <a:t>乳幼児期から発達段階に応じて、読書の楽しさを知ることができるきっかけをつくり、生涯にわたる読書習慣を身に付ける。</a:t>
            </a:r>
          </a:p>
        </p:txBody>
      </p:sp>
      <p:sp>
        <p:nvSpPr>
          <p:cNvPr id="18" name="正方形/長方形 17">
            <a:extLst>
              <a:ext uri="{FF2B5EF4-FFF2-40B4-BE49-F238E27FC236}">
                <a16:creationId xmlns:a16="http://schemas.microsoft.com/office/drawing/2014/main" id="{196337CD-2544-45E5-8D5F-A8538736AEC3}"/>
              </a:ext>
            </a:extLst>
          </p:cNvPr>
          <p:cNvSpPr/>
          <p:nvPr/>
        </p:nvSpPr>
        <p:spPr>
          <a:xfrm>
            <a:off x="5249961" y="2921146"/>
            <a:ext cx="4251355" cy="430887"/>
          </a:xfrm>
          <a:prstGeom prst="rect">
            <a:avLst/>
          </a:prstGeom>
        </p:spPr>
        <p:txBody>
          <a:bodyPr wrap="square">
            <a:spAutoFit/>
          </a:bodyPr>
          <a:lstStyle/>
          <a:p>
            <a:r>
              <a:rPr lang="ja-JP" altLang="en-US" sz="1050" dirty="0">
                <a:latin typeface="UD デジタル 教科書体 N-R" panose="02020400000000000000" pitchFamily="17" charset="-128"/>
                <a:ea typeface="UD デジタル 教科書体 N-R" panose="02020400000000000000" pitchFamily="17" charset="-128"/>
              </a:rPr>
              <a:t>小学校入学時から目標冊数を意識した積極的な読書活動を推進することにより、語彙力・読解力を高め、論理的思考力の向上を図る。</a:t>
            </a:r>
          </a:p>
        </p:txBody>
      </p:sp>
      <p:sp>
        <p:nvSpPr>
          <p:cNvPr id="19" name="大かっこ 18">
            <a:extLst>
              <a:ext uri="{FF2B5EF4-FFF2-40B4-BE49-F238E27FC236}">
                <a16:creationId xmlns:a16="http://schemas.microsoft.com/office/drawing/2014/main" id="{A75BE598-A6C9-4037-ABAB-1204AA028AA1}"/>
              </a:ext>
            </a:extLst>
          </p:cNvPr>
          <p:cNvSpPr/>
          <p:nvPr/>
        </p:nvSpPr>
        <p:spPr>
          <a:xfrm>
            <a:off x="276254" y="2966573"/>
            <a:ext cx="4323189" cy="37346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大かっこ 19">
            <a:extLst>
              <a:ext uri="{FF2B5EF4-FFF2-40B4-BE49-F238E27FC236}">
                <a16:creationId xmlns:a16="http://schemas.microsoft.com/office/drawing/2014/main" id="{884CE5CB-0C76-40BF-81B6-3C3624C87DA8}"/>
              </a:ext>
            </a:extLst>
          </p:cNvPr>
          <p:cNvSpPr/>
          <p:nvPr/>
        </p:nvSpPr>
        <p:spPr>
          <a:xfrm>
            <a:off x="5195634" y="2964762"/>
            <a:ext cx="4323189" cy="33936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F341D5CA-752B-49D2-8338-943A59C888EC}"/>
              </a:ext>
            </a:extLst>
          </p:cNvPr>
          <p:cNvSpPr txBox="1"/>
          <p:nvPr/>
        </p:nvSpPr>
        <p:spPr>
          <a:xfrm>
            <a:off x="276254" y="3382942"/>
            <a:ext cx="1263921" cy="276999"/>
          </a:xfrm>
          <a:prstGeom prst="rect">
            <a:avLst/>
          </a:prstGeom>
          <a:solidFill>
            <a:srgbClr val="FFFF00"/>
          </a:solidFill>
          <a:ln>
            <a:solidFill>
              <a:srgbClr val="002060"/>
            </a:solidFill>
          </a:ln>
        </p:spPr>
        <p:txBody>
          <a:bodyPr wrap="square" rtlCol="0">
            <a:spAutoFit/>
          </a:bodyPr>
          <a:lstStyle/>
          <a:p>
            <a:r>
              <a:rPr kumimoji="1" lang="ja-JP" altLang="en-US" sz="1200" dirty="0">
                <a:latin typeface="UD デジタル 教科書体 N-R" panose="02020400000000000000" pitchFamily="17" charset="-128"/>
                <a:ea typeface="UD デジタル 教科書体 N-R" panose="02020400000000000000" pitchFamily="17" charset="-128"/>
              </a:rPr>
              <a:t>読書活動の例</a:t>
            </a:r>
          </a:p>
        </p:txBody>
      </p:sp>
      <p:sp>
        <p:nvSpPr>
          <p:cNvPr id="22" name="テキスト ボックス 21">
            <a:extLst>
              <a:ext uri="{FF2B5EF4-FFF2-40B4-BE49-F238E27FC236}">
                <a16:creationId xmlns:a16="http://schemas.microsoft.com/office/drawing/2014/main" id="{1E5E36CE-EBCC-4A07-BD4A-27FEED7E1344}"/>
              </a:ext>
            </a:extLst>
          </p:cNvPr>
          <p:cNvSpPr txBox="1"/>
          <p:nvPr/>
        </p:nvSpPr>
        <p:spPr>
          <a:xfrm>
            <a:off x="172131" y="3662005"/>
            <a:ext cx="4562052" cy="3132717"/>
          </a:xfrm>
          <a:prstGeom prst="rect">
            <a:avLst/>
          </a:prstGeom>
          <a:noFill/>
        </p:spPr>
        <p:txBody>
          <a:bodyPr wrap="square" rtlCol="0">
            <a:spAutoFit/>
          </a:bodyPr>
          <a:lstStyle/>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▶就学前の取組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・絵本の読み聞かせの充実</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・乳幼児への絵本配布事業</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・幼稚園・保育所等の読書環境の充実</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・保護者への読書・読み聞かせの啓発</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・図書館探検の実施</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・こども図書館</a:t>
            </a:r>
            <a:r>
              <a:rPr kumimoji="1" lang="en-US" altLang="ja-JP" sz="1200" dirty="0">
                <a:latin typeface="UD デジタル 教科書体 N-R" panose="02020400000000000000" pitchFamily="17" charset="-128"/>
                <a:ea typeface="UD デジタル 教科書体 N-R" panose="02020400000000000000" pitchFamily="17" charset="-128"/>
              </a:rPr>
              <a:t>+plus</a:t>
            </a:r>
            <a:r>
              <a:rPr kumimoji="1" lang="ja-JP" altLang="en-US" sz="1200" dirty="0">
                <a:latin typeface="UD デジタル 教科書体 N-R" panose="02020400000000000000" pitchFamily="17" charset="-128"/>
                <a:ea typeface="UD デジタル 教科書体 N-R" panose="02020400000000000000" pitchFamily="17" charset="-128"/>
              </a:rPr>
              <a:t>での読書推進　など</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▶学齢期の取組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・学校図書館の環境の充実</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・図書委員会活動の支援</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・学校図書館オリエンテーション</a:t>
            </a:r>
            <a:r>
              <a:rPr kumimoji="1" lang="ja-JP" altLang="en-US" sz="1050" dirty="0">
                <a:latin typeface="UD デジタル 教科書体 N-R" panose="02020400000000000000" pitchFamily="17" charset="-128"/>
                <a:ea typeface="UD デジタル 教科書体 N-R" panose="02020400000000000000" pitchFamily="17" charset="-128"/>
              </a:rPr>
              <a:t>（活用方法等）</a:t>
            </a:r>
            <a:r>
              <a:rPr kumimoji="1" lang="ja-JP" altLang="en-US" sz="1200" dirty="0">
                <a:latin typeface="UD デジタル 教科書体 N-R" panose="02020400000000000000" pitchFamily="17" charset="-128"/>
                <a:ea typeface="UD デジタル 教科書体 N-R" panose="02020400000000000000" pitchFamily="17" charset="-128"/>
              </a:rPr>
              <a:t>の実施</a:t>
            </a:r>
            <a:endParaRPr kumimoji="1" lang="en-US" altLang="ja-JP" sz="11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　・各学校での読書活動</a:t>
            </a:r>
            <a:r>
              <a:rPr kumimoji="1" lang="ja-JP" altLang="en-US" sz="1050" dirty="0">
                <a:latin typeface="UD デジタル 教科書体 N-R" panose="02020400000000000000" pitchFamily="17" charset="-128"/>
                <a:ea typeface="UD デジタル 教科書体 N-R" panose="02020400000000000000" pitchFamily="17" charset="-128"/>
              </a:rPr>
              <a:t>（朝読、図書行事等）</a:t>
            </a:r>
            <a:r>
              <a:rPr kumimoji="1" lang="ja-JP" altLang="en-US" sz="1200" dirty="0">
                <a:latin typeface="UD デジタル 教科書体 N-R" panose="02020400000000000000" pitchFamily="17" charset="-128"/>
                <a:ea typeface="UD デジタル 教科書体 N-R" panose="02020400000000000000" pitchFamily="17" charset="-128"/>
              </a:rPr>
              <a:t>の推進　など</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▶支援が必要な子どもたちへの取組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▶ボランティアとの連携・ボランティアの育成</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10000"/>
              </a:lnSpc>
            </a:pPr>
            <a:r>
              <a:rPr kumimoji="1" lang="ja-JP" altLang="en-US" sz="1200" dirty="0">
                <a:latin typeface="UD デジタル 教科書体 N-R" panose="02020400000000000000" pitchFamily="17" charset="-128"/>
                <a:ea typeface="UD デジタル 教科書体 N-R" panose="02020400000000000000" pitchFamily="17" charset="-128"/>
              </a:rPr>
              <a:t>▶</a:t>
            </a:r>
            <a:r>
              <a:rPr kumimoji="1" lang="en-US" altLang="ja-JP" sz="1200" dirty="0">
                <a:latin typeface="UD デジタル 教科書体 N-R" panose="02020400000000000000" pitchFamily="17" charset="-128"/>
                <a:ea typeface="UD デジタル 教科書体 N-R" panose="02020400000000000000" pitchFamily="17" charset="-128"/>
              </a:rPr>
              <a:t>YA</a:t>
            </a:r>
            <a:r>
              <a:rPr kumimoji="1" lang="ja-JP" altLang="en-US" sz="1050" dirty="0">
                <a:latin typeface="UD デジタル 教科書体 N-R" panose="02020400000000000000" pitchFamily="17" charset="-128"/>
                <a:ea typeface="UD デジタル 教科書体 N-R" panose="02020400000000000000" pitchFamily="17" charset="-128"/>
              </a:rPr>
              <a:t>（ヤングアダルト：中高生）</a:t>
            </a:r>
            <a:r>
              <a:rPr kumimoji="1" lang="ja-JP" altLang="en-US" sz="1200" dirty="0">
                <a:latin typeface="UD デジタル 教科書体 N-R" panose="02020400000000000000" pitchFamily="17" charset="-128"/>
                <a:ea typeface="UD デジタル 教科書体 N-R" panose="02020400000000000000" pitchFamily="17" charset="-128"/>
              </a:rPr>
              <a:t>世代への読書支援　</a:t>
            </a:r>
            <a:endParaRPr kumimoji="1" lang="en-US" altLang="ja-JP" sz="1200" dirty="0">
              <a:latin typeface="UD デジタル 教科書体 N-R" panose="02020400000000000000" pitchFamily="17" charset="-128"/>
              <a:ea typeface="UD デジタル 教科書体 N-R" panose="02020400000000000000" pitchFamily="17" charset="-128"/>
            </a:endParaRPr>
          </a:p>
        </p:txBody>
      </p:sp>
      <p:sp>
        <p:nvSpPr>
          <p:cNvPr id="23" name="テキスト ボックス 22">
            <a:extLst>
              <a:ext uri="{FF2B5EF4-FFF2-40B4-BE49-F238E27FC236}">
                <a16:creationId xmlns:a16="http://schemas.microsoft.com/office/drawing/2014/main" id="{F99A2F92-5AD7-48C0-8C67-03BA9615B59D}"/>
              </a:ext>
            </a:extLst>
          </p:cNvPr>
          <p:cNvSpPr txBox="1"/>
          <p:nvPr/>
        </p:nvSpPr>
        <p:spPr>
          <a:xfrm>
            <a:off x="5132808" y="3397113"/>
            <a:ext cx="1928392" cy="276999"/>
          </a:xfrm>
          <a:prstGeom prst="rect">
            <a:avLst/>
          </a:prstGeom>
          <a:solidFill>
            <a:srgbClr val="FFCCFF"/>
          </a:solidFill>
          <a:ln w="25400" cmpd="dbl">
            <a:solidFill>
              <a:srgbClr val="002060"/>
            </a:solidFill>
          </a:ln>
        </p:spPr>
        <p:txBody>
          <a:bodyPr wrap="square" rtlCol="0">
            <a:spAutoFit/>
          </a:bodyPr>
          <a:lstStyle/>
          <a:p>
            <a:r>
              <a:rPr kumimoji="1" lang="ja-JP" altLang="en-US" sz="1200" dirty="0">
                <a:latin typeface="UD デジタル 教科書体 N-R" panose="02020400000000000000" pitchFamily="17" charset="-128"/>
                <a:ea typeface="UD デジタル 教科書体 N-R" panose="02020400000000000000" pitchFamily="17" charset="-128"/>
              </a:rPr>
              <a:t>目標冊数の設定（案）</a:t>
            </a:r>
          </a:p>
        </p:txBody>
      </p:sp>
      <p:sp>
        <p:nvSpPr>
          <p:cNvPr id="24" name="テキスト ボックス 23">
            <a:extLst>
              <a:ext uri="{FF2B5EF4-FFF2-40B4-BE49-F238E27FC236}">
                <a16:creationId xmlns:a16="http://schemas.microsoft.com/office/drawing/2014/main" id="{1384BB7A-6C95-40A5-95C3-8021AE2CE9A2}"/>
              </a:ext>
            </a:extLst>
          </p:cNvPr>
          <p:cNvSpPr txBox="1"/>
          <p:nvPr/>
        </p:nvSpPr>
        <p:spPr>
          <a:xfrm>
            <a:off x="5148544" y="4670600"/>
            <a:ext cx="3626349" cy="276999"/>
          </a:xfrm>
          <a:prstGeom prst="rect">
            <a:avLst/>
          </a:prstGeom>
          <a:solidFill>
            <a:schemeClr val="accent6">
              <a:lumMod val="20000"/>
              <a:lumOff val="80000"/>
            </a:schemeClr>
          </a:solidFill>
          <a:ln>
            <a:solidFill>
              <a:srgbClr val="002060"/>
            </a:solidFill>
          </a:ln>
        </p:spPr>
        <p:txBody>
          <a:bodyPr wrap="square" rtlCol="0">
            <a:spAutoFit/>
          </a:bodyPr>
          <a:lstStyle/>
          <a:p>
            <a:r>
              <a:rPr kumimoji="1" lang="ja-JP" altLang="en-US" sz="1200" dirty="0">
                <a:latin typeface="UD デジタル 教科書体 N-R" panose="02020400000000000000" pitchFamily="17" charset="-128"/>
                <a:ea typeface="UD デジタル 教科書体 N-R" panose="02020400000000000000" pitchFamily="17" charset="-128"/>
              </a:rPr>
              <a:t>（目標冊数達成のための）読書活動の例（案）</a:t>
            </a:r>
          </a:p>
        </p:txBody>
      </p:sp>
      <p:sp>
        <p:nvSpPr>
          <p:cNvPr id="25" name="字幕 2">
            <a:extLst>
              <a:ext uri="{FF2B5EF4-FFF2-40B4-BE49-F238E27FC236}">
                <a16:creationId xmlns:a16="http://schemas.microsoft.com/office/drawing/2014/main" id="{86DA8194-20BE-42D4-93F1-33E02C5065E3}"/>
              </a:ext>
            </a:extLst>
          </p:cNvPr>
          <p:cNvSpPr txBox="1">
            <a:spLocks/>
          </p:cNvSpPr>
          <p:nvPr/>
        </p:nvSpPr>
        <p:spPr>
          <a:xfrm>
            <a:off x="5148544" y="3731530"/>
            <a:ext cx="2247902" cy="871653"/>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50000"/>
              </a:lnSpc>
            </a:pPr>
            <a:r>
              <a:rPr lang="ja-JP" altLang="en-US" sz="1100" dirty="0">
                <a:latin typeface="UD デジタル 教科書体 N-R" panose="02020400000000000000" pitchFamily="17" charset="-128"/>
                <a:ea typeface="UD デジタル 教科書体 N-R" panose="02020400000000000000" pitchFamily="17" charset="-128"/>
              </a:rPr>
              <a:t>小学校１・２年　　  冊</a:t>
            </a:r>
            <a:r>
              <a:rPr lang="en-US" altLang="ja-JP" sz="1100" dirty="0">
                <a:latin typeface="UD デジタル 教科書体 N-R" panose="02020400000000000000" pitchFamily="17" charset="-128"/>
                <a:ea typeface="UD デジタル 教科書体 N-R" panose="02020400000000000000" pitchFamily="17" charset="-128"/>
              </a:rPr>
              <a:t>/</a:t>
            </a:r>
            <a:r>
              <a:rPr lang="ja-JP" altLang="en-US" sz="1100" dirty="0">
                <a:latin typeface="UD デジタル 教科書体 N-R" panose="02020400000000000000" pitchFamily="17" charset="-128"/>
                <a:ea typeface="UD デジタル 教科書体 N-R" panose="02020400000000000000" pitchFamily="17" charset="-128"/>
              </a:rPr>
              <a:t>年</a:t>
            </a:r>
            <a:endParaRPr lang="en-US" altLang="ja-JP" sz="11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100" dirty="0">
                <a:latin typeface="UD デジタル 教科書体 N-R" panose="02020400000000000000" pitchFamily="17" charset="-128"/>
                <a:ea typeface="UD デジタル 教科書体 N-R" panose="02020400000000000000" pitchFamily="17" charset="-128"/>
              </a:rPr>
              <a:t>小学校３・４年　</a:t>
            </a:r>
            <a:r>
              <a:rPr lang="en-US" altLang="ja-JP" sz="1100" dirty="0">
                <a:latin typeface="UD デジタル 教科書体 N-R" panose="02020400000000000000" pitchFamily="17" charset="-128"/>
                <a:ea typeface="UD デジタル 教科書体 N-R" panose="02020400000000000000" pitchFamily="17" charset="-128"/>
              </a:rPr>
              <a:t>      </a:t>
            </a:r>
            <a:r>
              <a:rPr lang="ja-JP" altLang="en-US" sz="1100" dirty="0">
                <a:latin typeface="UD デジタル 教科書体 N-R" panose="02020400000000000000" pitchFamily="17" charset="-128"/>
                <a:ea typeface="UD デジタル 教科書体 N-R" panose="02020400000000000000" pitchFamily="17" charset="-128"/>
              </a:rPr>
              <a:t>冊</a:t>
            </a:r>
            <a:r>
              <a:rPr lang="en-US" altLang="ja-JP" sz="1100" dirty="0">
                <a:latin typeface="UD デジタル 教科書体 N-R" panose="02020400000000000000" pitchFamily="17" charset="-128"/>
                <a:ea typeface="UD デジタル 教科書体 N-R" panose="02020400000000000000" pitchFamily="17" charset="-128"/>
              </a:rPr>
              <a:t>/</a:t>
            </a:r>
            <a:r>
              <a:rPr lang="ja-JP" altLang="en-US" sz="1100" dirty="0">
                <a:latin typeface="UD デジタル 教科書体 N-R" panose="02020400000000000000" pitchFamily="17" charset="-128"/>
                <a:ea typeface="UD デジタル 教科書体 N-R" panose="02020400000000000000" pitchFamily="17" charset="-128"/>
              </a:rPr>
              <a:t>年</a:t>
            </a:r>
            <a:endParaRPr lang="en-US" altLang="ja-JP" sz="11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100" dirty="0">
                <a:latin typeface="UD デジタル 教科書体 N-R" panose="02020400000000000000" pitchFamily="17" charset="-128"/>
                <a:ea typeface="UD デジタル 教科書体 N-R" panose="02020400000000000000" pitchFamily="17" charset="-128"/>
              </a:rPr>
              <a:t>小学校５・６年　</a:t>
            </a:r>
            <a:r>
              <a:rPr lang="en-US" altLang="ja-JP" sz="1100" dirty="0">
                <a:latin typeface="UD デジタル 教科書体 N-R" panose="02020400000000000000" pitchFamily="17" charset="-128"/>
                <a:ea typeface="UD デジタル 教科書体 N-R" panose="02020400000000000000" pitchFamily="17" charset="-128"/>
              </a:rPr>
              <a:t>      </a:t>
            </a:r>
            <a:r>
              <a:rPr lang="ja-JP" altLang="en-US" sz="1100" dirty="0">
                <a:latin typeface="UD デジタル 教科書体 N-R" panose="02020400000000000000" pitchFamily="17" charset="-128"/>
                <a:ea typeface="UD デジタル 教科書体 N-R" panose="02020400000000000000" pitchFamily="17" charset="-128"/>
              </a:rPr>
              <a:t>冊</a:t>
            </a:r>
            <a:r>
              <a:rPr lang="en-US" altLang="ja-JP" sz="1100" dirty="0">
                <a:latin typeface="UD デジタル 教科書体 N-R" panose="02020400000000000000" pitchFamily="17" charset="-128"/>
                <a:ea typeface="UD デジタル 教科書体 N-R" panose="02020400000000000000" pitchFamily="17" charset="-128"/>
              </a:rPr>
              <a:t>/</a:t>
            </a:r>
            <a:r>
              <a:rPr lang="ja-JP" altLang="en-US" sz="1100" dirty="0">
                <a:latin typeface="UD デジタル 教科書体 N-R" panose="02020400000000000000" pitchFamily="17" charset="-128"/>
                <a:ea typeface="UD デジタル 教科書体 N-R" panose="02020400000000000000" pitchFamily="17" charset="-128"/>
              </a:rPr>
              <a:t>年</a:t>
            </a:r>
            <a:endParaRPr lang="en-US" altLang="ja-JP" sz="1100" dirty="0">
              <a:latin typeface="UD デジタル 教科書体 N-R" panose="02020400000000000000" pitchFamily="17" charset="-128"/>
              <a:ea typeface="UD デジタル 教科書体 N-R" panose="02020400000000000000" pitchFamily="17" charset="-128"/>
            </a:endParaRPr>
          </a:p>
          <a:p>
            <a:pPr algn="l">
              <a:lnSpc>
                <a:spcPct val="50000"/>
              </a:lnSpc>
            </a:pPr>
            <a:r>
              <a:rPr lang="ja-JP" altLang="en-US" sz="1100" dirty="0">
                <a:latin typeface="UD デジタル 教科書体 N-R" panose="02020400000000000000" pitchFamily="17" charset="-128"/>
                <a:ea typeface="UD デジタル 教科書体 N-R" panose="02020400000000000000" pitchFamily="17" charset="-128"/>
              </a:rPr>
              <a:t>中学生　　　　　</a:t>
            </a:r>
            <a:r>
              <a:rPr lang="en-US" altLang="ja-JP" sz="1100" dirty="0">
                <a:latin typeface="UD デジタル 教科書体 N-R" panose="02020400000000000000" pitchFamily="17" charset="-128"/>
                <a:ea typeface="UD デジタル 教科書体 N-R" panose="02020400000000000000" pitchFamily="17" charset="-128"/>
              </a:rPr>
              <a:t>      </a:t>
            </a:r>
            <a:r>
              <a:rPr lang="ja-JP" altLang="en-US" sz="1100" dirty="0">
                <a:latin typeface="UD デジタル 教科書体 N-R" panose="02020400000000000000" pitchFamily="17" charset="-128"/>
                <a:ea typeface="UD デジタル 教科書体 N-R" panose="02020400000000000000" pitchFamily="17" charset="-128"/>
              </a:rPr>
              <a:t>冊</a:t>
            </a:r>
            <a:r>
              <a:rPr lang="en-US" altLang="ja-JP" sz="1100" dirty="0">
                <a:latin typeface="UD デジタル 教科書体 N-R" panose="02020400000000000000" pitchFamily="17" charset="-128"/>
                <a:ea typeface="UD デジタル 教科書体 N-R" panose="02020400000000000000" pitchFamily="17" charset="-128"/>
              </a:rPr>
              <a:t>/</a:t>
            </a:r>
            <a:r>
              <a:rPr lang="ja-JP" altLang="en-US" sz="1100" dirty="0">
                <a:latin typeface="UD デジタル 教科書体 N-R" panose="02020400000000000000" pitchFamily="17" charset="-128"/>
                <a:ea typeface="UD デジタル 教科書体 N-R" panose="02020400000000000000" pitchFamily="17" charset="-128"/>
              </a:rPr>
              <a:t>年</a:t>
            </a:r>
            <a:endParaRPr lang="en-US" altLang="ja-JP" sz="1100" dirty="0">
              <a:latin typeface="UD デジタル 教科書体 N-R" panose="02020400000000000000" pitchFamily="17" charset="-128"/>
              <a:ea typeface="UD デジタル 教科書体 N-R" panose="02020400000000000000" pitchFamily="17" charset="-128"/>
            </a:endParaRPr>
          </a:p>
        </p:txBody>
      </p:sp>
      <p:sp>
        <p:nvSpPr>
          <p:cNvPr id="27" name="字幕 2">
            <a:extLst>
              <a:ext uri="{FF2B5EF4-FFF2-40B4-BE49-F238E27FC236}">
                <a16:creationId xmlns:a16="http://schemas.microsoft.com/office/drawing/2014/main" id="{67D34ECA-2B5B-47AF-A448-F60FF9785872}"/>
              </a:ext>
            </a:extLst>
          </p:cNvPr>
          <p:cNvSpPr txBox="1">
            <a:spLocks/>
          </p:cNvSpPr>
          <p:nvPr/>
        </p:nvSpPr>
        <p:spPr>
          <a:xfrm>
            <a:off x="7188028" y="3746138"/>
            <a:ext cx="2313288" cy="734942"/>
          </a:xfrm>
          <a:prstGeom prst="rect">
            <a:avLst/>
          </a:prstGeom>
          <a:ln w="12700">
            <a:solidFill>
              <a:schemeClr val="tx1"/>
            </a:solidFill>
            <a:prstDash val="dash"/>
          </a:ln>
        </p:spPr>
        <p:txBody>
          <a:bodyPr vert="horz" lIns="91440" tIns="45720" rIns="91440" bIns="45720" rtlCol="0" anchor="b">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0"/>
              </a:lnSpc>
            </a:pPr>
            <a:r>
              <a:rPr lang="ja-JP" altLang="en-US" sz="900" dirty="0">
                <a:latin typeface="UD デジタル 教科書体 N-R" panose="02020400000000000000" pitchFamily="17" charset="-128"/>
                <a:ea typeface="UD デジタル 教科書体 N-R" panose="02020400000000000000" pitchFamily="17" charset="-128"/>
              </a:rPr>
              <a:t>例）小学校１・２年の場合</a:t>
            </a:r>
            <a:endParaRPr lang="en-US" altLang="ja-JP" sz="900" dirty="0">
              <a:latin typeface="UD デジタル 教科書体 N-R" panose="02020400000000000000" pitchFamily="17" charset="-128"/>
              <a:ea typeface="UD デジタル 教科書体 N-R" panose="02020400000000000000" pitchFamily="17" charset="-128"/>
            </a:endParaRPr>
          </a:p>
          <a:p>
            <a:pPr algn="l">
              <a:lnSpc>
                <a:spcPct val="0"/>
              </a:lnSpc>
            </a:pPr>
            <a:r>
              <a:rPr lang="ja-JP" altLang="en-US" sz="900" dirty="0">
                <a:latin typeface="UD デジタル 教科書体 N-R" panose="02020400000000000000" pitchFamily="17" charset="-128"/>
                <a:ea typeface="UD デジタル 教科書体 N-R" panose="02020400000000000000" pitchFamily="17" charset="-128"/>
              </a:rPr>
              <a:t>・よみもの（低学年向け）</a:t>
            </a:r>
            <a:endParaRPr lang="en-US" altLang="ja-JP" sz="900" dirty="0">
              <a:latin typeface="UD デジタル 教科書体 N-R" panose="02020400000000000000" pitchFamily="17" charset="-128"/>
              <a:ea typeface="UD デジタル 教科書体 N-R" panose="02020400000000000000" pitchFamily="17" charset="-128"/>
            </a:endParaRPr>
          </a:p>
          <a:p>
            <a:pPr algn="l">
              <a:lnSpc>
                <a:spcPct val="0"/>
              </a:lnSpc>
            </a:pPr>
            <a:r>
              <a:rPr lang="ja-JP" altLang="en-US" sz="900" dirty="0">
                <a:latin typeface="UD デジタル 教科書体 N-R" panose="02020400000000000000" pitchFamily="17" charset="-128"/>
                <a:ea typeface="UD デジタル 教科書体 N-R" panose="02020400000000000000" pitchFamily="17" charset="-128"/>
              </a:rPr>
              <a:t>　　〇冊</a:t>
            </a:r>
            <a:r>
              <a:rPr lang="en-US" altLang="ja-JP" sz="900" dirty="0">
                <a:latin typeface="UD デジタル 教科書体 N-R" panose="02020400000000000000" pitchFamily="17" charset="-128"/>
                <a:ea typeface="UD デジタル 教科書体 N-R" panose="02020400000000000000" pitchFamily="17" charset="-128"/>
              </a:rPr>
              <a:t>/</a:t>
            </a:r>
            <a:r>
              <a:rPr lang="ja-JP" altLang="en-US" sz="900" dirty="0">
                <a:latin typeface="UD デジタル 教科書体 N-R" panose="02020400000000000000" pitchFamily="17" charset="-128"/>
                <a:ea typeface="UD デジタル 教科書体 N-R" panose="02020400000000000000" pitchFamily="17" charset="-128"/>
              </a:rPr>
              <a:t>週</a:t>
            </a:r>
            <a:r>
              <a:rPr lang="en-US" altLang="ja-JP" sz="900" dirty="0">
                <a:latin typeface="UD デジタル 教科書体 N-R" panose="02020400000000000000" pitchFamily="17" charset="-128"/>
                <a:ea typeface="UD デジタル 教科書体 N-R" panose="02020400000000000000" pitchFamily="17" charset="-128"/>
              </a:rPr>
              <a:t>×4.5×12</a:t>
            </a:r>
            <a:r>
              <a:rPr lang="ja-JP" altLang="en-US" sz="900" dirty="0">
                <a:latin typeface="UD デジタル 教科書体 N-R" panose="02020400000000000000" pitchFamily="17" charset="-128"/>
                <a:ea typeface="UD デジタル 教科書体 N-R" panose="02020400000000000000" pitchFamily="17" charset="-128"/>
              </a:rPr>
              <a:t>か月＝〇〇冊　</a:t>
            </a:r>
          </a:p>
          <a:p>
            <a:pPr algn="l">
              <a:lnSpc>
                <a:spcPct val="0"/>
              </a:lnSpc>
            </a:pPr>
            <a:r>
              <a:rPr lang="ja-JP" altLang="en-US" sz="900" dirty="0">
                <a:latin typeface="UD デジタル 教科書体 N-R" panose="02020400000000000000" pitchFamily="17" charset="-128"/>
                <a:ea typeface="UD デジタル 教科書体 N-R" panose="02020400000000000000" pitchFamily="17" charset="-128"/>
              </a:rPr>
              <a:t>・知識本（社会・植物・環境など）　　　</a:t>
            </a:r>
            <a:endParaRPr lang="en-US" altLang="ja-JP" sz="900" dirty="0">
              <a:latin typeface="UD デジタル 教科書体 N-R" panose="02020400000000000000" pitchFamily="17" charset="-128"/>
              <a:ea typeface="UD デジタル 教科書体 N-R" panose="02020400000000000000" pitchFamily="17" charset="-128"/>
            </a:endParaRPr>
          </a:p>
          <a:p>
            <a:pPr algn="l">
              <a:lnSpc>
                <a:spcPct val="0"/>
              </a:lnSpc>
            </a:pPr>
            <a:r>
              <a:rPr lang="ja-JP" altLang="en-US" sz="900" dirty="0">
                <a:latin typeface="UD デジタル 教科書体 N-R" panose="02020400000000000000" pitchFamily="17" charset="-128"/>
                <a:ea typeface="UD デジタル 教科書体 N-R" panose="02020400000000000000" pitchFamily="17" charset="-128"/>
              </a:rPr>
              <a:t>　　〇冊</a:t>
            </a:r>
            <a:r>
              <a:rPr lang="en-US" altLang="ja-JP" sz="900" dirty="0">
                <a:latin typeface="UD デジタル 教科書体 N-R" panose="02020400000000000000" pitchFamily="17" charset="-128"/>
                <a:ea typeface="UD デジタル 教科書体 N-R" panose="02020400000000000000" pitchFamily="17" charset="-128"/>
              </a:rPr>
              <a:t>/</a:t>
            </a:r>
            <a:r>
              <a:rPr lang="ja-JP" altLang="en-US" sz="900" dirty="0">
                <a:latin typeface="UD デジタル 教科書体 N-R" panose="02020400000000000000" pitchFamily="17" charset="-128"/>
                <a:ea typeface="UD デジタル 教科書体 N-R" panose="02020400000000000000" pitchFamily="17" charset="-128"/>
              </a:rPr>
              <a:t>週</a:t>
            </a:r>
            <a:r>
              <a:rPr lang="en-US" altLang="ja-JP" sz="900" dirty="0">
                <a:latin typeface="UD デジタル 教科書体 N-R" panose="02020400000000000000" pitchFamily="17" charset="-128"/>
                <a:ea typeface="UD デジタル 教科書体 N-R" panose="02020400000000000000" pitchFamily="17" charset="-128"/>
              </a:rPr>
              <a:t>×4.5×10</a:t>
            </a:r>
            <a:r>
              <a:rPr lang="ja-JP" altLang="en-US" sz="900" dirty="0">
                <a:latin typeface="UD デジタル 教科書体 N-R" panose="02020400000000000000" pitchFamily="17" charset="-128"/>
                <a:ea typeface="UD デジタル 教科書体 N-R" panose="02020400000000000000" pitchFamily="17" charset="-128"/>
              </a:rPr>
              <a:t>か月＝ 〇〇冊</a:t>
            </a:r>
            <a:endParaRPr lang="ja-JP" altLang="en-US" sz="1000" dirty="0">
              <a:latin typeface="UD デジタル 教科書体 N-R" panose="02020400000000000000" pitchFamily="17" charset="-128"/>
              <a:ea typeface="UD デジタル 教科書体 N-R" panose="02020400000000000000" pitchFamily="17" charset="-128"/>
            </a:endParaRPr>
          </a:p>
        </p:txBody>
      </p:sp>
      <p:sp>
        <p:nvSpPr>
          <p:cNvPr id="6" name="テキスト ボックス 5">
            <a:extLst>
              <a:ext uri="{FF2B5EF4-FFF2-40B4-BE49-F238E27FC236}">
                <a16:creationId xmlns:a16="http://schemas.microsoft.com/office/drawing/2014/main" id="{AA6C7990-7B26-4321-9B6C-7A4D0F74AFCD}"/>
              </a:ext>
            </a:extLst>
          </p:cNvPr>
          <p:cNvSpPr txBox="1"/>
          <p:nvPr/>
        </p:nvSpPr>
        <p:spPr>
          <a:xfrm>
            <a:off x="5874017" y="690693"/>
            <a:ext cx="3044858" cy="276999"/>
          </a:xfrm>
          <a:prstGeom prst="rect">
            <a:avLst/>
          </a:prstGeom>
          <a:solidFill>
            <a:schemeClr val="accent2">
              <a:lumMod val="20000"/>
              <a:lumOff val="80000"/>
            </a:schemeClr>
          </a:solidFill>
          <a:ln>
            <a:solidFill>
              <a:srgbClr val="FF0000"/>
            </a:solidFill>
          </a:ln>
        </p:spPr>
        <p:txBody>
          <a:bodyPr wrap="square" rtlCol="0">
            <a:spAutoFit/>
          </a:bodyPr>
          <a:lstStyle/>
          <a:p>
            <a:pPr algn="ctr"/>
            <a:r>
              <a:rPr kumimoji="1" lang="ja-JP" altLang="en-US" sz="1200" dirty="0">
                <a:latin typeface="UD デジタル 教科書体 N-R" panose="02020400000000000000" pitchFamily="17" charset="-128"/>
                <a:ea typeface="UD デジタル 教科書体 N-R" panose="02020400000000000000" pitchFamily="17" charset="-128"/>
              </a:rPr>
              <a:t>第４次寝屋川市子ども読書活動推進計画</a:t>
            </a:r>
          </a:p>
        </p:txBody>
      </p:sp>
      <p:sp>
        <p:nvSpPr>
          <p:cNvPr id="29" name="テキスト ボックス 28">
            <a:extLst>
              <a:ext uri="{FF2B5EF4-FFF2-40B4-BE49-F238E27FC236}">
                <a16:creationId xmlns:a16="http://schemas.microsoft.com/office/drawing/2014/main" id="{D72752C5-7E71-4D09-BB68-6AADEB1507D6}"/>
              </a:ext>
            </a:extLst>
          </p:cNvPr>
          <p:cNvSpPr txBox="1"/>
          <p:nvPr/>
        </p:nvSpPr>
        <p:spPr>
          <a:xfrm>
            <a:off x="5477032" y="1819069"/>
            <a:ext cx="3760392" cy="276999"/>
          </a:xfrm>
          <a:prstGeom prst="rect">
            <a:avLst/>
          </a:prstGeom>
          <a:solidFill>
            <a:schemeClr val="bg1"/>
          </a:solidFill>
          <a:ln w="19050">
            <a:solidFill>
              <a:schemeClr val="tx1"/>
            </a:solidFill>
            <a:prstDash val="sysDash"/>
          </a:ln>
        </p:spPr>
        <p:txBody>
          <a:bodyPr wrap="square" rtlCol="0">
            <a:spAutoFit/>
          </a:bodyPr>
          <a:lstStyle/>
          <a:p>
            <a:pPr algn="ctr"/>
            <a:r>
              <a:rPr kumimoji="1" lang="ja-JP" altLang="en-US" sz="1200" b="1" dirty="0">
                <a:solidFill>
                  <a:srgbClr val="FF0000"/>
                </a:solidFill>
                <a:latin typeface="UD デジタル 教科書体 N-R" panose="02020400000000000000" pitchFamily="17" charset="-128"/>
                <a:ea typeface="UD デジタル 教科書体 N-R" panose="02020400000000000000" pitchFamily="17" charset="-128"/>
              </a:rPr>
              <a:t>「多読」</a:t>
            </a:r>
            <a:r>
              <a:rPr kumimoji="1" lang="ja-JP" altLang="en-US" sz="1200" dirty="0">
                <a:latin typeface="UD デジタル 教科書体 N-R" panose="02020400000000000000" pitchFamily="17" charset="-128"/>
                <a:ea typeface="UD デジタル 教科書体 N-R" panose="02020400000000000000" pitchFamily="17" charset="-128"/>
              </a:rPr>
              <a:t>を軸とした読書活動</a:t>
            </a:r>
          </a:p>
        </p:txBody>
      </p:sp>
      <p:sp>
        <p:nvSpPr>
          <p:cNvPr id="28" name="テキスト ボックス 27">
            <a:extLst>
              <a:ext uri="{FF2B5EF4-FFF2-40B4-BE49-F238E27FC236}">
                <a16:creationId xmlns:a16="http://schemas.microsoft.com/office/drawing/2014/main" id="{0B7ADDD5-CCC0-4757-A201-55D02863B5BD}"/>
              </a:ext>
            </a:extLst>
          </p:cNvPr>
          <p:cNvSpPr txBox="1"/>
          <p:nvPr/>
        </p:nvSpPr>
        <p:spPr>
          <a:xfrm>
            <a:off x="5477032" y="1196718"/>
            <a:ext cx="3760392" cy="276999"/>
          </a:xfrm>
          <a:prstGeom prst="rect">
            <a:avLst/>
          </a:prstGeom>
          <a:solidFill>
            <a:schemeClr val="bg1"/>
          </a:solidFill>
          <a:ln w="19050">
            <a:solidFill>
              <a:schemeClr val="tx1"/>
            </a:solidFill>
            <a:prstDash val="sysDash"/>
          </a:ln>
        </p:spPr>
        <p:txBody>
          <a:bodyPr wrap="square" rtlCol="0">
            <a:spAutoFit/>
          </a:bodyPr>
          <a:lstStyle/>
          <a:p>
            <a:pPr algn="ctr"/>
            <a:r>
              <a:rPr kumimoji="1" lang="ja-JP" altLang="en-US" sz="1200" dirty="0">
                <a:latin typeface="UD デジタル 教科書体 N-R" panose="02020400000000000000" pitchFamily="17" charset="-128"/>
                <a:ea typeface="UD デジタル 教科書体 N-R" panose="02020400000000000000" pitchFamily="17" charset="-128"/>
              </a:rPr>
              <a:t>「読書習慣」の定着を目的とした読書活動</a:t>
            </a:r>
          </a:p>
        </p:txBody>
      </p:sp>
      <p:sp>
        <p:nvSpPr>
          <p:cNvPr id="12" name="テキスト ボックス 11">
            <a:extLst>
              <a:ext uri="{FF2B5EF4-FFF2-40B4-BE49-F238E27FC236}">
                <a16:creationId xmlns:a16="http://schemas.microsoft.com/office/drawing/2014/main" id="{65252195-16BF-4FD2-8C6D-FEE1F854DAC8}"/>
              </a:ext>
            </a:extLst>
          </p:cNvPr>
          <p:cNvSpPr txBox="1"/>
          <p:nvPr/>
        </p:nvSpPr>
        <p:spPr>
          <a:xfrm>
            <a:off x="6989139" y="1498763"/>
            <a:ext cx="772998" cy="369332"/>
          </a:xfrm>
          <a:prstGeom prst="rect">
            <a:avLst/>
          </a:prstGeom>
          <a:noFill/>
        </p:spPr>
        <p:txBody>
          <a:bodyPr wrap="square" rtlCol="0">
            <a:spAutoFit/>
          </a:bodyPr>
          <a:lstStyle/>
          <a:p>
            <a:r>
              <a:rPr kumimoji="1" lang="ja-JP" altLang="en-US" b="1" dirty="0"/>
              <a:t>＋</a:t>
            </a:r>
          </a:p>
        </p:txBody>
      </p:sp>
    </p:spTree>
    <p:extLst>
      <p:ext uri="{BB962C8B-B14F-4D97-AF65-F5344CB8AC3E}">
        <p14:creationId xmlns:p14="http://schemas.microsoft.com/office/powerpoint/2010/main" val="31710616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675</TotalTime>
  <Words>513</Words>
  <Application>Microsoft Office PowerPoint</Application>
  <PresentationFormat>A4 210 x 297 mm</PresentationFormat>
  <Paragraphs>56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UD デジタル 教科書体 N-R</vt:lpstr>
      <vt:lpstr>Arial</vt:lpstr>
      <vt:lpstr>Calibri</vt:lpstr>
      <vt:lpstr>Calibri Light</vt:lpstr>
      <vt:lpstr>Office テーマ</vt:lpstr>
      <vt:lpstr>第４次寝屋川市子ども読書活動推進計画　（骨子）</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第４次寝屋川市読書活動推進計画（概要版）</dc:title>
  <dc:creator>デフォルトプロファイルユーザー</dc:creator>
  <cp:lastModifiedBy>山本　章弘 </cp:lastModifiedBy>
  <cp:revision>130</cp:revision>
  <cp:lastPrinted>2026-02-16T00:31:43Z</cp:lastPrinted>
  <dcterms:created xsi:type="dcterms:W3CDTF">2025-12-11T11:14:50Z</dcterms:created>
  <dcterms:modified xsi:type="dcterms:W3CDTF">2026-02-16T00:53:08Z</dcterms:modified>
</cp:coreProperties>
</file>