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4"/>
  </p:notesMasterIdLst>
  <p:sldIdLst>
    <p:sldId id="256" r:id="rId2"/>
    <p:sldId id="258" r:id="rId3"/>
    <p:sldId id="272" r:id="rId4"/>
    <p:sldId id="276" r:id="rId5"/>
    <p:sldId id="267" r:id="rId6"/>
    <p:sldId id="269" r:id="rId7"/>
    <p:sldId id="270" r:id="rId8"/>
    <p:sldId id="271" r:id="rId9"/>
    <p:sldId id="274" r:id="rId10"/>
    <p:sldId id="277" r:id="rId11"/>
    <p:sldId id="273" r:id="rId12"/>
    <p:sldId id="278"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A2C3DA9-3BC7-47AB-9401-77EE925C4F70}" type="datetimeFigureOut">
              <a:rPr kumimoji="1" lang="ja-JP" altLang="en-US" smtClean="0"/>
              <a:t>2020/6/4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7C21091-C20F-4A23-8A66-DB303ACAF046}" type="slidenum">
              <a:rPr kumimoji="1" lang="ja-JP" altLang="en-US" smtClean="0"/>
              <a:t>‹#›</a:t>
            </a:fld>
            <a:endParaRPr kumimoji="1" lang="ja-JP" altLang="en-US"/>
          </a:p>
        </p:txBody>
      </p:sp>
    </p:spTree>
    <p:extLst>
      <p:ext uri="{BB962C8B-B14F-4D97-AF65-F5344CB8AC3E}">
        <p14:creationId xmlns:p14="http://schemas.microsoft.com/office/powerpoint/2010/main" val="34169265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6775538-AE25-4D11-9651-767B992572D1}"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08316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41D601-4416-4A13-B8FB-4CC932E1B0A7}"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219491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B5044E9-6299-4488-9630-6F6DE00B5209}"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13029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5B901B-C7F3-4835-A65D-70F2F807A2D6}"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14384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66A460-F017-4A89-9011-5458DBA1538E}"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342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5D25B4-AD8A-4AD0-8ED4-8DDCD620BF9F}" type="datetime1">
              <a:rPr kumimoji="1" lang="ja-JP" altLang="en-US" smtClean="0"/>
              <a:t>2020/6/4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6315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F040D4-AD67-4B80-ABA4-8DA94FC3DB98}" type="datetime1">
              <a:rPr kumimoji="1" lang="ja-JP" altLang="en-US" smtClean="0"/>
              <a:t>2020/6/4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2112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A39127-3988-411B-90BE-09E03F8E5A1E}" type="datetime1">
              <a:rPr kumimoji="1" lang="ja-JP" altLang="en-US" smtClean="0"/>
              <a:t>2020/6/4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67415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BF638D-AAEA-4B60-AA75-B89E3A6559BE}" type="datetime1">
              <a:rPr kumimoji="1" lang="ja-JP" altLang="en-US" smtClean="0"/>
              <a:t>2020/6/4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3006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F2285A-64F8-4E9B-BAA9-1E2494960652}" type="datetime1">
              <a:rPr kumimoji="1" lang="ja-JP" altLang="en-US" smtClean="0"/>
              <a:t>2020/6/4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43175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847099-CC0D-406A-9F03-022A7F330DA3}" type="datetime1">
              <a:rPr kumimoji="1" lang="ja-JP" altLang="en-US" smtClean="0"/>
              <a:t>2020/6/4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87961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D6511-8192-4A39-A415-E5FC78F1DC4E}" type="datetime1">
              <a:rPr kumimoji="1" lang="ja-JP" altLang="en-US" smtClean="0"/>
              <a:t>2020/6/4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59940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051720" y="4653136"/>
            <a:ext cx="4953000" cy="576064"/>
          </a:xfrm>
        </p:spPr>
        <p:txBody>
          <a:bodyPr>
            <a:normAutofit lnSpcReduction="10000"/>
          </a:bodyPr>
          <a:lstStyle/>
          <a:p>
            <a:r>
              <a:rPr kumimoji="1" lang="ja-JP" altLang="en-US" dirty="0" smtClean="0">
                <a:solidFill>
                  <a:schemeClr val="tx1"/>
                </a:solidFill>
              </a:rPr>
              <a:t>大阪府福祉部福祉総務課</a:t>
            </a:r>
            <a:endParaRPr kumimoji="1" lang="ja-JP" altLang="en-US" dirty="0">
              <a:solidFill>
                <a:schemeClr val="tx1"/>
              </a:solidFill>
            </a:endParaRPr>
          </a:p>
        </p:txBody>
      </p:sp>
      <p:sp>
        <p:nvSpPr>
          <p:cNvPr id="6" name="タイトル 5"/>
          <p:cNvSpPr>
            <a:spLocks noGrp="1"/>
          </p:cNvSpPr>
          <p:nvPr>
            <p:ph type="ctrTitle"/>
          </p:nvPr>
        </p:nvSpPr>
        <p:spPr/>
        <p:txBody>
          <a:bodyPr>
            <a:normAutofit/>
          </a:bodyPr>
          <a:lstStyle/>
          <a:p>
            <a:r>
              <a:rPr lang="ja-JP" altLang="en-US" dirty="0"/>
              <a:t>社会福祉施設等における</a:t>
            </a:r>
            <a:r>
              <a:rPr lang="en-US" altLang="ja-JP" dirty="0"/>
              <a:t/>
            </a:r>
            <a:br>
              <a:rPr lang="en-US" altLang="ja-JP" dirty="0"/>
            </a:br>
            <a:r>
              <a:rPr lang="ja-JP" altLang="en-US" dirty="0"/>
              <a:t>災害への備えに</a:t>
            </a:r>
            <a:r>
              <a:rPr lang="ja-JP" altLang="en-US" dirty="0" smtClean="0"/>
              <a:t>ついて</a:t>
            </a:r>
            <a:endParaRPr kumimoji="1" lang="ja-JP" altLang="en-US" dirty="0"/>
          </a:p>
        </p:txBody>
      </p:sp>
    </p:spTree>
    <p:extLst>
      <p:ext uri="{BB962C8B-B14F-4D97-AF65-F5344CB8AC3E}">
        <p14:creationId xmlns:p14="http://schemas.microsoft.com/office/powerpoint/2010/main" val="3458636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192"/>
            <a:ext cx="9143999" cy="539632"/>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smtClean="0">
                <a:solidFill>
                  <a:schemeClr val="tx1"/>
                </a:solidFill>
              </a:rPr>
              <a:t>８　大阪ＤＷＡＴ</a:t>
            </a:r>
            <a:r>
              <a:rPr lang="ja-JP" altLang="en-US" sz="3200" dirty="0">
                <a:solidFill>
                  <a:schemeClr val="tx1"/>
                </a:solidFill>
              </a:rPr>
              <a:t>（大阪府災害派遣福祉チーム</a:t>
            </a:r>
            <a:r>
              <a:rPr lang="ja-JP" altLang="en-US" sz="3200" dirty="0" smtClean="0">
                <a:solidFill>
                  <a:schemeClr val="tx1"/>
                </a:solidFill>
              </a:rPr>
              <a:t>）</a:t>
            </a:r>
            <a:endParaRPr lang="en-US" altLang="ja-JP" sz="3200" dirty="0" smtClean="0">
              <a:solidFill>
                <a:schemeClr val="tx1"/>
              </a:solidFill>
            </a:endParaRPr>
          </a:p>
        </p:txBody>
      </p:sp>
      <p:sp>
        <p:nvSpPr>
          <p:cNvPr id="3" name="コンテンツ プレースホルダー 2"/>
          <p:cNvSpPr>
            <a:spLocks noGrp="1"/>
          </p:cNvSpPr>
          <p:nvPr>
            <p:ph idx="1"/>
          </p:nvPr>
        </p:nvSpPr>
        <p:spPr>
          <a:xfrm>
            <a:off x="0" y="605084"/>
            <a:ext cx="9144000" cy="6252915"/>
          </a:xfrm>
        </p:spPr>
        <p:txBody>
          <a:bodyPr>
            <a:normAutofit fontScale="40000" lnSpcReduction="20000"/>
          </a:bodyPr>
          <a:lstStyle/>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r>
              <a:rPr lang="ja-JP" altLang="en-US" sz="8000" dirty="0" smtClean="0">
                <a:solidFill>
                  <a:srgbClr val="FF0000"/>
                </a:solidFill>
              </a:rPr>
              <a:t>　</a:t>
            </a:r>
            <a:endParaRPr lang="en-US" altLang="ja-JP" sz="8000" dirty="0">
              <a:solidFill>
                <a:srgbClr val="FF0000"/>
              </a:solidFill>
            </a:endParaRPr>
          </a:p>
          <a:p>
            <a:pPr marL="0" indent="0">
              <a:buNone/>
            </a:pPr>
            <a:r>
              <a:rPr lang="ja-JP" altLang="en-US" sz="8000" dirty="0" smtClean="0">
                <a:solidFill>
                  <a:srgbClr val="FF0000"/>
                </a:solidFill>
              </a:rPr>
              <a:t>　</a:t>
            </a:r>
            <a:endParaRPr lang="en-US" altLang="ja-JP" sz="8000" dirty="0" smtClean="0">
              <a:solidFill>
                <a:srgbClr val="FF0000"/>
              </a:solidFill>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lvl="0" indent="0">
              <a:buNone/>
            </a:pPr>
            <a:endParaRPr lang="en-US" altLang="ja-JP" sz="8800" dirty="0" smtClean="0">
              <a:solidFill>
                <a:srgbClr val="FF0000"/>
              </a:solidFill>
            </a:endParaRPr>
          </a:p>
          <a:p>
            <a:pPr marL="0" indent="0">
              <a:buNone/>
            </a:pPr>
            <a:r>
              <a:rPr lang="ja-JP" altLang="en-US" sz="8800" dirty="0" smtClean="0">
                <a:solidFill>
                  <a:srgbClr val="FF0000"/>
                </a:solidFill>
              </a:rPr>
              <a:t>　　</a:t>
            </a:r>
            <a:endParaRPr lang="en-US" altLang="ja-JP" sz="8800" dirty="0">
              <a:solidFill>
                <a:srgbClr val="FF0000"/>
              </a:solidFill>
            </a:endParaRPr>
          </a:p>
        </p:txBody>
      </p:sp>
      <p:cxnSp>
        <p:nvCxnSpPr>
          <p:cNvPr id="5" name="直線コネクタ 4"/>
          <p:cNvCxnSpPr/>
          <p:nvPr/>
        </p:nvCxnSpPr>
        <p:spPr>
          <a:xfrm>
            <a:off x="0" y="60508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10</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285819677"/>
              </p:ext>
            </p:extLst>
          </p:nvPr>
        </p:nvGraphicFramePr>
        <p:xfrm>
          <a:off x="143508" y="2687856"/>
          <a:ext cx="8856984" cy="1423183"/>
        </p:xfrm>
        <a:graphic>
          <a:graphicData uri="http://schemas.openxmlformats.org/drawingml/2006/table">
            <a:tbl>
              <a:tblPr firstRow="1" bandRow="1">
                <a:tableStyleId>{5C22544A-7EE6-4342-B048-85BDC9FD1C3A}</a:tableStyleId>
              </a:tblPr>
              <a:tblGrid>
                <a:gridCol w="1451354">
                  <a:extLst>
                    <a:ext uri="{9D8B030D-6E8A-4147-A177-3AD203B41FA5}">
                      <a16:colId xmlns:a16="http://schemas.microsoft.com/office/drawing/2014/main" val="1957510682"/>
                    </a:ext>
                  </a:extLst>
                </a:gridCol>
                <a:gridCol w="2381710">
                  <a:extLst>
                    <a:ext uri="{9D8B030D-6E8A-4147-A177-3AD203B41FA5}">
                      <a16:colId xmlns:a16="http://schemas.microsoft.com/office/drawing/2014/main" val="1182484902"/>
                    </a:ext>
                  </a:extLst>
                </a:gridCol>
                <a:gridCol w="1637426">
                  <a:extLst>
                    <a:ext uri="{9D8B030D-6E8A-4147-A177-3AD203B41FA5}">
                      <a16:colId xmlns:a16="http://schemas.microsoft.com/office/drawing/2014/main" val="752666223"/>
                    </a:ext>
                  </a:extLst>
                </a:gridCol>
                <a:gridCol w="3386494">
                  <a:extLst>
                    <a:ext uri="{9D8B030D-6E8A-4147-A177-3AD203B41FA5}">
                      <a16:colId xmlns:a16="http://schemas.microsoft.com/office/drawing/2014/main" val="926875459"/>
                    </a:ext>
                  </a:extLst>
                </a:gridCol>
              </a:tblGrid>
              <a:tr h="508783">
                <a:tc>
                  <a:txBody>
                    <a:bodyPr/>
                    <a:lstStyle/>
                    <a:p>
                      <a:pPr algn="ctr"/>
                      <a:r>
                        <a:rPr kumimoji="1" lang="ja-JP" altLang="en-US" dirty="0" smtClean="0"/>
                        <a:t>チーム編成</a:t>
                      </a:r>
                      <a:endParaRPr kumimoji="1" lang="ja-JP" altLang="en-US" dirty="0"/>
                    </a:p>
                  </a:txBody>
                  <a:tcPr anchor="ctr"/>
                </a:tc>
                <a:tc>
                  <a:txBody>
                    <a:bodyPr/>
                    <a:lstStyle/>
                    <a:p>
                      <a:pPr algn="ctr"/>
                      <a:r>
                        <a:rPr kumimoji="1" lang="ja-JP" altLang="en-US" dirty="0" smtClean="0"/>
                        <a:t>活動場所</a:t>
                      </a:r>
                      <a:endParaRPr kumimoji="1" lang="ja-JP" altLang="en-US" dirty="0"/>
                    </a:p>
                  </a:txBody>
                  <a:tcPr anchor="ctr"/>
                </a:tc>
                <a:tc>
                  <a:txBody>
                    <a:bodyPr/>
                    <a:lstStyle/>
                    <a:p>
                      <a:pPr algn="ctr"/>
                      <a:r>
                        <a:rPr kumimoji="1" lang="ja-JP" altLang="en-US" dirty="0" smtClean="0"/>
                        <a:t>派遣期間</a:t>
                      </a:r>
                      <a:endParaRPr kumimoji="1" lang="ja-JP" altLang="en-US" dirty="0"/>
                    </a:p>
                  </a:txBody>
                  <a:tcPr anchor="ctr"/>
                </a:tc>
                <a:tc>
                  <a:txBody>
                    <a:bodyPr/>
                    <a:lstStyle/>
                    <a:p>
                      <a:pPr algn="ctr"/>
                      <a:r>
                        <a:rPr kumimoji="1" lang="ja-JP" altLang="en-US" dirty="0" smtClean="0"/>
                        <a:t>主な活動（支援）例</a:t>
                      </a:r>
                      <a:endParaRPr kumimoji="1" lang="ja-JP" altLang="en-US" dirty="0"/>
                    </a:p>
                  </a:txBody>
                  <a:tcPr anchor="ctr"/>
                </a:tc>
                <a:extLst>
                  <a:ext uri="{0D108BD9-81ED-4DB2-BD59-A6C34878D82A}">
                    <a16:rowId xmlns:a16="http://schemas.microsoft.com/office/drawing/2014/main" val="660580095"/>
                  </a:ext>
                </a:extLst>
              </a:tr>
              <a:tr h="515849">
                <a:tc>
                  <a:txBody>
                    <a:bodyPr/>
                    <a:lstStyle/>
                    <a:p>
                      <a:pPr algn="ctr"/>
                      <a:r>
                        <a:rPr kumimoji="1" lang="ja-JP" altLang="en-US" dirty="0" smtClean="0"/>
                        <a:t>１チーム</a:t>
                      </a:r>
                      <a:endParaRPr kumimoji="1" lang="en-US" altLang="ja-JP" dirty="0" smtClean="0"/>
                    </a:p>
                    <a:p>
                      <a:pPr algn="ctr"/>
                      <a:r>
                        <a:rPr kumimoji="1" lang="ja-JP" altLang="en-US" dirty="0" smtClean="0"/>
                        <a:t>５名程度</a:t>
                      </a:r>
                      <a:endParaRPr kumimoji="1" lang="ja-JP" altLang="en-US" dirty="0"/>
                    </a:p>
                  </a:txBody>
                  <a:tcPr anchor="ctr"/>
                </a:tc>
                <a:tc>
                  <a:txBody>
                    <a:bodyPr/>
                    <a:lstStyle/>
                    <a:p>
                      <a:pPr algn="l"/>
                      <a:r>
                        <a:rPr kumimoji="1" lang="ja-JP" altLang="en-US" dirty="0" smtClean="0"/>
                        <a:t>市町村が設置する小学校等の一般避難所</a:t>
                      </a:r>
                      <a:endParaRPr kumimoji="1" lang="ja-JP" altLang="en-US" dirty="0"/>
                    </a:p>
                  </a:txBody>
                  <a:tcPr anchor="ctr"/>
                </a:tc>
                <a:tc>
                  <a:txBody>
                    <a:bodyPr/>
                    <a:lstStyle/>
                    <a:p>
                      <a:pPr algn="ctr"/>
                      <a:r>
                        <a:rPr kumimoji="1" lang="ja-JP" altLang="en-US" dirty="0" smtClean="0"/>
                        <a:t>１チーム</a:t>
                      </a:r>
                      <a:endParaRPr kumimoji="1" lang="en-US" altLang="ja-JP" dirty="0" smtClean="0"/>
                    </a:p>
                    <a:p>
                      <a:pPr algn="ctr"/>
                      <a:r>
                        <a:rPr kumimoji="1" lang="ja-JP" altLang="en-US" dirty="0" smtClean="0"/>
                        <a:t>連続５日以内</a:t>
                      </a:r>
                      <a:endParaRPr kumimoji="1" lang="ja-JP" altLang="en-US" dirty="0"/>
                    </a:p>
                  </a:txBody>
                  <a:tcPr anchor="ctr"/>
                </a:tc>
                <a:tc>
                  <a:txBody>
                    <a:bodyPr/>
                    <a:lstStyle/>
                    <a:p>
                      <a:pPr algn="l"/>
                      <a:r>
                        <a:rPr kumimoji="1" lang="ja-JP" altLang="en-US" dirty="0" smtClean="0"/>
                        <a:t>・アセスメント（避難所への支援）</a:t>
                      </a:r>
                      <a:endParaRPr kumimoji="1" lang="en-US" altLang="ja-JP" dirty="0" smtClean="0"/>
                    </a:p>
                    <a:p>
                      <a:pPr algn="l"/>
                      <a:r>
                        <a:rPr kumimoji="1" lang="ja-JP" altLang="en-US" dirty="0" smtClean="0"/>
                        <a:t>・相談支援（福祉ニーズの把握）</a:t>
                      </a:r>
                      <a:endParaRPr kumimoji="1" lang="en-US" altLang="ja-JP" dirty="0" smtClean="0"/>
                    </a:p>
                    <a:p>
                      <a:pPr algn="l"/>
                      <a:r>
                        <a:rPr kumimoji="1" lang="ja-JP" altLang="en-US" dirty="0" smtClean="0"/>
                        <a:t>・日常生活の支援（食事・介護等）</a:t>
                      </a:r>
                      <a:endParaRPr kumimoji="1" lang="ja-JP" altLang="en-US" dirty="0"/>
                    </a:p>
                  </a:txBody>
                  <a:tcPr anchor="ctr"/>
                </a:tc>
                <a:extLst>
                  <a:ext uri="{0D108BD9-81ED-4DB2-BD59-A6C34878D82A}">
                    <a16:rowId xmlns:a16="http://schemas.microsoft.com/office/drawing/2014/main" val="981427928"/>
                  </a:ext>
                </a:extLst>
              </a:tr>
            </a:tbl>
          </a:graphicData>
        </a:graphic>
      </p:graphicFrame>
      <p:sp>
        <p:nvSpPr>
          <p:cNvPr id="7" name="正方形/長方形 6"/>
          <p:cNvSpPr/>
          <p:nvPr/>
        </p:nvSpPr>
        <p:spPr>
          <a:xfrm>
            <a:off x="289087" y="4603531"/>
            <a:ext cx="8363272" cy="7001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a:t>
            </a:r>
            <a:r>
              <a:rPr kumimoji="1" lang="ja-JP" altLang="en-US" dirty="0" smtClean="0"/>
              <a:t>資格・職種</a:t>
            </a:r>
            <a:r>
              <a:rPr kumimoji="1" lang="en-US" altLang="ja-JP" dirty="0" smtClean="0"/>
              <a:t>】</a:t>
            </a:r>
            <a:r>
              <a:rPr kumimoji="1" lang="ja-JP" altLang="en-US" dirty="0" smtClean="0"/>
              <a:t>　介護福祉士、介護支援専門員、社会福祉士、看護師、理学療法士</a:t>
            </a:r>
            <a:endParaRPr kumimoji="1" lang="en-US" altLang="ja-JP" dirty="0" smtClean="0"/>
          </a:p>
          <a:p>
            <a:r>
              <a:rPr lang="ja-JP" altLang="en-US" dirty="0" smtClean="0"/>
              <a:t>　　　　　　　　　　　精神保健福祉士、保育士、その他介護職員など</a:t>
            </a:r>
            <a:endParaRPr kumimoji="1" lang="ja-JP" altLang="en-US" dirty="0"/>
          </a:p>
        </p:txBody>
      </p:sp>
      <p:sp>
        <p:nvSpPr>
          <p:cNvPr id="8" name="正方形/長方形 7"/>
          <p:cNvSpPr/>
          <p:nvPr/>
        </p:nvSpPr>
        <p:spPr bwMode="white">
          <a:xfrm>
            <a:off x="143508" y="5365725"/>
            <a:ext cx="8197646" cy="149227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rPr>
              <a:t>【</a:t>
            </a:r>
            <a:r>
              <a:rPr lang="ja-JP" altLang="en-US" b="1" dirty="0">
                <a:solidFill>
                  <a:schemeClr val="tx1"/>
                </a:solidFill>
              </a:rPr>
              <a:t>平常</a:t>
            </a:r>
            <a:r>
              <a:rPr lang="ja-JP" altLang="en-US" b="1" dirty="0" smtClean="0">
                <a:solidFill>
                  <a:schemeClr val="tx1"/>
                </a:solidFill>
              </a:rPr>
              <a:t>時の活動</a:t>
            </a:r>
            <a:r>
              <a:rPr lang="ja-JP" altLang="en-US" b="1" dirty="0">
                <a:solidFill>
                  <a:schemeClr val="tx1"/>
                </a:solidFill>
              </a:rPr>
              <a:t>等について</a:t>
            </a:r>
            <a:r>
              <a:rPr lang="en-US" altLang="ja-JP" b="1" dirty="0">
                <a:solidFill>
                  <a:schemeClr val="tx1"/>
                </a:solidFill>
              </a:rPr>
              <a:t>】</a:t>
            </a:r>
          </a:p>
          <a:p>
            <a:r>
              <a:rPr lang="ja-JP" altLang="en-US" dirty="0">
                <a:solidFill>
                  <a:schemeClr val="tx1"/>
                </a:solidFill>
              </a:rPr>
              <a:t>◆</a:t>
            </a:r>
            <a:r>
              <a:rPr lang="ja-JP" altLang="en-US" u="sng" dirty="0">
                <a:solidFill>
                  <a:schemeClr val="tx1"/>
                </a:solidFill>
              </a:rPr>
              <a:t>所属する施設・事業所の災害対応力の向上</a:t>
            </a:r>
            <a:endParaRPr lang="en-US" altLang="ja-JP" u="sng" dirty="0">
              <a:solidFill>
                <a:schemeClr val="tx1"/>
              </a:solidFill>
            </a:endParaRPr>
          </a:p>
          <a:p>
            <a:r>
              <a:rPr lang="ja-JP" altLang="en-US" dirty="0">
                <a:solidFill>
                  <a:schemeClr val="tx1"/>
                </a:solidFill>
              </a:rPr>
              <a:t>　　　事業所の避難訓練について、地域と共同で</a:t>
            </a:r>
            <a:r>
              <a:rPr lang="ja-JP" altLang="en-US" dirty="0" smtClean="0">
                <a:solidFill>
                  <a:schemeClr val="tx1"/>
                </a:solidFill>
              </a:rPr>
              <a:t>実施など</a:t>
            </a:r>
            <a:endParaRPr lang="en-US" altLang="ja-JP" dirty="0">
              <a:solidFill>
                <a:schemeClr val="tx1"/>
              </a:solidFill>
            </a:endParaRPr>
          </a:p>
          <a:p>
            <a:r>
              <a:rPr lang="ja-JP" altLang="en-US" dirty="0">
                <a:solidFill>
                  <a:schemeClr val="tx1"/>
                </a:solidFill>
              </a:rPr>
              <a:t>◆</a:t>
            </a:r>
            <a:r>
              <a:rPr lang="ja-JP" altLang="en-US" u="sng" dirty="0">
                <a:solidFill>
                  <a:schemeClr val="tx1"/>
                </a:solidFill>
              </a:rPr>
              <a:t>地域との連携＜大阪ＤＷＡＴの認知度アップ＞</a:t>
            </a:r>
            <a:endParaRPr lang="en-US" altLang="ja-JP" u="sng" dirty="0">
              <a:solidFill>
                <a:schemeClr val="tx1"/>
              </a:solidFill>
            </a:endParaRPr>
          </a:p>
          <a:p>
            <a:r>
              <a:rPr lang="ja-JP" altLang="en-US" dirty="0">
                <a:solidFill>
                  <a:schemeClr val="tx1"/>
                </a:solidFill>
              </a:rPr>
              <a:t>　　　地域のイベントへの参画、住民との訓練の共同実施など</a:t>
            </a:r>
            <a:endParaRPr lang="en-US" altLang="ja-JP" dirty="0">
              <a:solidFill>
                <a:schemeClr val="tx1"/>
              </a:solidFill>
            </a:endParaRPr>
          </a:p>
        </p:txBody>
      </p:sp>
      <p:sp>
        <p:nvSpPr>
          <p:cNvPr id="9" name="正方形/長方形 8"/>
          <p:cNvSpPr/>
          <p:nvPr/>
        </p:nvSpPr>
        <p:spPr bwMode="white">
          <a:xfrm>
            <a:off x="143508" y="4109464"/>
            <a:ext cx="8508851" cy="43097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n-ea"/>
              </a:rPr>
              <a:t>◆福祉専門職（以下の資格・職種でチーム員養成研修を</a:t>
            </a:r>
            <a:r>
              <a:rPr lang="ja-JP" altLang="en-US" dirty="0" smtClean="0">
                <a:solidFill>
                  <a:schemeClr val="tx1"/>
                </a:solidFill>
                <a:latin typeface="+mn-ea"/>
              </a:rPr>
              <a:t>修了した者</a:t>
            </a:r>
            <a:r>
              <a:rPr lang="ja-JP" altLang="en-US" dirty="0">
                <a:solidFill>
                  <a:schemeClr val="tx1"/>
                </a:solidFill>
                <a:latin typeface="+mn-ea"/>
              </a:rPr>
              <a:t>）</a:t>
            </a:r>
            <a:endParaRPr lang="en-US" altLang="ja-JP" dirty="0">
              <a:solidFill>
                <a:schemeClr val="tx1"/>
              </a:solidFill>
              <a:latin typeface="+mn-ea"/>
            </a:endParaRPr>
          </a:p>
        </p:txBody>
      </p:sp>
      <p:sp>
        <p:nvSpPr>
          <p:cNvPr id="10" name="正方形/長方形 9"/>
          <p:cNvSpPr/>
          <p:nvPr/>
        </p:nvSpPr>
        <p:spPr bwMode="white">
          <a:xfrm>
            <a:off x="132241" y="775635"/>
            <a:ext cx="9011758" cy="124116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rPr>
              <a:t>【</a:t>
            </a:r>
            <a:r>
              <a:rPr lang="ja-JP" altLang="en-US" b="1" dirty="0">
                <a:solidFill>
                  <a:schemeClr val="tx1"/>
                </a:solidFill>
              </a:rPr>
              <a:t>大阪ＤＷＡＴ</a:t>
            </a:r>
            <a:r>
              <a:rPr lang="en-US" altLang="ja-JP" b="1" dirty="0">
                <a:solidFill>
                  <a:schemeClr val="tx1"/>
                </a:solidFill>
              </a:rPr>
              <a:t>】</a:t>
            </a:r>
            <a:r>
              <a:rPr lang="ja-JP" altLang="en-US" sz="2400" dirty="0">
                <a:solidFill>
                  <a:schemeClr val="tx1"/>
                </a:solidFill>
              </a:rPr>
              <a:t>　</a:t>
            </a:r>
            <a:r>
              <a:rPr lang="en-US" altLang="ja-JP" dirty="0">
                <a:solidFill>
                  <a:schemeClr val="tx1"/>
                </a:solidFill>
              </a:rPr>
              <a:t>※</a:t>
            </a:r>
            <a:r>
              <a:rPr lang="ja-JP" altLang="en-US" dirty="0">
                <a:solidFill>
                  <a:schemeClr val="tx1"/>
                </a:solidFill>
              </a:rPr>
              <a:t>令和２年３月２６日発足（チーム員２５５名）</a:t>
            </a:r>
            <a:endParaRPr lang="en-US" altLang="ja-JP" dirty="0">
              <a:solidFill>
                <a:schemeClr val="tx1"/>
              </a:solidFill>
            </a:endParaRPr>
          </a:p>
          <a:p>
            <a:pPr lvl="0"/>
            <a:r>
              <a:rPr lang="ja-JP" altLang="en-US" dirty="0" smtClean="0">
                <a:solidFill>
                  <a:schemeClr val="tx1"/>
                </a:solidFill>
              </a:rPr>
              <a:t>◆災害時における、長期避難者の生活機能の低下や要介護度の重度化など二次被害防止</a:t>
            </a:r>
            <a:endParaRPr lang="en-US" altLang="ja-JP" dirty="0" smtClean="0">
              <a:solidFill>
                <a:schemeClr val="tx1"/>
              </a:solidFill>
            </a:endParaRPr>
          </a:p>
          <a:p>
            <a:pPr lvl="0"/>
            <a:r>
              <a:rPr lang="ja-JP" altLang="en-US" dirty="0" smtClean="0">
                <a:solidFill>
                  <a:schemeClr val="tx1"/>
                </a:solidFill>
              </a:rPr>
              <a:t>　のため、一般避難所で</a:t>
            </a:r>
            <a:r>
              <a:rPr lang="ja-JP" altLang="en-US" dirty="0">
                <a:solidFill>
                  <a:schemeClr val="tx1"/>
                </a:solidFill>
              </a:rPr>
              <a:t>災害時要配慮者（高齢者や障がい者、子ども等）に対する福祉</a:t>
            </a:r>
            <a:r>
              <a:rPr lang="ja-JP" altLang="en-US" dirty="0" smtClean="0">
                <a:solidFill>
                  <a:schemeClr val="tx1"/>
                </a:solidFill>
              </a:rPr>
              <a:t>支援</a:t>
            </a:r>
            <a:endParaRPr lang="en-US" altLang="ja-JP" dirty="0" smtClean="0">
              <a:solidFill>
                <a:schemeClr val="tx1"/>
              </a:solidFill>
            </a:endParaRPr>
          </a:p>
          <a:p>
            <a:pPr lvl="0"/>
            <a:r>
              <a:rPr lang="ja-JP" altLang="en-US" dirty="0" smtClean="0">
                <a:solidFill>
                  <a:schemeClr val="tx1"/>
                </a:solidFill>
              </a:rPr>
              <a:t>　を</a:t>
            </a:r>
            <a:r>
              <a:rPr lang="ja-JP" altLang="en-US" dirty="0">
                <a:solidFill>
                  <a:schemeClr val="tx1"/>
                </a:solidFill>
              </a:rPr>
              <a:t>行う民間の福祉専門職等で構成されるチーム</a:t>
            </a:r>
            <a:endParaRPr lang="en-US" altLang="ja-JP" dirty="0">
              <a:solidFill>
                <a:schemeClr val="tx1"/>
              </a:solidFill>
            </a:endParaRPr>
          </a:p>
        </p:txBody>
      </p:sp>
      <p:sp>
        <p:nvSpPr>
          <p:cNvPr id="11" name="正方形/長方形 10"/>
          <p:cNvSpPr/>
          <p:nvPr/>
        </p:nvSpPr>
        <p:spPr bwMode="white">
          <a:xfrm>
            <a:off x="132241" y="2029881"/>
            <a:ext cx="8868251" cy="57606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latin typeface="+mn-ea"/>
              </a:rPr>
              <a:t>【</a:t>
            </a:r>
            <a:r>
              <a:rPr lang="ja-JP" altLang="en-US" b="1" dirty="0">
                <a:solidFill>
                  <a:schemeClr val="tx1"/>
                </a:solidFill>
                <a:latin typeface="+mn-ea"/>
              </a:rPr>
              <a:t>大阪ＤＷＡＴ概要</a:t>
            </a:r>
            <a:r>
              <a:rPr lang="en-US" altLang="ja-JP" b="1" dirty="0">
                <a:solidFill>
                  <a:schemeClr val="tx1"/>
                </a:solidFill>
                <a:latin typeface="+mn-ea"/>
              </a:rPr>
              <a:t>】</a:t>
            </a:r>
          </a:p>
          <a:p>
            <a:pPr lvl="0"/>
            <a:r>
              <a:rPr lang="ja-JP" altLang="en-US" dirty="0">
                <a:solidFill>
                  <a:schemeClr val="tx1"/>
                </a:solidFill>
                <a:latin typeface="+mn-ea"/>
              </a:rPr>
              <a:t>◆</a:t>
            </a:r>
            <a:r>
              <a:rPr lang="ja-JP" altLang="en-US" dirty="0">
                <a:solidFill>
                  <a:schemeClr val="tx1"/>
                </a:solidFill>
              </a:rPr>
              <a:t>活動は、被災地の復興と自立を支援するためのものであるため、原則１カ月程度</a:t>
            </a:r>
            <a:endParaRPr lang="en-US" altLang="ja-JP" dirty="0">
              <a:solidFill>
                <a:schemeClr val="tx1"/>
              </a:solidFill>
            </a:endParaRPr>
          </a:p>
        </p:txBody>
      </p:sp>
    </p:spTree>
    <p:extLst>
      <p:ext uri="{BB962C8B-B14F-4D97-AF65-F5344CB8AC3E}">
        <p14:creationId xmlns:p14="http://schemas.microsoft.com/office/powerpoint/2010/main" val="2753823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b="1" dirty="0"/>
              <a:t>社会福祉施設等における災害への</a:t>
            </a:r>
            <a:r>
              <a:rPr lang="ja-JP" altLang="en-US" sz="3200" b="1" dirty="0" smtClean="0"/>
              <a:t>備え</a:t>
            </a:r>
            <a:r>
              <a:rPr lang="en-US" altLang="ja-JP" sz="3200" b="1" dirty="0" smtClean="0"/>
              <a:t/>
            </a:r>
            <a:br>
              <a:rPr lang="en-US" altLang="ja-JP" sz="3200" b="1" dirty="0" smtClean="0"/>
            </a:br>
            <a:r>
              <a:rPr lang="ja-JP" altLang="en-US" sz="3200" b="1" dirty="0" smtClean="0"/>
              <a:t>（府福祉総務課ホームページ）</a:t>
            </a:r>
            <a:endParaRPr lang="en-US" altLang="ja-JP" sz="3200" dirty="0" smtClean="0"/>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11</a:t>
            </a:fld>
            <a:endParaRPr kumimoji="1" lang="ja-JP" altLang="en-US"/>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340768"/>
            <a:ext cx="4572638" cy="5400600"/>
          </a:xfrm>
          <a:prstGeom prst="rect">
            <a:avLst/>
          </a:prstGeom>
          <a:ln>
            <a:solidFill>
              <a:schemeClr val="tx1"/>
            </a:solidFill>
          </a:ln>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「大阪府　社福　災害」で検索ください。</a:t>
            </a:r>
            <a:endParaRPr lang="en-US" altLang="ja-JP" b="1" dirty="0"/>
          </a:p>
          <a:p>
            <a:r>
              <a:rPr lang="ja-JP" altLang="en-US" b="1" dirty="0" smtClean="0"/>
              <a:t>　</a:t>
            </a:r>
            <a:r>
              <a:rPr lang="en-US" altLang="ja-JP" b="1" dirty="0" smtClean="0"/>
              <a:t>http</a:t>
            </a:r>
            <a:r>
              <a:rPr lang="en-US" altLang="ja-JP" b="1" dirty="0"/>
              <a:t>://www.pref.osaka.lg.jp/fukushisomu/saigaisonae/index.html</a:t>
            </a:r>
            <a:endParaRPr kumimoji="1" lang="ja-JP" altLang="en-US" b="1" dirty="0"/>
          </a:p>
        </p:txBody>
      </p:sp>
    </p:spTree>
    <p:extLst>
      <p:ext uri="{BB962C8B-B14F-4D97-AF65-F5344CB8AC3E}">
        <p14:creationId xmlns:p14="http://schemas.microsoft.com/office/powerpoint/2010/main" val="4140757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2800" dirty="0">
                <a:solidFill>
                  <a:schemeClr val="tx1"/>
                </a:solidFill>
              </a:rPr>
              <a:t>大阪府災害派遣福祉チーム（大阪</a:t>
            </a:r>
            <a:r>
              <a:rPr lang="en-US" altLang="ja-JP" sz="2800" dirty="0">
                <a:solidFill>
                  <a:schemeClr val="tx1"/>
                </a:solidFill>
              </a:rPr>
              <a:t>DWAT</a:t>
            </a:r>
            <a:r>
              <a:rPr lang="ja-JP" altLang="en-US" sz="2800" dirty="0">
                <a:solidFill>
                  <a:schemeClr val="tx1"/>
                </a:solidFill>
              </a:rPr>
              <a:t>）の設置について</a:t>
            </a:r>
            <a:r>
              <a:rPr lang="ja-JP" altLang="en-US" sz="2800" dirty="0" smtClean="0">
                <a:solidFill>
                  <a:schemeClr val="tx1"/>
                </a:solidFill>
              </a:rPr>
              <a:t>（府地域福祉課ホームページ）</a:t>
            </a:r>
            <a:endParaRPr lang="en-US" altLang="ja-JP" sz="2800" dirty="0" smtClean="0">
              <a:solidFill>
                <a:schemeClr val="tx1"/>
              </a:solidFill>
            </a:endParaRPr>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12</a:t>
            </a:fld>
            <a:endParaRPr kumimoji="1" lang="ja-JP" altLang="en-US"/>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436022"/>
            <a:ext cx="4876286" cy="5405239"/>
          </a:xfrm>
          <a:prstGeom prst="rect">
            <a:avLst/>
          </a:prstGeom>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a:t>
            </a:r>
            <a:r>
              <a:rPr lang="en-US" altLang="ja-JP" b="1" dirty="0" smtClean="0"/>
              <a:t>DWAT</a:t>
            </a:r>
            <a:r>
              <a:rPr lang="ja-JP" altLang="en-US" b="1" dirty="0" smtClean="0"/>
              <a:t>」で検索ください。</a:t>
            </a:r>
            <a:endParaRPr lang="en-US" altLang="ja-JP" b="1" dirty="0"/>
          </a:p>
          <a:p>
            <a:r>
              <a:rPr lang="ja-JP" altLang="en-US" b="1" dirty="0" smtClean="0"/>
              <a:t>　</a:t>
            </a:r>
            <a:r>
              <a:rPr lang="en-US" altLang="ja-JP" b="1" dirty="0"/>
              <a:t>http://www.pref.osaka.lg.jp/chiikifukushi/ddwatto/index.html</a:t>
            </a:r>
            <a:endParaRPr kumimoji="1" lang="ja-JP" altLang="en-US" b="1" dirty="0"/>
          </a:p>
        </p:txBody>
      </p:sp>
    </p:spTree>
    <p:extLst>
      <p:ext uri="{BB962C8B-B14F-4D97-AF65-F5344CB8AC3E}">
        <p14:creationId xmlns:p14="http://schemas.microsoft.com/office/powerpoint/2010/main" val="1978563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社会福祉施設等に</a:t>
            </a:r>
            <a:r>
              <a:rPr lang="ja-JP" altLang="en-US" sz="3200" dirty="0" smtClean="0"/>
              <a:t>おける災害</a:t>
            </a:r>
            <a:r>
              <a:rPr lang="ja-JP" altLang="en-US" sz="3200" dirty="0"/>
              <a:t>への備えについて</a:t>
            </a:r>
          </a:p>
        </p:txBody>
      </p:sp>
      <p:sp>
        <p:nvSpPr>
          <p:cNvPr id="3" name="コンテンツ プレースホルダー 2"/>
          <p:cNvSpPr>
            <a:spLocks noGrp="1"/>
          </p:cNvSpPr>
          <p:nvPr>
            <p:ph idx="1"/>
          </p:nvPr>
        </p:nvSpPr>
        <p:spPr>
          <a:xfrm>
            <a:off x="0" y="1288654"/>
            <a:ext cx="9144000" cy="5432822"/>
          </a:xfrm>
        </p:spPr>
        <p:txBody>
          <a:bodyPr>
            <a:normAutofit fontScale="92500" lnSpcReduction="10000"/>
          </a:bodyPr>
          <a:lstStyle/>
          <a:p>
            <a:pPr marL="0" indent="0">
              <a:buNone/>
            </a:pPr>
            <a:r>
              <a:rPr lang="ja-JP" altLang="en-US" sz="2800" dirty="0" smtClean="0"/>
              <a:t>１ 社会福祉施設等の被災状況の把握</a:t>
            </a:r>
            <a:endParaRPr lang="en-US" altLang="ja-JP" sz="2800" dirty="0" smtClean="0"/>
          </a:p>
          <a:p>
            <a:pPr marL="0" indent="0">
              <a:buNone/>
            </a:pPr>
            <a:endParaRPr lang="en-US" altLang="ja-JP" sz="1000" dirty="0" smtClean="0"/>
          </a:p>
          <a:p>
            <a:pPr marL="0" indent="0">
              <a:buNone/>
            </a:pPr>
            <a:r>
              <a:rPr lang="ja-JP" altLang="en-US" sz="2800" dirty="0" smtClean="0"/>
              <a:t>２ 社会</a:t>
            </a:r>
            <a:r>
              <a:rPr lang="ja-JP" altLang="en-US" sz="2800" dirty="0"/>
              <a:t>福祉施設等における</a:t>
            </a:r>
            <a:r>
              <a:rPr lang="en-US" altLang="ja-JP" sz="2800" dirty="0"/>
              <a:t>BCP</a:t>
            </a:r>
            <a:r>
              <a:rPr lang="ja-JP" altLang="en-US" sz="2800" dirty="0"/>
              <a:t>（事業継続計画）の策定</a:t>
            </a:r>
            <a:endParaRPr lang="en-US" altLang="ja-JP" sz="2800" dirty="0" smtClean="0"/>
          </a:p>
          <a:p>
            <a:pPr marL="0" indent="0">
              <a:buNone/>
            </a:pPr>
            <a:endParaRPr lang="en-US" altLang="ja-JP" sz="1000" dirty="0" smtClean="0"/>
          </a:p>
          <a:p>
            <a:pPr marL="0" indent="0">
              <a:buNone/>
            </a:pPr>
            <a:r>
              <a:rPr lang="ja-JP" altLang="en-US" sz="2800" dirty="0" smtClean="0"/>
              <a:t>３ 社会福祉施設等における地震防災対策マニュアルの作成</a:t>
            </a:r>
            <a:endParaRPr lang="en-US" altLang="ja-JP" sz="2800" dirty="0" smtClean="0"/>
          </a:p>
          <a:p>
            <a:pPr marL="0" indent="0">
              <a:buNone/>
            </a:pPr>
            <a:endParaRPr lang="en-US" altLang="ja-JP" sz="1000" dirty="0" smtClean="0"/>
          </a:p>
          <a:p>
            <a:pPr marL="0" indent="0">
              <a:buNone/>
            </a:pPr>
            <a:r>
              <a:rPr lang="ja-JP" altLang="en-US" sz="2800" dirty="0"/>
              <a:t>４</a:t>
            </a:r>
            <a:r>
              <a:rPr lang="ja-JP" altLang="en-US" sz="2800" dirty="0" smtClean="0"/>
              <a:t> 非常災害対策計画の策定と避難訓練の実施</a:t>
            </a:r>
            <a:endParaRPr lang="en-US" altLang="ja-JP" sz="2800" dirty="0" smtClean="0"/>
          </a:p>
          <a:p>
            <a:pPr marL="0" indent="0">
              <a:buNone/>
            </a:pPr>
            <a:endParaRPr lang="en-US" altLang="ja-JP" sz="1000" dirty="0" smtClean="0"/>
          </a:p>
          <a:p>
            <a:pPr marL="0" indent="0">
              <a:buNone/>
            </a:pPr>
            <a:r>
              <a:rPr lang="ja-JP" altLang="en-US" sz="2800" dirty="0"/>
              <a:t>５</a:t>
            </a:r>
            <a:r>
              <a:rPr lang="ja-JP" altLang="en-US" sz="2800" dirty="0" smtClean="0"/>
              <a:t> 水防法等に基づく避難確保計画の作成と避難訓練の実施</a:t>
            </a:r>
            <a:endParaRPr lang="en-US" altLang="ja-JP" sz="2800" dirty="0" smtClean="0"/>
          </a:p>
          <a:p>
            <a:pPr marL="0" indent="0">
              <a:buNone/>
            </a:pPr>
            <a:endParaRPr lang="en-US" altLang="ja-JP" sz="1000" dirty="0" smtClean="0"/>
          </a:p>
          <a:p>
            <a:pPr marL="0" indent="0">
              <a:buNone/>
            </a:pPr>
            <a:r>
              <a:rPr lang="ja-JP" altLang="en-US" sz="2800" dirty="0"/>
              <a:t>６</a:t>
            </a:r>
            <a:r>
              <a:rPr lang="ja-JP" altLang="en-US" sz="2800" dirty="0" smtClean="0"/>
              <a:t> 津波被害を想定した災害対策マニュアルの策定と</a:t>
            </a:r>
            <a:r>
              <a:rPr lang="en-US" altLang="ja-JP" sz="2800" dirty="0"/>
              <a:t/>
            </a:r>
            <a:br>
              <a:rPr lang="en-US" altLang="ja-JP" sz="2800" dirty="0"/>
            </a:br>
            <a:r>
              <a:rPr lang="ja-JP" altLang="en-US" sz="2800" dirty="0" smtClean="0"/>
              <a:t>　 避難訓練の実施</a:t>
            </a:r>
            <a:endParaRPr lang="en-US" altLang="ja-JP" sz="2800" dirty="0" smtClean="0"/>
          </a:p>
          <a:p>
            <a:pPr marL="0" indent="0">
              <a:buNone/>
            </a:pPr>
            <a:endParaRPr lang="en-US" altLang="ja-JP" sz="1000" dirty="0" smtClean="0"/>
          </a:p>
          <a:p>
            <a:pPr marL="0" indent="0">
              <a:buNone/>
            </a:pPr>
            <a:r>
              <a:rPr lang="ja-JP" altLang="en-US" sz="2800" dirty="0" smtClean="0"/>
              <a:t>７ 社会福祉施設における災害時の</a:t>
            </a:r>
            <a:r>
              <a:rPr lang="en-US" altLang="ja-JP" sz="2800" dirty="0" smtClean="0"/>
              <a:t/>
            </a:r>
            <a:br>
              <a:rPr lang="en-US" altLang="ja-JP" sz="2800" dirty="0" smtClean="0"/>
            </a:br>
            <a:r>
              <a:rPr lang="ja-JP" altLang="en-US" sz="2800" dirty="0" smtClean="0"/>
              <a:t>　 施設間相互応援協定締結のためのガイドライン</a:t>
            </a:r>
            <a:endParaRPr lang="en-US" altLang="ja-JP" sz="2800" dirty="0"/>
          </a:p>
          <a:p>
            <a:pPr marL="0" indent="0">
              <a:buNone/>
            </a:pPr>
            <a:endParaRPr lang="en-US" altLang="ja-JP" sz="1000" dirty="0" smtClean="0"/>
          </a:p>
          <a:p>
            <a:pPr marL="0" indent="0">
              <a:buNone/>
            </a:pPr>
            <a:r>
              <a:rPr lang="en-US" altLang="ja-JP" sz="2800" dirty="0" smtClean="0"/>
              <a:t>8  </a:t>
            </a:r>
            <a:r>
              <a:rPr lang="ja-JP" altLang="en-US" sz="2800" dirty="0" smtClean="0"/>
              <a:t>大阪</a:t>
            </a:r>
            <a:r>
              <a:rPr lang="en-US" altLang="ja-JP" sz="2800" dirty="0" smtClean="0"/>
              <a:t>DWAT</a:t>
            </a:r>
            <a:r>
              <a:rPr lang="ja-JP" altLang="en-US" sz="2800" dirty="0"/>
              <a:t>（大阪府災害派遣福祉</a:t>
            </a:r>
            <a:r>
              <a:rPr lang="ja-JP" altLang="en-US" sz="2800" dirty="0" smtClean="0"/>
              <a:t>チーム）について</a:t>
            </a:r>
            <a:endParaRPr lang="en-US" altLang="ja-JP" sz="2800" dirty="0" smtClean="0"/>
          </a:p>
          <a:p>
            <a:pPr marL="0" indent="0">
              <a:buNone/>
            </a:pPr>
            <a:endParaRPr lang="en-US" altLang="ja-JP" sz="10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2</a:t>
            </a:fld>
            <a:endParaRPr kumimoji="1" lang="ja-JP" altLang="en-US" dirty="0"/>
          </a:p>
        </p:txBody>
      </p:sp>
    </p:spTree>
    <p:extLst>
      <p:ext uri="{BB962C8B-B14F-4D97-AF65-F5344CB8AC3E}">
        <p14:creationId xmlns:p14="http://schemas.microsoft.com/office/powerpoint/2010/main" val="296111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98174" y="2564904"/>
            <a:ext cx="7718242" cy="2376264"/>
          </a:xfrm>
          <a:prstGeom prst="roundRect">
            <a:avLst/>
          </a:prstGeom>
          <a:solidFill>
            <a:schemeClr val="accent6">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44624"/>
            <a:ext cx="9144000" cy="817271"/>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１　社会福祉施設等の被災状況の把握</a:t>
            </a:r>
            <a:endParaRPr lang="en-US" altLang="ja-JP" sz="3200" dirty="0" smtClean="0"/>
          </a:p>
        </p:txBody>
      </p:sp>
      <p:sp>
        <p:nvSpPr>
          <p:cNvPr id="3" name="コンテンツ プレースホルダー 2"/>
          <p:cNvSpPr>
            <a:spLocks noGrp="1"/>
          </p:cNvSpPr>
          <p:nvPr>
            <p:ph idx="1"/>
          </p:nvPr>
        </p:nvSpPr>
        <p:spPr>
          <a:xfrm>
            <a:off x="35496" y="1229010"/>
            <a:ext cx="8928992" cy="1263886"/>
          </a:xfrm>
        </p:spPr>
        <p:txBody>
          <a:bodyPr>
            <a:normAutofit/>
          </a:bodyPr>
          <a:lstStyle/>
          <a:p>
            <a:pPr marL="0" indent="0">
              <a:buNone/>
            </a:pPr>
            <a:r>
              <a:rPr lang="ja-JP" altLang="en-US" sz="2800" dirty="0"/>
              <a:t>　</a:t>
            </a:r>
            <a:r>
              <a:rPr lang="ja-JP" altLang="en-US" sz="2800" dirty="0" smtClean="0"/>
              <a:t>厚生労働省様式（被災状況整理表）を用いて、</a:t>
            </a:r>
            <a:r>
              <a:rPr lang="en-US" altLang="ja-JP" sz="2800" dirty="0"/>
              <a:t/>
            </a:r>
            <a:br>
              <a:rPr lang="en-US" altLang="ja-JP" sz="2800" dirty="0"/>
            </a:br>
            <a:r>
              <a:rPr lang="ja-JP" altLang="en-US" sz="2800" dirty="0" smtClean="0"/>
              <a:t>　以下の報告フローで社会福祉施設等の被災状況を把握</a:t>
            </a:r>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3</a:t>
            </a:fld>
            <a:endParaRPr kumimoji="1" lang="ja-JP" altLang="en-US"/>
          </a:p>
        </p:txBody>
      </p:sp>
      <p:sp>
        <p:nvSpPr>
          <p:cNvPr id="7" name="コンテンツ プレースホルダー 2"/>
          <p:cNvSpPr txBox="1">
            <a:spLocks/>
          </p:cNvSpPr>
          <p:nvPr/>
        </p:nvSpPr>
        <p:spPr>
          <a:xfrm>
            <a:off x="598174" y="2745049"/>
            <a:ext cx="7056784" cy="222837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800" dirty="0" smtClean="0"/>
              <a:t>　</a:t>
            </a:r>
            <a:r>
              <a:rPr lang="en-US" altLang="ja-JP" sz="2800" dirty="0" smtClean="0"/>
              <a:t>【</a:t>
            </a:r>
            <a:r>
              <a:rPr lang="ja-JP" altLang="en-US" sz="2800" dirty="0" smtClean="0"/>
              <a:t>報告フロー</a:t>
            </a:r>
            <a:r>
              <a:rPr lang="en-US" altLang="ja-JP" sz="2800" dirty="0" smtClean="0"/>
              <a:t>】</a:t>
            </a:r>
          </a:p>
          <a:p>
            <a:pPr marL="0" indent="0">
              <a:buFont typeface="Arial" panose="020B0604020202020204" pitchFamily="34" charset="0"/>
              <a:buNone/>
            </a:pPr>
            <a:r>
              <a:rPr lang="ja-JP" altLang="en-US" sz="2800" dirty="0" smtClean="0"/>
              <a:t>　　①社会福祉施設等　→　施設所在市町村</a:t>
            </a:r>
            <a:endParaRPr lang="en-US" altLang="ja-JP" sz="2800" dirty="0" smtClean="0"/>
          </a:p>
          <a:p>
            <a:pPr marL="0" indent="0">
              <a:buFont typeface="Arial" panose="020B0604020202020204" pitchFamily="34" charset="0"/>
              <a:buNone/>
            </a:pPr>
            <a:r>
              <a:rPr lang="ja-JP" altLang="en-US" sz="2800" dirty="0" smtClean="0"/>
              <a:t>　　②施設所在市町村　→　大阪府</a:t>
            </a:r>
            <a:endParaRPr lang="en-US" altLang="ja-JP" sz="2800" dirty="0" smtClean="0"/>
          </a:p>
          <a:p>
            <a:pPr marL="0" indent="0">
              <a:buFont typeface="Arial" panose="020B0604020202020204" pitchFamily="34" charset="0"/>
              <a:buNone/>
            </a:pPr>
            <a:r>
              <a:rPr lang="ja-JP" altLang="en-US" sz="2800" dirty="0" smtClean="0"/>
              <a:t>　　③大阪府　　　　　　　→　国（厚生労働省）</a:t>
            </a:r>
            <a:endParaRPr lang="en-US" altLang="ja-JP" sz="2800" dirty="0" smtClean="0"/>
          </a:p>
        </p:txBody>
      </p:sp>
      <p:sp>
        <p:nvSpPr>
          <p:cNvPr id="8" name="コンテンツ プレースホルダー 2"/>
          <p:cNvSpPr txBox="1">
            <a:spLocks/>
          </p:cNvSpPr>
          <p:nvPr/>
        </p:nvSpPr>
        <p:spPr>
          <a:xfrm>
            <a:off x="35496" y="5373216"/>
            <a:ext cx="9144000" cy="107891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800" dirty="0" smtClean="0"/>
              <a:t>　施設所在市町村の報告先一覧及び様式（記載例）は、</a:t>
            </a:r>
            <a:r>
              <a:rPr lang="en-US" altLang="ja-JP" sz="2800" dirty="0" smtClean="0"/>
              <a:t/>
            </a:r>
            <a:br>
              <a:rPr lang="en-US" altLang="ja-JP" sz="2800" dirty="0" smtClean="0"/>
            </a:br>
            <a:r>
              <a:rPr lang="ja-JP" altLang="en-US" sz="2800" dirty="0" smtClean="0"/>
              <a:t>　府福祉総務課のホームページに掲載</a:t>
            </a:r>
            <a:endParaRPr lang="en-US" altLang="ja-JP" sz="2800" dirty="0" smtClean="0"/>
          </a:p>
        </p:txBody>
      </p:sp>
    </p:spTree>
    <p:extLst>
      <p:ext uri="{BB962C8B-B14F-4D97-AF65-F5344CB8AC3E}">
        <p14:creationId xmlns:p14="http://schemas.microsoft.com/office/powerpoint/2010/main" val="3341024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794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２　</a:t>
            </a:r>
            <a:r>
              <a:rPr lang="ja-JP" altLang="en-US" sz="3200" dirty="0"/>
              <a:t>社会福祉施設等に</a:t>
            </a:r>
            <a:r>
              <a:rPr lang="ja-JP" altLang="en-US" sz="3200" dirty="0" smtClean="0"/>
              <a:t>おける</a:t>
            </a:r>
            <a:r>
              <a:rPr lang="en-US" altLang="ja-JP" sz="3200" dirty="0" smtClean="0"/>
              <a:t/>
            </a:r>
            <a:br>
              <a:rPr lang="en-US" altLang="ja-JP" sz="3200" dirty="0" smtClean="0"/>
            </a:br>
            <a:r>
              <a:rPr lang="en-US" altLang="ja-JP" sz="3200" dirty="0" smtClean="0"/>
              <a:t>BCP</a:t>
            </a:r>
            <a:r>
              <a:rPr lang="ja-JP" altLang="en-US" sz="3200" dirty="0"/>
              <a:t>（事業継続計画）の策定</a:t>
            </a:r>
            <a:endParaRPr lang="en-US" altLang="ja-JP" sz="3200" dirty="0" smtClean="0"/>
          </a:p>
        </p:txBody>
      </p:sp>
      <p:sp>
        <p:nvSpPr>
          <p:cNvPr id="3" name="コンテンツ プレースホルダー 2"/>
          <p:cNvSpPr>
            <a:spLocks noGrp="1"/>
          </p:cNvSpPr>
          <p:nvPr>
            <p:ph idx="1"/>
          </p:nvPr>
        </p:nvSpPr>
        <p:spPr>
          <a:xfrm>
            <a:off x="-35496" y="1412776"/>
            <a:ext cx="9144000" cy="5445224"/>
          </a:xfrm>
        </p:spPr>
        <p:txBody>
          <a:bodyPr>
            <a:normAutofit/>
          </a:bodyPr>
          <a:lstStyle/>
          <a:p>
            <a:pPr marL="0" lvl="0" indent="0">
              <a:buNone/>
            </a:pPr>
            <a:r>
              <a:rPr lang="ja-JP" altLang="en-US" sz="2800" dirty="0"/>
              <a:t>　</a:t>
            </a:r>
            <a:r>
              <a:rPr lang="ja-JP" altLang="en-US" sz="2800" dirty="0" smtClean="0"/>
              <a:t>利用者</a:t>
            </a:r>
            <a:r>
              <a:rPr lang="ja-JP" altLang="en-US" sz="2800" dirty="0"/>
              <a:t>への支援等の重要な事業を中断させない</a:t>
            </a:r>
            <a:r>
              <a:rPr lang="ja-JP" altLang="en-US" sz="2800" dirty="0" smtClean="0"/>
              <a:t>、</a:t>
            </a:r>
            <a:r>
              <a:rPr lang="en-US" altLang="ja-JP" sz="2800" dirty="0" smtClean="0"/>
              <a:t/>
            </a:r>
            <a:br>
              <a:rPr lang="en-US" altLang="ja-JP" sz="2800" dirty="0" smtClean="0"/>
            </a:br>
            <a:r>
              <a:rPr lang="ja-JP" altLang="en-US" sz="2800" dirty="0" smtClean="0"/>
              <a:t>　また</a:t>
            </a:r>
            <a:r>
              <a:rPr lang="ja-JP" altLang="en-US" sz="2800" dirty="0"/>
              <a:t>は中断しても可能な限り短い期間で復旧させるために</a:t>
            </a:r>
            <a:r>
              <a:rPr lang="ja-JP" altLang="en-US" sz="2800" dirty="0" smtClean="0"/>
              <a:t>、</a:t>
            </a:r>
            <a:r>
              <a:rPr lang="en-US" altLang="ja-JP" sz="2800" dirty="0" smtClean="0"/>
              <a:t/>
            </a:r>
            <a:br>
              <a:rPr lang="en-US" altLang="ja-JP" sz="2800" dirty="0" smtClean="0"/>
            </a:br>
            <a:r>
              <a:rPr lang="ja-JP" altLang="en-US" sz="2800" dirty="0" smtClean="0"/>
              <a:t>　</a:t>
            </a:r>
            <a:r>
              <a:rPr lang="en-US" altLang="ja-JP" sz="2800" dirty="0" smtClean="0"/>
              <a:t>BCP</a:t>
            </a:r>
            <a:r>
              <a:rPr lang="ja-JP" altLang="en-US" sz="2800" dirty="0"/>
              <a:t>（事業継続計画）の策定が</a:t>
            </a:r>
            <a:r>
              <a:rPr lang="ja-JP" altLang="en-US" sz="2800" dirty="0" smtClean="0"/>
              <a:t>有効。</a:t>
            </a:r>
            <a:endParaRPr lang="en-US" altLang="ja-JP" sz="2800" dirty="0">
              <a:solidFill>
                <a:prstClr val="black"/>
              </a:solidFill>
            </a:endParaRPr>
          </a:p>
          <a:p>
            <a:pPr marL="0" indent="0">
              <a:buNone/>
            </a:pPr>
            <a:endParaRPr lang="en-US" altLang="ja-JP" sz="2800" dirty="0" smtClean="0"/>
          </a:p>
          <a:p>
            <a:pPr marL="0" indent="0">
              <a:buNone/>
            </a:pPr>
            <a:r>
              <a:rPr lang="ja-JP" altLang="en-US" sz="2800" dirty="0"/>
              <a:t>　福祉部出先</a:t>
            </a:r>
            <a:r>
              <a:rPr lang="ja-JP" altLang="en-US" sz="2800" dirty="0" smtClean="0"/>
              <a:t>機関で</a:t>
            </a:r>
            <a:r>
              <a:rPr lang="ja-JP" altLang="en-US" sz="2800" dirty="0"/>
              <a:t>策定して</a:t>
            </a:r>
            <a:r>
              <a:rPr lang="ja-JP" altLang="en-US" sz="2800" dirty="0" smtClean="0"/>
              <a:t>いる</a:t>
            </a:r>
            <a:r>
              <a:rPr lang="en-US" altLang="ja-JP" sz="2800" dirty="0" smtClean="0"/>
              <a:t>BCP</a:t>
            </a:r>
            <a:r>
              <a:rPr lang="ja-JP" altLang="en-US" sz="2800" dirty="0"/>
              <a:t>（地震災害想定</a:t>
            </a:r>
            <a:r>
              <a:rPr lang="ja-JP" altLang="en-US" sz="2800" dirty="0" smtClean="0"/>
              <a:t>）</a:t>
            </a:r>
            <a:r>
              <a:rPr lang="en-US" altLang="ja-JP" sz="2800" dirty="0" smtClean="0"/>
              <a:t/>
            </a:r>
            <a:br>
              <a:rPr lang="en-US" altLang="ja-JP" sz="2800" dirty="0" smtClean="0"/>
            </a:br>
            <a:r>
              <a:rPr lang="ja-JP" altLang="en-US" sz="2800" dirty="0" smtClean="0"/>
              <a:t>　を</a:t>
            </a:r>
            <a:r>
              <a:rPr lang="ja-JP" altLang="en-US" sz="2800" dirty="0"/>
              <a:t>基に、作成のポイントとなる</a:t>
            </a:r>
            <a:r>
              <a:rPr lang="ja-JP" altLang="en-US" sz="2800" dirty="0" smtClean="0"/>
              <a:t>項目をまとめました。</a:t>
            </a:r>
            <a:r>
              <a:rPr lang="en-US" altLang="ja-JP" sz="2800" dirty="0"/>
              <a:t/>
            </a:r>
            <a:br>
              <a:rPr lang="en-US" altLang="ja-JP" sz="2800" dirty="0"/>
            </a:br>
            <a:endParaRPr lang="en-US" altLang="ja-JP" sz="2800" dirty="0" smtClean="0"/>
          </a:p>
          <a:p>
            <a:pPr marL="0" indent="0">
              <a:buNone/>
            </a:pPr>
            <a:r>
              <a:rPr lang="ja-JP" altLang="en-US" sz="2800" dirty="0"/>
              <a:t>　</a:t>
            </a:r>
            <a:r>
              <a:rPr lang="en-US" altLang="ja-JP" sz="2800" dirty="0" smtClean="0"/>
              <a:t>【</a:t>
            </a:r>
            <a:r>
              <a:rPr lang="ja-JP" altLang="en-US" sz="2800" dirty="0" smtClean="0"/>
              <a:t>作成ポイント</a:t>
            </a:r>
            <a:r>
              <a:rPr lang="en-US" altLang="ja-JP" sz="2800" dirty="0" smtClean="0"/>
              <a:t>】</a:t>
            </a:r>
            <a:endParaRPr lang="en-US" altLang="ja-JP" sz="2800" dirty="0"/>
          </a:p>
          <a:p>
            <a:pPr marL="0" indent="0">
              <a:buNone/>
            </a:pPr>
            <a:r>
              <a:rPr lang="ja-JP" altLang="en-US" sz="2400" dirty="0"/>
              <a:t>　　</a:t>
            </a:r>
            <a:r>
              <a:rPr lang="ja-JP" altLang="en-US" sz="2400" dirty="0" smtClean="0"/>
              <a:t>◆</a:t>
            </a:r>
            <a:r>
              <a:rPr lang="zh-TW" altLang="en-US" sz="2400" dirty="0"/>
              <a:t>非常時優先業務</a:t>
            </a:r>
            <a:endParaRPr lang="en-US" altLang="ja-JP" sz="2400" dirty="0"/>
          </a:p>
          <a:p>
            <a:pPr marL="0" indent="0">
              <a:buNone/>
            </a:pPr>
            <a:r>
              <a:rPr lang="ja-JP" altLang="en-US" sz="2400" dirty="0"/>
              <a:t>　　◆業務継続のための業務資源・環境の</a:t>
            </a:r>
            <a:r>
              <a:rPr lang="ja-JP" altLang="en-US" sz="2400" dirty="0" smtClean="0"/>
              <a:t>確保</a:t>
            </a:r>
            <a:endParaRPr lang="en-US" altLang="ja-JP" sz="2400" dirty="0" smtClean="0"/>
          </a:p>
          <a:p>
            <a:pPr marL="0" indent="0">
              <a:buNone/>
            </a:pPr>
            <a:r>
              <a:rPr lang="ja-JP" altLang="en-US" sz="2400" dirty="0"/>
              <a:t>　　◆業務資源確保等のための平常時からの対策</a:t>
            </a:r>
            <a:endParaRPr lang="en-US" altLang="ja-JP" sz="2400" dirty="0" smtClean="0"/>
          </a:p>
          <a:p>
            <a:pPr marL="0" indent="0">
              <a:buNone/>
            </a:pPr>
            <a:endParaRPr lang="en-US" altLang="ja-JP" sz="2800" dirty="0" smtClean="0"/>
          </a:p>
        </p:txBody>
      </p:sp>
      <p:cxnSp>
        <p:nvCxnSpPr>
          <p:cNvPr id="5" name="直線コネクタ 4"/>
          <p:cNvCxnSpPr/>
          <p:nvPr/>
        </p:nvCxnSpPr>
        <p:spPr>
          <a:xfrm>
            <a:off x="0" y="109688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4</a:t>
            </a:fld>
            <a:endParaRPr kumimoji="1" lang="ja-JP" altLang="en-US" dirty="0"/>
          </a:p>
        </p:txBody>
      </p:sp>
    </p:spTree>
    <p:extLst>
      <p:ext uri="{BB962C8B-B14F-4D97-AF65-F5344CB8AC3E}">
        <p14:creationId xmlns:p14="http://schemas.microsoft.com/office/powerpoint/2010/main" val="2332551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17272"/>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３</a:t>
            </a:r>
            <a:r>
              <a:rPr lang="ja-JP" altLang="en-US" sz="3200" dirty="0" smtClean="0"/>
              <a:t>　地震防災対策マニュアル</a:t>
            </a:r>
            <a:endParaRPr lang="en-US" altLang="ja-JP" sz="3200" dirty="0" smtClean="0"/>
          </a:p>
        </p:txBody>
      </p:sp>
      <p:sp>
        <p:nvSpPr>
          <p:cNvPr id="3" name="コンテンツ プレースホルダー 2"/>
          <p:cNvSpPr>
            <a:spLocks noGrp="1"/>
          </p:cNvSpPr>
          <p:nvPr>
            <p:ph idx="1"/>
          </p:nvPr>
        </p:nvSpPr>
        <p:spPr>
          <a:xfrm>
            <a:off x="0" y="1340768"/>
            <a:ext cx="9144000" cy="5517232"/>
          </a:xfrm>
        </p:spPr>
        <p:txBody>
          <a:bodyPr>
            <a:normAutofit/>
          </a:bodyPr>
          <a:lstStyle/>
          <a:p>
            <a:pPr marL="0" indent="0">
              <a:buNone/>
            </a:pPr>
            <a:r>
              <a:rPr lang="ja-JP" altLang="en-US" sz="2800" dirty="0"/>
              <a:t>　</a:t>
            </a:r>
            <a:r>
              <a:rPr lang="ja-JP" altLang="en-US" sz="2800" dirty="0" smtClean="0"/>
              <a:t>社会福祉施設等が</a:t>
            </a:r>
            <a:r>
              <a:rPr lang="ja-JP" altLang="en-US" sz="2800" dirty="0" smtClean="0">
                <a:effectLst/>
              </a:rPr>
              <a:t>地震や風水害の発生への備えや</a:t>
            </a:r>
            <a:r>
              <a:rPr lang="en-US" altLang="ja-JP" sz="2800" dirty="0" smtClean="0">
                <a:effectLst/>
              </a:rPr>
              <a:t/>
            </a:r>
            <a:br>
              <a:rPr lang="en-US" altLang="ja-JP" sz="2800" dirty="0" smtClean="0">
                <a:effectLst/>
              </a:rPr>
            </a:br>
            <a:r>
              <a:rPr lang="ja-JP" altLang="en-US" sz="2800" dirty="0" smtClean="0">
                <a:effectLst/>
              </a:rPr>
              <a:t>　発生した場合の迅速な避難などを定める防災マニュアル</a:t>
            </a:r>
            <a:r>
              <a:rPr lang="en-US" altLang="ja-JP" sz="2800" dirty="0" smtClean="0">
                <a:effectLst/>
              </a:rPr>
              <a:t/>
            </a:r>
            <a:br>
              <a:rPr lang="en-US" altLang="ja-JP" sz="2800" dirty="0" smtClean="0">
                <a:effectLst/>
              </a:rPr>
            </a:br>
            <a:r>
              <a:rPr lang="ja-JP" altLang="en-US" sz="2800" dirty="0" smtClean="0">
                <a:effectLst/>
              </a:rPr>
              <a:t>　を作成する際の手引書を作成</a:t>
            </a:r>
            <a:endParaRPr lang="en-US" altLang="ja-JP" sz="2800" dirty="0" smtClean="0"/>
          </a:p>
          <a:p>
            <a:pPr marL="0" indent="0">
              <a:buNone/>
            </a:pPr>
            <a:r>
              <a:rPr lang="ja-JP" altLang="en-US" sz="2800" dirty="0" smtClean="0"/>
              <a:t>　</a:t>
            </a:r>
            <a:endParaRPr lang="en-US" altLang="ja-JP" sz="2800" dirty="0" smtClean="0"/>
          </a:p>
          <a:p>
            <a:pPr marL="0" indent="0">
              <a:buNone/>
            </a:pPr>
            <a:r>
              <a:rPr lang="ja-JP" altLang="en-US" sz="2800" dirty="0"/>
              <a:t>　</a:t>
            </a:r>
            <a:r>
              <a:rPr lang="en-US" altLang="ja-JP" sz="2800" dirty="0" smtClean="0"/>
              <a:t>【</a:t>
            </a:r>
            <a:r>
              <a:rPr lang="ja-JP" altLang="en-US" sz="2800" dirty="0" smtClean="0"/>
              <a:t>手引書概要</a:t>
            </a:r>
            <a:r>
              <a:rPr lang="en-US" altLang="ja-JP" sz="2800" dirty="0" smtClean="0"/>
              <a:t>】</a:t>
            </a:r>
            <a:endParaRPr lang="en-US" altLang="ja-JP" sz="2800" dirty="0"/>
          </a:p>
          <a:p>
            <a:pPr marL="0" indent="0">
              <a:buNone/>
            </a:pPr>
            <a:r>
              <a:rPr lang="ja-JP" altLang="en-US" sz="2400" dirty="0" smtClean="0"/>
              <a:t>　　◆</a:t>
            </a:r>
            <a:r>
              <a:rPr lang="ja-JP" altLang="ja-JP" sz="2400" dirty="0"/>
              <a:t>施設における地震防災対策の必要性に</a:t>
            </a:r>
            <a:r>
              <a:rPr lang="ja-JP" altLang="ja-JP" sz="2400" dirty="0" smtClean="0"/>
              <a:t>ついて</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平常時における地震防災</a:t>
            </a:r>
            <a:r>
              <a:rPr lang="ja-JP" altLang="ja-JP" sz="2400" dirty="0" smtClean="0"/>
              <a:t>対策</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地震発生後の応急</a:t>
            </a:r>
            <a:r>
              <a:rPr lang="ja-JP" altLang="ja-JP" sz="2400" dirty="0" smtClean="0"/>
              <a:t>対策</a:t>
            </a:r>
            <a:endParaRPr lang="en-US" altLang="ja-JP" sz="2400" dirty="0" smtClean="0"/>
          </a:p>
          <a:p>
            <a:pPr marL="0" indent="0">
              <a:buNone/>
            </a:pPr>
            <a:endParaRPr lang="en-US" altLang="ja-JP" sz="2800" dirty="0" smtClean="0"/>
          </a:p>
          <a:p>
            <a:pPr marL="0" indent="0">
              <a:buNone/>
            </a:pPr>
            <a:r>
              <a:rPr lang="ja-JP" altLang="en-US" sz="2800" dirty="0" smtClean="0"/>
              <a:t>　</a:t>
            </a:r>
            <a:endParaRPr lang="en-US" altLang="ja-JP" sz="28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5</a:t>
            </a:fld>
            <a:endParaRPr kumimoji="1" lang="ja-JP" altLang="en-US"/>
          </a:p>
        </p:txBody>
      </p:sp>
    </p:spTree>
    <p:extLst>
      <p:ext uri="{BB962C8B-B14F-4D97-AF65-F5344CB8AC3E}">
        <p14:creationId xmlns:p14="http://schemas.microsoft.com/office/powerpoint/2010/main" val="2980885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４</a:t>
            </a:r>
            <a:r>
              <a:rPr lang="ja-JP" altLang="en-US" sz="3200" dirty="0" smtClean="0"/>
              <a:t>　非常災害対策計画の策定と避難訓練の実施</a:t>
            </a:r>
            <a:endParaRPr lang="en-US" altLang="ja-JP" sz="3200" dirty="0" smtClean="0"/>
          </a:p>
        </p:txBody>
      </p:sp>
      <p:sp>
        <p:nvSpPr>
          <p:cNvPr id="3" name="コンテンツ プレースホルダー 2"/>
          <p:cNvSpPr>
            <a:spLocks noGrp="1"/>
          </p:cNvSpPr>
          <p:nvPr>
            <p:ph idx="1"/>
          </p:nvPr>
        </p:nvSpPr>
        <p:spPr>
          <a:xfrm>
            <a:off x="0" y="1437754"/>
            <a:ext cx="9144000" cy="5087590"/>
          </a:xfrm>
        </p:spPr>
        <p:txBody>
          <a:bodyPr>
            <a:normAutofit/>
          </a:bodyPr>
          <a:lstStyle/>
          <a:p>
            <a:pPr marL="0" indent="0">
              <a:buNone/>
            </a:pPr>
            <a:r>
              <a:rPr lang="ja-JP" altLang="en-US" sz="2800" dirty="0" smtClean="0"/>
              <a:t>　</a:t>
            </a:r>
            <a:r>
              <a:rPr lang="ja-JP" altLang="ja-JP" sz="2800" dirty="0"/>
              <a:t>平成</a:t>
            </a:r>
            <a:r>
              <a:rPr lang="en-US" altLang="ja-JP" sz="2800" dirty="0"/>
              <a:t>28</a:t>
            </a:r>
            <a:r>
              <a:rPr lang="ja-JP" altLang="ja-JP" sz="2800" dirty="0"/>
              <a:t>年</a:t>
            </a:r>
            <a:r>
              <a:rPr lang="en-US" altLang="ja-JP" sz="2800" dirty="0"/>
              <a:t>8</a:t>
            </a:r>
            <a:r>
              <a:rPr lang="ja-JP" altLang="ja-JP" sz="2800" dirty="0"/>
              <a:t>月</a:t>
            </a:r>
            <a:r>
              <a:rPr lang="en-US" altLang="ja-JP" sz="2800" dirty="0"/>
              <a:t>31</a:t>
            </a:r>
            <a:r>
              <a:rPr lang="ja-JP" altLang="ja-JP" sz="2800" dirty="0" smtClean="0"/>
              <a:t>日</a:t>
            </a:r>
            <a:r>
              <a:rPr lang="ja-JP" altLang="en-US" sz="2800" dirty="0"/>
              <a:t>の</a:t>
            </a:r>
            <a:r>
              <a:rPr lang="ja-JP" altLang="ja-JP" sz="2800" dirty="0" smtClean="0"/>
              <a:t>台風</a:t>
            </a:r>
            <a:r>
              <a:rPr lang="en-US" altLang="ja-JP" sz="2800" dirty="0"/>
              <a:t>10</a:t>
            </a:r>
            <a:r>
              <a:rPr lang="ja-JP" altLang="ja-JP" sz="2800" dirty="0"/>
              <a:t>号に伴う暴風及び豪雨に</a:t>
            </a:r>
            <a:r>
              <a:rPr lang="ja-JP" altLang="ja-JP" sz="2800" dirty="0" smtClean="0"/>
              <a:t>よる</a:t>
            </a:r>
            <a:r>
              <a:rPr lang="en-US" altLang="ja-JP" sz="2800" dirty="0"/>
              <a:t/>
            </a:r>
            <a:br>
              <a:rPr lang="en-US" altLang="ja-JP" sz="2800" dirty="0"/>
            </a:br>
            <a:r>
              <a:rPr lang="ja-JP" altLang="en-US" sz="2800" dirty="0" smtClean="0"/>
              <a:t>　</a:t>
            </a:r>
            <a:r>
              <a:rPr lang="ja-JP" altLang="ja-JP" sz="2800" dirty="0" smtClean="0"/>
              <a:t>災害</a:t>
            </a:r>
            <a:r>
              <a:rPr lang="ja-JP" altLang="en-US" sz="2800" dirty="0" smtClean="0"/>
              <a:t>の発生に伴い、厚生労働省により通知</a:t>
            </a:r>
            <a:endParaRPr lang="en-US" altLang="ja-JP" sz="2800" dirty="0" smtClean="0"/>
          </a:p>
          <a:p>
            <a:pPr marL="0" indent="0">
              <a:buNone/>
            </a:pPr>
            <a:endParaRPr lang="en-US" altLang="ja-JP" sz="2800" dirty="0"/>
          </a:p>
          <a:p>
            <a:pPr marL="0" indent="0">
              <a:buNone/>
            </a:pPr>
            <a:r>
              <a:rPr lang="ja-JP" altLang="en-US" sz="2800" dirty="0" smtClean="0"/>
              <a:t>　</a:t>
            </a:r>
            <a:r>
              <a:rPr lang="en-US" altLang="ja-JP" sz="2800" dirty="0" smtClean="0"/>
              <a:t>【</a:t>
            </a:r>
            <a:r>
              <a:rPr lang="ja-JP" altLang="en-US" sz="2800" dirty="0" smtClean="0"/>
              <a:t>通知概要</a:t>
            </a:r>
            <a:r>
              <a:rPr lang="en-US" altLang="ja-JP" sz="2800" dirty="0" smtClean="0"/>
              <a:t>】</a:t>
            </a:r>
          </a:p>
          <a:p>
            <a:pPr marL="0" indent="0">
              <a:buNone/>
            </a:pPr>
            <a:r>
              <a:rPr lang="ja-JP" altLang="en-US" sz="2400" dirty="0" smtClean="0"/>
              <a:t>　　</a:t>
            </a:r>
            <a:r>
              <a:rPr lang="ja-JP" altLang="en-US" sz="2400" dirty="0"/>
              <a:t>◆「避難準備・高齢者等避難開始」、「避難勧告」、</a:t>
            </a:r>
            <a:endParaRPr lang="en-US" altLang="ja-JP" sz="2400" dirty="0"/>
          </a:p>
          <a:p>
            <a:pPr marL="0" indent="0">
              <a:buNone/>
            </a:pPr>
            <a:r>
              <a:rPr lang="ja-JP" altLang="en-US" sz="2400" dirty="0">
                <a:latin typeface="ＭＳ Ｐゴシック" panose="020B0600070205080204" pitchFamily="50" charset="-128"/>
                <a:ea typeface="ＭＳ Ｐゴシック" panose="020B0600070205080204" pitchFamily="50" charset="-128"/>
              </a:rPr>
              <a:t>　　　</a:t>
            </a:r>
            <a:r>
              <a:rPr lang="zh-TW" altLang="en-US" sz="2400" dirty="0">
                <a:latin typeface="ＭＳ Ｐゴシック" panose="020B0600070205080204" pitchFamily="50" charset="-128"/>
                <a:ea typeface="ＭＳ Ｐゴシック" panose="020B0600070205080204" pitchFamily="50" charset="-128"/>
              </a:rPr>
              <a:t>「避難指示（緊急）」</a:t>
            </a:r>
            <a:r>
              <a:rPr lang="ja-JP" altLang="en-US" sz="2400" dirty="0"/>
              <a:t>等の情報の把握（施設管理者等</a:t>
            </a:r>
            <a:r>
              <a:rPr lang="ja-JP" altLang="en-US" sz="2400" dirty="0" smtClean="0"/>
              <a:t>）</a:t>
            </a:r>
            <a:endParaRPr lang="en-US" altLang="ja-JP" sz="2400" dirty="0" smtClean="0"/>
          </a:p>
          <a:p>
            <a:pPr marL="0" indent="0">
              <a:buNone/>
            </a:pPr>
            <a:endParaRPr lang="en-US" altLang="ja-JP" sz="900" dirty="0" smtClean="0"/>
          </a:p>
          <a:p>
            <a:pPr marL="0" indent="0">
              <a:buNone/>
            </a:pPr>
            <a:r>
              <a:rPr lang="ja-JP" altLang="en-US" sz="2400" dirty="0"/>
              <a:t>　　◆非常災害対策計画の策定及び避難訓練の実施（施設等</a:t>
            </a:r>
            <a:r>
              <a:rPr lang="ja-JP" altLang="en-US" sz="2400" dirty="0" smtClean="0"/>
              <a:t>）</a:t>
            </a:r>
            <a:endParaRPr lang="en-US" altLang="ja-JP" sz="2400" dirty="0" smtClean="0"/>
          </a:p>
          <a:p>
            <a:pPr marL="0" indent="0">
              <a:buNone/>
            </a:pPr>
            <a:endParaRPr lang="en-US" altLang="ja-JP" sz="900" dirty="0" smtClean="0"/>
          </a:p>
          <a:p>
            <a:pPr marL="0" indent="0">
              <a:buNone/>
            </a:pPr>
            <a:r>
              <a:rPr lang="ja-JP" altLang="en-US" sz="2400" dirty="0"/>
              <a:t>　　◆計画の策定状況及び避難訓練の実施状況等についての</a:t>
            </a:r>
            <a:r>
              <a:rPr lang="en-US" altLang="ja-JP" sz="2400" dirty="0"/>
              <a:t/>
            </a:r>
            <a:br>
              <a:rPr lang="en-US" altLang="ja-JP" sz="2400" dirty="0"/>
            </a:br>
            <a:r>
              <a:rPr lang="ja-JP" altLang="en-US" sz="2400" dirty="0"/>
              <a:t>　　　 点検及び指導・助言（府及び市町村）</a:t>
            </a:r>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6</a:t>
            </a:fld>
            <a:endParaRPr kumimoji="1" lang="ja-JP" altLang="en-US"/>
          </a:p>
        </p:txBody>
      </p:sp>
    </p:spTree>
    <p:extLst>
      <p:ext uri="{BB962C8B-B14F-4D97-AF65-F5344CB8AC3E}">
        <p14:creationId xmlns:p14="http://schemas.microsoft.com/office/powerpoint/2010/main" val="2830030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77714"/>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５</a:t>
            </a:r>
            <a:r>
              <a:rPr lang="ja-JP" altLang="en-US" sz="3200" dirty="0" smtClean="0"/>
              <a:t>　水防法等に基づく</a:t>
            </a:r>
            <a:r>
              <a:rPr lang="en-US" altLang="ja-JP" sz="3200" dirty="0" smtClean="0"/>
              <a:t/>
            </a:r>
            <a:br>
              <a:rPr lang="en-US" altLang="ja-JP" sz="3200" dirty="0" smtClean="0"/>
            </a:br>
            <a:r>
              <a:rPr lang="ja-JP" altLang="en-US" sz="3200" dirty="0" smtClean="0"/>
              <a:t>避難確保計画の作成と避難訓練の実施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09120"/>
          </a:xfrm>
        </p:spPr>
        <p:txBody>
          <a:bodyPr>
            <a:normAutofit/>
          </a:bodyPr>
          <a:lstStyle/>
          <a:p>
            <a:pPr marL="0" lvl="0" indent="0">
              <a:buNone/>
            </a:pPr>
            <a:r>
              <a:rPr lang="ja-JP" altLang="en-US" sz="2800" dirty="0" smtClean="0"/>
              <a:t>　水防法等の一部を改正する法律（平成</a:t>
            </a:r>
            <a:r>
              <a:rPr lang="en-US" altLang="ja-JP" sz="2800" dirty="0" smtClean="0"/>
              <a:t>29</a:t>
            </a:r>
            <a:r>
              <a:rPr lang="ja-JP" altLang="en-US" sz="2800" dirty="0" smtClean="0"/>
              <a:t>年</a:t>
            </a:r>
            <a:r>
              <a:rPr lang="en-US" altLang="ja-JP" sz="2800" dirty="0" smtClean="0"/>
              <a:t>6</a:t>
            </a:r>
            <a:r>
              <a:rPr lang="ja-JP" altLang="en-US" sz="2800" dirty="0" smtClean="0"/>
              <a:t>月</a:t>
            </a:r>
            <a:r>
              <a:rPr lang="en-US" altLang="ja-JP" sz="2800" dirty="0" smtClean="0"/>
              <a:t>19</a:t>
            </a:r>
            <a:r>
              <a:rPr lang="ja-JP" altLang="en-US" sz="2800" dirty="0" smtClean="0"/>
              <a:t>日施行）</a:t>
            </a:r>
            <a:r>
              <a:rPr lang="en-US" altLang="ja-JP" sz="2800" dirty="0" smtClean="0"/>
              <a:t/>
            </a:r>
            <a:br>
              <a:rPr lang="en-US" altLang="ja-JP" sz="2800" dirty="0" smtClean="0"/>
            </a:br>
            <a:r>
              <a:rPr lang="ja-JP" altLang="en-US" sz="2800" dirty="0" smtClean="0"/>
              <a:t>　により、以下の①②をともに満たしている場合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浸水想定区域内又は土砂災害警戒区域内に存在している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cxnSp>
        <p:nvCxnSpPr>
          <p:cNvPr id="5" name="直線コネクタ 4"/>
          <p:cNvCxnSpPr/>
          <p:nvPr/>
        </p:nvCxnSpPr>
        <p:spPr>
          <a:xfrm>
            <a:off x="0" y="112474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7</a:t>
            </a:fld>
            <a:endParaRPr kumimoji="1" lang="ja-JP" altLang="en-US"/>
          </a:p>
        </p:txBody>
      </p:sp>
    </p:spTree>
    <p:extLst>
      <p:ext uri="{BB962C8B-B14F-4D97-AF65-F5344CB8AC3E}">
        <p14:creationId xmlns:p14="http://schemas.microsoft.com/office/powerpoint/2010/main" val="4028571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６</a:t>
            </a:r>
            <a:r>
              <a:rPr lang="ja-JP" altLang="en-US" sz="3200" dirty="0" smtClean="0"/>
              <a:t>　津波被害を想定した災害対策マニュアルの</a:t>
            </a:r>
            <a:r>
              <a:rPr lang="en-US" altLang="ja-JP" sz="3200" dirty="0" smtClean="0"/>
              <a:t/>
            </a:r>
            <a:br>
              <a:rPr lang="en-US" altLang="ja-JP" sz="3200" dirty="0" smtClean="0"/>
            </a:br>
            <a:r>
              <a:rPr lang="ja-JP" altLang="en-US" sz="3200" dirty="0" smtClean="0"/>
              <a:t>策定と避難訓練の実施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36504"/>
          </a:xfrm>
        </p:spPr>
        <p:txBody>
          <a:bodyPr>
            <a:normAutofit/>
          </a:bodyPr>
          <a:lstStyle/>
          <a:p>
            <a:pPr marL="0" lvl="0" indent="0">
              <a:buNone/>
            </a:pPr>
            <a:r>
              <a:rPr lang="ja-JP" altLang="en-US" sz="2800" dirty="0" smtClean="0"/>
              <a:t>　津波防災地域づくりに関する法律に基づき、</a:t>
            </a:r>
            <a:r>
              <a:rPr lang="en-US" altLang="ja-JP" sz="2800" dirty="0" smtClean="0"/>
              <a:t/>
            </a:r>
            <a:br>
              <a:rPr lang="en-US" altLang="ja-JP" sz="2800" dirty="0" smtClean="0"/>
            </a:br>
            <a:r>
              <a:rPr lang="ja-JP" altLang="en-US" sz="2800" dirty="0" smtClean="0"/>
              <a:t>　</a:t>
            </a:r>
            <a:r>
              <a:rPr lang="ja-JP" altLang="en-US" sz="2800" dirty="0"/>
              <a:t>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津波災害警戒区域内に存在している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8</a:t>
            </a:fld>
            <a:endParaRPr kumimoji="1" lang="ja-JP" altLang="en-US"/>
          </a:p>
        </p:txBody>
      </p:sp>
      <p:cxnSp>
        <p:nvCxnSpPr>
          <p:cNvPr id="5" name="直線コネクタ 4"/>
          <p:cNvCxnSpPr/>
          <p:nvPr/>
        </p:nvCxnSpPr>
        <p:spPr>
          <a:xfrm>
            <a:off x="0" y="111142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3682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７</a:t>
            </a:r>
            <a:r>
              <a:rPr lang="ja-JP" altLang="en-US" sz="3200" dirty="0" smtClean="0"/>
              <a:t>　</a:t>
            </a:r>
            <a:r>
              <a:rPr lang="ja-JP" altLang="en-US" sz="3200" dirty="0"/>
              <a:t>社会福祉施設における災害時の</a:t>
            </a:r>
            <a:r>
              <a:rPr lang="en-US" altLang="ja-JP" sz="3200" dirty="0"/>
              <a:t/>
            </a:r>
            <a:br>
              <a:rPr lang="en-US" altLang="ja-JP" sz="3200" dirty="0"/>
            </a:br>
            <a:r>
              <a:rPr lang="ja-JP" altLang="en-US" sz="3200" dirty="0"/>
              <a:t>　　施設間相互応援協定締結のための</a:t>
            </a:r>
            <a:r>
              <a:rPr lang="ja-JP" altLang="en-US" sz="3200" dirty="0" smtClean="0"/>
              <a:t>ガイドライン</a:t>
            </a:r>
            <a:endParaRPr lang="en-US" altLang="ja-JP" sz="3200" dirty="0" smtClean="0"/>
          </a:p>
        </p:txBody>
      </p:sp>
      <p:sp>
        <p:nvSpPr>
          <p:cNvPr id="3" name="コンテンツ プレースホルダー 2"/>
          <p:cNvSpPr>
            <a:spLocks noGrp="1"/>
          </p:cNvSpPr>
          <p:nvPr>
            <p:ph idx="1"/>
          </p:nvPr>
        </p:nvSpPr>
        <p:spPr>
          <a:xfrm>
            <a:off x="-36512" y="1340768"/>
            <a:ext cx="9144000" cy="5517232"/>
          </a:xfrm>
        </p:spPr>
        <p:txBody>
          <a:bodyPr>
            <a:normAutofit/>
          </a:bodyPr>
          <a:lstStyle/>
          <a:p>
            <a:pPr marL="0" lvl="0" indent="0">
              <a:buNone/>
            </a:pPr>
            <a:r>
              <a:rPr lang="ja-JP" altLang="en-US" sz="2800" dirty="0" smtClean="0"/>
              <a:t>　</a:t>
            </a:r>
            <a:r>
              <a:rPr lang="ja-JP" altLang="en-US" sz="2800" dirty="0"/>
              <a:t>災害時において、自らの施設だけでは対応できない</a:t>
            </a:r>
            <a:r>
              <a:rPr lang="ja-JP" altLang="en-US" sz="2800" dirty="0" smtClean="0"/>
              <a:t>場合</a:t>
            </a:r>
            <a:r>
              <a:rPr lang="en-US" altLang="ja-JP" sz="2800" dirty="0" smtClean="0"/>
              <a:t/>
            </a:r>
            <a:br>
              <a:rPr lang="en-US" altLang="ja-JP" sz="2800" dirty="0" smtClean="0"/>
            </a:br>
            <a:r>
              <a:rPr lang="ja-JP" altLang="en-US" sz="2800" dirty="0" smtClean="0"/>
              <a:t>　の</a:t>
            </a:r>
            <a:r>
              <a:rPr lang="ja-JP" altLang="en-US" sz="2800" dirty="0"/>
              <a:t>「共助」として</a:t>
            </a:r>
            <a:r>
              <a:rPr lang="ja-JP" altLang="en-US" sz="2800" dirty="0" smtClean="0"/>
              <a:t>、施設間</a:t>
            </a:r>
            <a:r>
              <a:rPr lang="ja-JP" altLang="en-US" sz="2800" dirty="0"/>
              <a:t>の応援体制整備のための</a:t>
            </a:r>
            <a:r>
              <a:rPr lang="ja-JP" altLang="en-US" sz="2800" dirty="0" smtClean="0"/>
              <a:t>手法</a:t>
            </a:r>
            <a:r>
              <a:rPr lang="en-US" altLang="ja-JP" sz="2800" dirty="0" smtClean="0"/>
              <a:t/>
            </a:r>
            <a:br>
              <a:rPr lang="en-US" altLang="ja-JP" sz="2800" dirty="0" smtClean="0"/>
            </a:br>
            <a:r>
              <a:rPr lang="ja-JP" altLang="en-US" sz="2800" dirty="0" smtClean="0"/>
              <a:t>　である施設間</a:t>
            </a:r>
            <a:r>
              <a:rPr lang="ja-JP" altLang="en-US" sz="2800" dirty="0"/>
              <a:t>応援協定の締結について、協定に</a:t>
            </a:r>
            <a:r>
              <a:rPr lang="ja-JP" altLang="en-US" sz="2800" dirty="0" smtClean="0"/>
              <a:t>盛り込む</a:t>
            </a:r>
            <a:r>
              <a:rPr lang="en-US" altLang="ja-JP" sz="2800" dirty="0" smtClean="0"/>
              <a:t/>
            </a:r>
            <a:br>
              <a:rPr lang="en-US" altLang="ja-JP" sz="2800" dirty="0" smtClean="0"/>
            </a:br>
            <a:r>
              <a:rPr lang="ja-JP" altLang="en-US" sz="2800" dirty="0" smtClean="0"/>
              <a:t>　</a:t>
            </a:r>
            <a:r>
              <a:rPr lang="ja-JP" altLang="en-US" sz="2800" dirty="0" err="1" smtClean="0"/>
              <a:t>べき</a:t>
            </a:r>
            <a:r>
              <a:rPr lang="ja-JP" altLang="en-US" sz="2800" dirty="0"/>
              <a:t>項目や留意点、事例などを</a:t>
            </a:r>
            <a:r>
              <a:rPr lang="ja-JP" altLang="en-US" sz="2800" dirty="0" smtClean="0"/>
              <a:t>まとめたガイドラインを作成</a:t>
            </a:r>
            <a:endParaRPr lang="en-US" altLang="ja-JP" sz="2800" dirty="0" smtClean="0"/>
          </a:p>
          <a:p>
            <a:pPr marL="0" indent="0">
              <a:buNone/>
            </a:pPr>
            <a:endParaRPr lang="en-US" altLang="ja-JP" sz="2400" dirty="0" smtClean="0">
              <a:solidFill>
                <a:prstClr val="black"/>
              </a:solidFill>
            </a:endParaRPr>
          </a:p>
          <a:p>
            <a:pPr marL="0" indent="0">
              <a:buNone/>
            </a:pPr>
            <a:r>
              <a:rPr lang="ja-JP" altLang="en-US" sz="2800" dirty="0">
                <a:solidFill>
                  <a:prstClr val="black"/>
                </a:solidFill>
              </a:rPr>
              <a:t>　</a:t>
            </a:r>
            <a:r>
              <a:rPr lang="en-US" altLang="ja-JP" sz="2800" dirty="0" smtClean="0"/>
              <a:t>【</a:t>
            </a:r>
            <a:r>
              <a:rPr lang="ja-JP" altLang="en-US" sz="2800" dirty="0" smtClean="0"/>
              <a:t>ガイドライン概要</a:t>
            </a:r>
            <a:r>
              <a:rPr lang="en-US" altLang="ja-JP" sz="2800" dirty="0"/>
              <a:t>】</a:t>
            </a:r>
          </a:p>
          <a:p>
            <a:pPr marL="0" indent="0">
              <a:lnSpc>
                <a:spcPts val="3600"/>
              </a:lnSpc>
              <a:buNone/>
            </a:pPr>
            <a:r>
              <a:rPr lang="ja-JP" altLang="en-US" sz="2400" dirty="0" smtClean="0"/>
              <a:t>　　◆</a:t>
            </a:r>
            <a:r>
              <a:rPr lang="ja-JP" altLang="ja-JP" sz="2400" dirty="0"/>
              <a:t>社会福祉施設における災害時の施設間応援</a:t>
            </a:r>
            <a:r>
              <a:rPr lang="ja-JP" altLang="ja-JP" sz="2400" dirty="0" smtClean="0"/>
              <a:t>協定</a:t>
            </a:r>
            <a:r>
              <a:rPr lang="en-US" altLang="ja-JP" sz="2800" dirty="0"/>
              <a:t/>
            </a:r>
            <a:br>
              <a:rPr lang="en-US" altLang="ja-JP" sz="2800" dirty="0"/>
            </a:br>
            <a:r>
              <a:rPr lang="en-US" altLang="ja-JP" sz="2800" dirty="0" smtClean="0"/>
              <a:t>	</a:t>
            </a:r>
            <a:r>
              <a:rPr lang="ja-JP" altLang="en-US" sz="2000" dirty="0" smtClean="0"/>
              <a:t>（１）</a:t>
            </a:r>
            <a:r>
              <a:rPr lang="ja-JP" altLang="ja-JP" sz="2000" dirty="0" smtClean="0"/>
              <a:t>施設間</a:t>
            </a:r>
            <a:r>
              <a:rPr lang="ja-JP" altLang="ja-JP" sz="2000" dirty="0"/>
              <a:t>応援協定</a:t>
            </a:r>
            <a:r>
              <a:rPr lang="ja-JP" altLang="ja-JP" sz="2000" dirty="0" smtClean="0"/>
              <a:t>と</a:t>
            </a:r>
            <a:r>
              <a:rPr lang="ja-JP" altLang="en-US" sz="2000" dirty="0" smtClean="0"/>
              <a:t>は　（２）</a:t>
            </a:r>
            <a:r>
              <a:rPr lang="ja-JP" altLang="ja-JP" sz="2000" dirty="0" smtClean="0"/>
              <a:t>協定</a:t>
            </a:r>
            <a:r>
              <a:rPr lang="ja-JP" altLang="ja-JP" sz="2000" dirty="0"/>
              <a:t>の目的と</a:t>
            </a:r>
            <a:r>
              <a:rPr lang="ja-JP" altLang="ja-JP" sz="2000" dirty="0" smtClean="0"/>
              <a:t>効果</a:t>
            </a:r>
            <a:endParaRPr lang="en-US" altLang="ja-JP" sz="2000" dirty="0"/>
          </a:p>
          <a:p>
            <a:pPr marL="0" indent="0">
              <a:lnSpc>
                <a:spcPts val="3600"/>
              </a:lnSpc>
              <a:buNone/>
            </a:pPr>
            <a:r>
              <a:rPr lang="ja-JP" altLang="en-US" sz="2400" dirty="0" smtClean="0"/>
              <a:t>　　◆</a:t>
            </a:r>
            <a:r>
              <a:rPr lang="ja-JP" altLang="ja-JP" sz="2400" dirty="0"/>
              <a:t>施設間応援協定の</a:t>
            </a:r>
            <a:r>
              <a:rPr lang="ja-JP" altLang="ja-JP" sz="2400" dirty="0" smtClean="0"/>
              <a:t>内容</a:t>
            </a:r>
            <a:r>
              <a:rPr lang="en-US" altLang="ja-JP" sz="2400" dirty="0" smtClean="0"/>
              <a:t/>
            </a:r>
            <a:br>
              <a:rPr lang="en-US" altLang="ja-JP" sz="2400" dirty="0" smtClean="0"/>
            </a:br>
            <a:r>
              <a:rPr lang="en-US" altLang="ja-JP" sz="2400" dirty="0"/>
              <a:t>	</a:t>
            </a:r>
            <a:r>
              <a:rPr lang="ja-JP" altLang="en-US" sz="2000" dirty="0" smtClean="0"/>
              <a:t>（１）締結主体　（２）</a:t>
            </a:r>
            <a:r>
              <a:rPr lang="ja-JP" altLang="ja-JP" sz="2000" dirty="0" smtClean="0"/>
              <a:t>協定</a:t>
            </a:r>
            <a:r>
              <a:rPr lang="ja-JP" altLang="ja-JP" sz="2000" dirty="0"/>
              <a:t>内容</a:t>
            </a:r>
            <a:endParaRPr lang="en-US" altLang="ja-JP" sz="2000" dirty="0"/>
          </a:p>
          <a:p>
            <a:pPr marL="0" indent="0">
              <a:lnSpc>
                <a:spcPts val="3600"/>
              </a:lnSpc>
              <a:buNone/>
            </a:pPr>
            <a:r>
              <a:rPr lang="ja-JP" altLang="en-US" sz="2400" dirty="0" smtClean="0"/>
              <a:t>　　◆</a:t>
            </a:r>
            <a:r>
              <a:rPr lang="ja-JP" altLang="ja-JP" sz="2400" dirty="0"/>
              <a:t>参考となる取組み</a:t>
            </a:r>
            <a:endParaRPr lang="en-US" altLang="ja-JP" sz="2400" b="1" u="sng" dirty="0">
              <a:solidFill>
                <a:prstClr val="black"/>
              </a:solidFill>
            </a:endParaRPr>
          </a:p>
        </p:txBody>
      </p:sp>
      <p:cxnSp>
        <p:nvCxnSpPr>
          <p:cNvPr id="5" name="直線コネクタ 4"/>
          <p:cNvCxnSpPr/>
          <p:nvPr/>
        </p:nvCxnSpPr>
        <p:spPr>
          <a:xfrm>
            <a:off x="0" y="108356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9</a:t>
            </a:fld>
            <a:endParaRPr kumimoji="1" lang="ja-JP" altLang="en-US"/>
          </a:p>
        </p:txBody>
      </p:sp>
    </p:spTree>
    <p:extLst>
      <p:ext uri="{BB962C8B-B14F-4D97-AF65-F5344CB8AC3E}">
        <p14:creationId xmlns:p14="http://schemas.microsoft.com/office/powerpoint/2010/main" val="80380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1126</TotalTime>
  <Words>1377</Words>
  <Application>Microsoft Office PowerPoint</Application>
  <PresentationFormat>画面に合わせる (4:3)</PresentationFormat>
  <Paragraphs>141</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ＭＳ Ｐゴシック</vt:lpstr>
      <vt:lpstr>新細明體</vt:lpstr>
      <vt:lpstr>Arial</vt:lpstr>
      <vt:lpstr>Calibri</vt:lpstr>
      <vt:lpstr>Office ​​テーマ</vt:lpstr>
      <vt:lpstr>社会福祉施設等における 災害への備えについて</vt:lpstr>
      <vt:lpstr>社会福祉施設等における災害への備えについて</vt:lpstr>
      <vt:lpstr>１　社会福祉施設等の被災状況の把握</vt:lpstr>
      <vt:lpstr>２　社会福祉施設等における BCP（事業継続計画）の策定</vt:lpstr>
      <vt:lpstr>３　地震防災対策マニュアル</vt:lpstr>
      <vt:lpstr>４　非常災害対策計画の策定と避難訓練の実施</vt:lpstr>
      <vt:lpstr>５　水防法等に基づく 避難確保計画の作成と避難訓練の実施</vt:lpstr>
      <vt:lpstr>６　津波被害を想定した災害対策マニュアルの 策定と避難訓練の実施</vt:lpstr>
      <vt:lpstr>７　社会福祉施設における災害時の 　　施設間相互応援協定締結のためのガイドライン</vt:lpstr>
      <vt:lpstr>８　大阪ＤＷＡＴ（大阪府災害派遣福祉チーム）</vt:lpstr>
      <vt:lpstr>社会福祉施設等における災害への備え （府福祉総務課ホームページ）</vt:lpstr>
      <vt:lpstr>大阪府災害派遣福祉チーム（大阪DWAT）の設置について（府地域福祉課ホームページ）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大阪府地震・津波総合防災訓練 （プレイヤー留意事項）</dc:title>
  <dc:creator>HOSTNAME</dc:creator>
  <cp:lastModifiedBy>大阪府</cp:lastModifiedBy>
  <cp:revision>99</cp:revision>
  <cp:lastPrinted>2020-04-14T08:20:49Z</cp:lastPrinted>
  <dcterms:created xsi:type="dcterms:W3CDTF">2018-01-05T02:41:38Z</dcterms:created>
  <dcterms:modified xsi:type="dcterms:W3CDTF">2020-06-04T10:17:04Z</dcterms:modified>
</cp:coreProperties>
</file>