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90" r:id="rId2"/>
    <p:sldId id="286" r:id="rId3"/>
    <p:sldId id="281" r:id="rId4"/>
    <p:sldId id="259" r:id="rId5"/>
    <p:sldId id="289" r:id="rId6"/>
    <p:sldId id="264" r:id="rId7"/>
    <p:sldId id="284" r:id="rId8"/>
    <p:sldId id="287" r:id="rId9"/>
    <p:sldId id="285" r:id="rId10"/>
    <p:sldId id="288" r:id="rId11"/>
  </p:sldIdLst>
  <p:sldSz cx="12192000" cy="6858000"/>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434" autoAdjust="0"/>
  </p:normalViewPr>
  <p:slideViewPr>
    <p:cSldViewPr snapToGrid="0">
      <p:cViewPr varScale="1">
        <p:scale>
          <a:sx n="74" d="100"/>
          <a:sy n="74" d="100"/>
        </p:scale>
        <p:origin x="4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6737" cy="3413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30284" y="0"/>
            <a:ext cx="4306737" cy="341393"/>
          </a:xfrm>
          <a:prstGeom prst="rect">
            <a:avLst/>
          </a:prstGeom>
        </p:spPr>
        <p:txBody>
          <a:bodyPr vert="horz" lIns="91440" tIns="45720" rIns="91440" bIns="45720" rtlCol="0"/>
          <a:lstStyle>
            <a:lvl1pPr algn="r">
              <a:defRPr sz="1200"/>
            </a:lvl1pPr>
          </a:lstStyle>
          <a:p>
            <a:fld id="{D09F1423-5716-49C5-BA0B-68D6AF06BD5A}" type="datetimeFigureOut">
              <a:rPr kumimoji="1" lang="ja-JP" altLang="en-US" smtClean="0"/>
              <a:t>2020/11/24</a:t>
            </a:fld>
            <a:endParaRPr kumimoji="1" lang="ja-JP" altLang="en-US"/>
          </a:p>
        </p:txBody>
      </p:sp>
      <p:sp>
        <p:nvSpPr>
          <p:cNvPr id="4" name="フッター プレースホルダー 3"/>
          <p:cNvSpPr>
            <a:spLocks noGrp="1"/>
          </p:cNvSpPr>
          <p:nvPr>
            <p:ph type="ftr" sz="quarter" idx="2"/>
          </p:nvPr>
        </p:nvSpPr>
        <p:spPr>
          <a:xfrm>
            <a:off x="1" y="6465807"/>
            <a:ext cx="4306737" cy="341393"/>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30284" y="6465807"/>
            <a:ext cx="4306737" cy="341393"/>
          </a:xfrm>
          <a:prstGeom prst="rect">
            <a:avLst/>
          </a:prstGeom>
        </p:spPr>
        <p:txBody>
          <a:bodyPr vert="horz" lIns="91440" tIns="45720" rIns="91440" bIns="45720" rtlCol="0" anchor="b"/>
          <a:lstStyle>
            <a:lvl1pPr algn="r">
              <a:defRPr sz="1200"/>
            </a:lvl1pPr>
          </a:lstStyle>
          <a:p>
            <a:fld id="{5B232B63-51E7-4026-98EE-C7D0E28CF200}" type="slidenum">
              <a:rPr kumimoji="1" lang="ja-JP" altLang="en-US" smtClean="0"/>
              <a:t>‹#›</a:t>
            </a:fld>
            <a:endParaRPr kumimoji="1" lang="ja-JP" altLang="en-US"/>
          </a:p>
        </p:txBody>
      </p:sp>
    </p:spTree>
    <p:extLst>
      <p:ext uri="{BB962C8B-B14F-4D97-AF65-F5344CB8AC3E}">
        <p14:creationId xmlns:p14="http://schemas.microsoft.com/office/powerpoint/2010/main" val="14141871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6888" cy="3413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275" y="0"/>
            <a:ext cx="4308475" cy="341313"/>
          </a:xfrm>
          <a:prstGeom prst="rect">
            <a:avLst/>
          </a:prstGeom>
        </p:spPr>
        <p:txBody>
          <a:bodyPr vert="horz" lIns="91440" tIns="45720" rIns="91440" bIns="45720" rtlCol="0"/>
          <a:lstStyle>
            <a:lvl1pPr algn="r">
              <a:defRPr sz="1200"/>
            </a:lvl1pPr>
          </a:lstStyle>
          <a:p>
            <a:fld id="{E798B7A0-C579-44EE-9337-C3D9974416C9}" type="datetimeFigureOut">
              <a:rPr kumimoji="1" lang="ja-JP" altLang="en-US" smtClean="0"/>
              <a:t>2020/11/24</a:t>
            </a:fld>
            <a:endParaRPr kumimoji="1" lang="ja-JP" altLang="en-US"/>
          </a:p>
        </p:txBody>
      </p:sp>
      <p:sp>
        <p:nvSpPr>
          <p:cNvPr id="4" name="スライド イメージ プレースホルダー 3"/>
          <p:cNvSpPr>
            <a:spLocks noGrp="1" noRot="1" noChangeAspect="1"/>
          </p:cNvSpPr>
          <p:nvPr>
            <p:ph type="sldImg" idx="2"/>
          </p:nvPr>
        </p:nvSpPr>
        <p:spPr>
          <a:xfrm>
            <a:off x="2927350" y="850900"/>
            <a:ext cx="4084638" cy="2297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3775" y="3276600"/>
            <a:ext cx="7951788" cy="26797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6465888"/>
            <a:ext cx="4306888" cy="3413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275" y="6465888"/>
            <a:ext cx="4308475" cy="341312"/>
          </a:xfrm>
          <a:prstGeom prst="rect">
            <a:avLst/>
          </a:prstGeom>
        </p:spPr>
        <p:txBody>
          <a:bodyPr vert="horz" lIns="91440" tIns="45720" rIns="91440" bIns="45720" rtlCol="0" anchor="b"/>
          <a:lstStyle>
            <a:lvl1pPr algn="r">
              <a:defRPr sz="1200"/>
            </a:lvl1pPr>
          </a:lstStyle>
          <a:p>
            <a:fld id="{92C2A64D-7BE5-4DD9-A4F0-F64F0B4BBB4C}" type="slidenum">
              <a:rPr kumimoji="1" lang="ja-JP" altLang="en-US" smtClean="0"/>
              <a:t>‹#›</a:t>
            </a:fld>
            <a:endParaRPr kumimoji="1" lang="ja-JP" altLang="en-US"/>
          </a:p>
        </p:txBody>
      </p:sp>
    </p:spTree>
    <p:extLst>
      <p:ext uri="{BB962C8B-B14F-4D97-AF65-F5344CB8AC3E}">
        <p14:creationId xmlns:p14="http://schemas.microsoft.com/office/powerpoint/2010/main" val="40817810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955629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C2A64D-7BE5-4DD9-A4F0-F64F0B4BBB4C}" type="slidenum">
              <a:rPr kumimoji="1" lang="ja-JP" altLang="en-US" smtClean="0"/>
              <a:t>4</a:t>
            </a:fld>
            <a:endParaRPr kumimoji="1" lang="ja-JP" altLang="en-US"/>
          </a:p>
        </p:txBody>
      </p:sp>
    </p:spTree>
    <p:extLst>
      <p:ext uri="{BB962C8B-B14F-4D97-AF65-F5344CB8AC3E}">
        <p14:creationId xmlns:p14="http://schemas.microsoft.com/office/powerpoint/2010/main" val="2007943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C2A64D-7BE5-4DD9-A4F0-F64F0B4BBB4C}" type="slidenum">
              <a:rPr kumimoji="1" lang="ja-JP" altLang="en-US" smtClean="0"/>
              <a:t>6</a:t>
            </a:fld>
            <a:endParaRPr kumimoji="1" lang="ja-JP" altLang="en-US"/>
          </a:p>
        </p:txBody>
      </p:sp>
    </p:spTree>
    <p:extLst>
      <p:ext uri="{BB962C8B-B14F-4D97-AF65-F5344CB8AC3E}">
        <p14:creationId xmlns:p14="http://schemas.microsoft.com/office/powerpoint/2010/main" val="1343168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C2A64D-7BE5-4DD9-A4F0-F64F0B4BBB4C}" type="slidenum">
              <a:rPr kumimoji="1" lang="ja-JP" altLang="en-US" smtClean="0"/>
              <a:t>7</a:t>
            </a:fld>
            <a:endParaRPr kumimoji="1" lang="ja-JP" altLang="en-US"/>
          </a:p>
        </p:txBody>
      </p:sp>
    </p:spTree>
    <p:extLst>
      <p:ext uri="{BB962C8B-B14F-4D97-AF65-F5344CB8AC3E}">
        <p14:creationId xmlns:p14="http://schemas.microsoft.com/office/powerpoint/2010/main" val="39851062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242434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C2A64D-7BE5-4DD9-A4F0-F64F0B4BBB4C}" type="slidenum">
              <a:rPr kumimoji="1" lang="ja-JP" altLang="en-US" smtClean="0"/>
              <a:t>9</a:t>
            </a:fld>
            <a:endParaRPr kumimoji="1" lang="ja-JP" altLang="en-US"/>
          </a:p>
        </p:txBody>
      </p:sp>
    </p:spTree>
    <p:extLst>
      <p:ext uri="{BB962C8B-B14F-4D97-AF65-F5344CB8AC3E}">
        <p14:creationId xmlns:p14="http://schemas.microsoft.com/office/powerpoint/2010/main" val="301631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2020/11/24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4102950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2020/11/24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1926114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2020/11/24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557157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2020/11/24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693824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2020/11/24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2358684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ADBB047-88D8-4DB2-90C2-79679C7788C9}" type="datetimeFigureOut">
              <a:rPr kumimoji="1" lang="ja-JP" altLang="en-US" smtClean="0"/>
              <a:t>2020/11/24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711402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ADBB047-88D8-4DB2-90C2-79679C7788C9}" type="datetimeFigureOut">
              <a:rPr kumimoji="1" lang="ja-JP" altLang="en-US" smtClean="0"/>
              <a:t>2020/11/24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74067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ADBB047-88D8-4DB2-90C2-79679C7788C9}" type="datetimeFigureOut">
              <a:rPr kumimoji="1" lang="ja-JP" altLang="en-US" smtClean="0"/>
              <a:t>2020/11/24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4203164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ADBB047-88D8-4DB2-90C2-79679C7788C9}" type="datetimeFigureOut">
              <a:rPr kumimoji="1" lang="ja-JP" altLang="en-US" smtClean="0"/>
              <a:t>2020/11/24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2092184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ADBB047-88D8-4DB2-90C2-79679C7788C9}" type="datetimeFigureOut">
              <a:rPr kumimoji="1" lang="ja-JP" altLang="en-US" smtClean="0"/>
              <a:t>2020/11/24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189173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ADBB047-88D8-4DB2-90C2-79679C7788C9}" type="datetimeFigureOut">
              <a:rPr kumimoji="1" lang="ja-JP" altLang="en-US" smtClean="0"/>
              <a:t>2020/11/24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475489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DBB047-88D8-4DB2-90C2-79679C7788C9}" type="datetimeFigureOut">
              <a:rPr kumimoji="1" lang="ja-JP" altLang="en-US" smtClean="0"/>
              <a:t>2020/11/24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696133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39183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0" name="テキスト ボックス 9"/>
          <p:cNvSpPr txBox="1"/>
          <p:nvPr/>
        </p:nvSpPr>
        <p:spPr>
          <a:xfrm>
            <a:off x="245671" y="890585"/>
            <a:ext cx="11791667" cy="646331"/>
          </a:xfrm>
          <a:prstGeom prst="rect">
            <a:avLst/>
          </a:prstGeom>
          <a:noFill/>
          <a:ln w="19050">
            <a:noFill/>
          </a:ln>
        </p:spPr>
        <p:txBody>
          <a:bodyPr wrap="square" rtlCol="0">
            <a:spAutoFit/>
          </a:bodyPr>
          <a:lstStyle/>
          <a:p>
            <a:pPr marR="0" lvl="0" algn="l" defTabSz="914400" rtl="0" eaLnBrk="1" fontAlgn="auto" latinLnBrk="0" hangingPunct="1">
              <a:lnSpc>
                <a:spcPct val="100000"/>
              </a:lnSpc>
              <a:spcBef>
                <a:spcPts val="0"/>
              </a:spcBef>
              <a:spcAft>
                <a:spcPts val="0"/>
              </a:spcAft>
              <a:buClrTx/>
              <a:buSzTx/>
              <a:tabLst/>
              <a:defRPr/>
            </a:pPr>
            <a:r>
              <a:rPr kumimoji="1" lang="ja-JP" altLang="en-US"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➢イエローステージ２への移行は、次のいずれかに該当する場合</a:t>
            </a:r>
            <a:endParaRPr kumimoji="1" lang="en-US" altLang="ja-JP"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R="0" lvl="0" algn="r" defTabSz="914400" rtl="0" eaLnBrk="1" fontAlgn="auto" latinLnBrk="0" hangingPunct="1">
              <a:lnSpc>
                <a:spcPct val="100000"/>
              </a:lnSpc>
              <a:spcBef>
                <a:spcPts val="0"/>
              </a:spcBef>
              <a:spcAft>
                <a:spcPts val="0"/>
              </a:spcAft>
              <a:buClrTx/>
              <a:buSzTx/>
              <a:tabLst/>
              <a:defRPr/>
            </a:pPr>
            <a:r>
              <a:rPr kumimoji="1" lang="ja-JP" altLang="en-US" sz="1600" b="0" i="0" u="none" strike="noStrike" kern="1200" cap="none" normalizeH="0" noProof="0" dirty="0" smtClean="0">
                <a:ln>
                  <a:noFill/>
                </a:ln>
                <a:solidFill>
                  <a:prstClr val="black"/>
                </a:solidFill>
                <a:effectLst/>
                <a:uLnTx/>
                <a:uFillTx/>
                <a:latin typeface="游ゴシック" panose="020F0502020204030204"/>
                <a:ea typeface="游ゴシック" panose="020B0400000000000000" pitchFamily="50" charset="-128"/>
                <a:cs typeface="+mn-cs"/>
              </a:rPr>
              <a:t>（７</a:t>
            </a:r>
            <a:r>
              <a:rPr kumimoji="1" lang="en-US" altLang="ja-JP" sz="1600" b="0" i="0" u="none" strike="noStrike" kern="1200" cap="none" normalizeH="0" noProof="0" dirty="0" smtClean="0">
                <a:ln>
                  <a:noFill/>
                </a:ln>
                <a:solidFill>
                  <a:prstClr val="black"/>
                </a:solidFill>
                <a:effectLst/>
                <a:uLnTx/>
                <a:uFillTx/>
                <a:latin typeface="游ゴシック" panose="020F0502020204030204"/>
                <a:ea typeface="游ゴシック" panose="020B0400000000000000" pitchFamily="50" charset="-128"/>
                <a:cs typeface="+mn-cs"/>
              </a:rPr>
              <a:t>/28 </a:t>
            </a:r>
            <a:r>
              <a:rPr kumimoji="1" lang="ja-JP" altLang="en-US" sz="1600" b="0" i="0" u="none" strike="noStrike" kern="1200" cap="none" normalizeH="0" noProof="0" dirty="0" smtClean="0">
                <a:ln>
                  <a:noFill/>
                </a:ln>
                <a:solidFill>
                  <a:prstClr val="black"/>
                </a:solidFill>
                <a:effectLst/>
                <a:uLnTx/>
                <a:uFillTx/>
                <a:latin typeface="游ゴシック" panose="020F0502020204030204"/>
                <a:ea typeface="游ゴシック" panose="020B0400000000000000" pitchFamily="50" charset="-128"/>
                <a:cs typeface="+mn-cs"/>
              </a:rPr>
              <a:t>第</a:t>
            </a:r>
            <a:r>
              <a:rPr kumimoji="1" lang="en-US" altLang="ja-JP" sz="1600" b="0" i="0" u="none" strike="noStrike" kern="1200" cap="none" normalizeH="0" noProof="0" dirty="0" smtClean="0">
                <a:ln>
                  <a:noFill/>
                </a:ln>
                <a:solidFill>
                  <a:prstClr val="black"/>
                </a:solidFill>
                <a:effectLst/>
                <a:uLnTx/>
                <a:uFillTx/>
                <a:latin typeface="游ゴシック" panose="020F0502020204030204"/>
                <a:ea typeface="游ゴシック" panose="020B0400000000000000" pitchFamily="50" charset="-128"/>
                <a:cs typeface="+mn-cs"/>
              </a:rPr>
              <a:t>22</a:t>
            </a:r>
            <a:r>
              <a:rPr kumimoji="1" lang="ja-JP" altLang="en-US" sz="1600" b="0" i="0" u="none" strike="noStrike" kern="1200" cap="none" normalizeH="0" noProof="0" dirty="0" smtClean="0">
                <a:ln>
                  <a:noFill/>
                </a:ln>
                <a:solidFill>
                  <a:prstClr val="black"/>
                </a:solidFill>
                <a:effectLst/>
                <a:uLnTx/>
                <a:uFillTx/>
                <a:latin typeface="游ゴシック" panose="020F0502020204030204"/>
                <a:ea typeface="游ゴシック" panose="020B0400000000000000" pitchFamily="50" charset="-128"/>
                <a:cs typeface="+mn-cs"/>
              </a:rPr>
              <a:t>回大阪府新型コロナウイルス対策本部会議で決定）</a:t>
            </a:r>
            <a:endParaRPr kumimoji="1" lang="en-US" altLang="ja-JP" sz="1600" b="0" i="0" u="none" strike="noStrike" kern="1200" cap="none" normalizeH="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正方形/長方形 2"/>
          <p:cNvSpPr/>
          <p:nvPr/>
        </p:nvSpPr>
        <p:spPr>
          <a:xfrm>
            <a:off x="491343" y="3464181"/>
            <a:ext cx="11300324" cy="3000821"/>
          </a:xfrm>
          <a:prstGeom prst="rect">
            <a:avLst/>
          </a:prstGeom>
          <a:solidFill>
            <a:schemeClr val="accent1">
              <a:lumMod val="20000"/>
              <a:lumOff val="80000"/>
            </a:schemeClr>
          </a:solidFill>
          <a:ln w="38100">
            <a:solidFill>
              <a:schemeClr val="tx1"/>
            </a:solidFill>
          </a:ln>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現在の感染状況</a:t>
            </a:r>
            <a:r>
              <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〇　新規陽性者数が</a:t>
            </a:r>
            <a:r>
              <a:rPr lang="ja-JP" altLang="en-US" b="1" noProof="0" dirty="0" smtClean="0">
                <a:solidFill>
                  <a:prstClr val="black"/>
                </a:solidFill>
                <a:latin typeface="游ゴシック" panose="020F0502020204030204"/>
                <a:ea typeface="游ゴシック" panose="020B0400000000000000" pitchFamily="50" charset="-128"/>
              </a:rPr>
              <a:t>増加傾向であり、重症病床使用率が概ね</a:t>
            </a:r>
            <a:r>
              <a:rPr lang="en-US" altLang="ja-JP" b="1" noProof="0" dirty="0" smtClean="0">
                <a:solidFill>
                  <a:prstClr val="black"/>
                </a:solidFill>
                <a:latin typeface="游ゴシック" panose="020F0502020204030204"/>
                <a:ea typeface="游ゴシック" panose="020B0400000000000000" pitchFamily="50" charset="-128"/>
              </a:rPr>
              <a:t>35</a:t>
            </a:r>
            <a:r>
              <a:rPr lang="ja-JP" altLang="en-US" b="1" noProof="0" dirty="0" smtClean="0">
                <a:solidFill>
                  <a:prstClr val="black"/>
                </a:solidFill>
                <a:latin typeface="游ゴシック" panose="020F0502020204030204"/>
                <a:ea typeface="游ゴシック" panose="020B0400000000000000" pitchFamily="50" charset="-128"/>
              </a:rPr>
              <a:t>％以上で推移していること</a:t>
            </a:r>
            <a:endParaRPr lang="en-US" altLang="ja-JP" b="1" dirty="0">
              <a:solidFill>
                <a:prstClr val="black"/>
              </a:solidFill>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ctr" defTabSz="914400" rtl="0" eaLnBrk="1" fontAlgn="auto" latinLnBrk="0" hangingPunct="1">
              <a:lnSpc>
                <a:spcPct val="15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276414" y="287258"/>
            <a:ext cx="6984196"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イエローステージ（警戒）２への移行について</a:t>
            </a:r>
            <a:endParaRPr kumimoji="1" lang="ja-JP" altLang="en-US" sz="24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1" name="正方形/長方形 10"/>
          <p:cNvSpPr/>
          <p:nvPr/>
        </p:nvSpPr>
        <p:spPr>
          <a:xfrm>
            <a:off x="491343" y="1536916"/>
            <a:ext cx="13058613" cy="1618585"/>
          </a:xfrm>
          <a:prstGeom prst="rect">
            <a:avLst/>
          </a:prstGeom>
        </p:spPr>
        <p:txBody>
          <a:bodyPr wrap="square">
            <a:spAutoFit/>
          </a:bodyPr>
          <a:lstStyle/>
          <a:p>
            <a:pPr marL="0" marR="0" lvl="0" indent="0" algn="l" defTabSz="914400" rtl="0" eaLnBrk="1" fontAlgn="auto" latinLnBrk="0" hangingPunct="1">
              <a:lnSpc>
                <a:spcPts val="24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①</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重症又</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は軽症中等症のいずれかの病床使用率が以下の基準に達した場合。</a:t>
            </a:r>
            <a:endPar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24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重症</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病床　</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概ね３５％</a:t>
            </a:r>
            <a:endPar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24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・軽症</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中等症病床　：</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概ね</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５０％</a:t>
            </a:r>
            <a:endPar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2400"/>
              </a:lnSpc>
              <a:spcBef>
                <a:spcPts val="0"/>
              </a:spcBef>
              <a:spcAft>
                <a:spcPts val="0"/>
              </a:spcAft>
              <a:buClrTx/>
              <a:buSzTx/>
              <a:buFontTx/>
              <a:buNone/>
              <a:tabLst/>
              <a:defRPr/>
            </a:pPr>
            <a:endParaRPr kumimoji="1" lang="en-US" altLang="ja-JP" sz="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24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②　①の基準に達しない場合であっても、国や他の</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大都市</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と協議して共同で施設の使用制限等を実施する場合</a:t>
            </a:r>
            <a:endPar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下矢印 4"/>
          <p:cNvSpPr/>
          <p:nvPr/>
        </p:nvSpPr>
        <p:spPr>
          <a:xfrm>
            <a:off x="5102629" y="5566046"/>
            <a:ext cx="1523744" cy="423081"/>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2" name="テキスト ボックス 11"/>
          <p:cNvSpPr txBox="1"/>
          <p:nvPr/>
        </p:nvSpPr>
        <p:spPr>
          <a:xfrm>
            <a:off x="2542505" y="5914368"/>
            <a:ext cx="8494676" cy="400110"/>
          </a:xfrm>
          <a:prstGeom prst="rect">
            <a:avLst/>
          </a:prstGeom>
          <a:noFill/>
          <a:ln w="19050">
            <a:noFill/>
          </a:ln>
        </p:spPr>
        <p:txBody>
          <a:bodyPr wrap="square" rtlCol="0">
            <a:spAutoFit/>
          </a:bodyPr>
          <a:lstStyle/>
          <a:p>
            <a:pPr marR="0" lvl="0" algn="l" defTabSz="914400" rtl="0" eaLnBrk="1" fontAlgn="auto" latinLnBrk="0" hangingPunct="1">
              <a:lnSpc>
                <a:spcPct val="100000"/>
              </a:lnSpc>
              <a:spcBef>
                <a:spcPts val="0"/>
              </a:spcBef>
              <a:spcAft>
                <a:spcPts val="0"/>
              </a:spcAft>
              <a:buClrTx/>
              <a:buSzTx/>
              <a:tabLst/>
              <a:defRPr/>
            </a:pPr>
            <a:r>
              <a:rPr kumimoji="1" lang="ja-JP" altLang="en-US"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①の基準に達しているため、イエローステージ２に移行</a:t>
            </a:r>
            <a:endParaRPr kumimoji="1" lang="en-US" altLang="ja-JP" sz="1600" b="0" i="0" u="none" strike="noStrike" kern="1200" cap="none" normalizeH="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graphicFrame>
        <p:nvGraphicFramePr>
          <p:cNvPr id="4" name="表 3"/>
          <p:cNvGraphicFramePr>
            <a:graphicFrameLocks noGrp="1"/>
          </p:cNvGraphicFramePr>
          <p:nvPr>
            <p:extLst>
              <p:ext uri="{D42A27DB-BD31-4B8C-83A1-F6EECF244321}">
                <p14:modId xmlns:p14="http://schemas.microsoft.com/office/powerpoint/2010/main" val="2317822353"/>
              </p:ext>
            </p:extLst>
          </p:nvPr>
        </p:nvGraphicFramePr>
        <p:xfrm>
          <a:off x="1209183" y="4672252"/>
          <a:ext cx="8128000" cy="741680"/>
        </p:xfrm>
        <a:graphic>
          <a:graphicData uri="http://schemas.openxmlformats.org/drawingml/2006/table">
            <a:tbl>
              <a:tblPr firstRow="1" bandRow="1">
                <a:tableStyleId>{5940675A-B579-460E-94D1-54222C63F5DA}</a:tableStyleId>
              </a:tblPr>
              <a:tblGrid>
                <a:gridCol w="1625600">
                  <a:extLst>
                    <a:ext uri="{9D8B030D-6E8A-4147-A177-3AD203B41FA5}">
                      <a16:colId xmlns:a16="http://schemas.microsoft.com/office/drawing/2014/main" val="154046329"/>
                    </a:ext>
                  </a:extLst>
                </a:gridCol>
                <a:gridCol w="1625600">
                  <a:extLst>
                    <a:ext uri="{9D8B030D-6E8A-4147-A177-3AD203B41FA5}">
                      <a16:colId xmlns:a16="http://schemas.microsoft.com/office/drawing/2014/main" val="4156370420"/>
                    </a:ext>
                  </a:extLst>
                </a:gridCol>
                <a:gridCol w="1625600">
                  <a:extLst>
                    <a:ext uri="{9D8B030D-6E8A-4147-A177-3AD203B41FA5}">
                      <a16:colId xmlns:a16="http://schemas.microsoft.com/office/drawing/2014/main" val="952457126"/>
                    </a:ext>
                  </a:extLst>
                </a:gridCol>
                <a:gridCol w="1625600">
                  <a:extLst>
                    <a:ext uri="{9D8B030D-6E8A-4147-A177-3AD203B41FA5}">
                      <a16:colId xmlns:a16="http://schemas.microsoft.com/office/drawing/2014/main" val="1265810614"/>
                    </a:ext>
                  </a:extLst>
                </a:gridCol>
                <a:gridCol w="1625600">
                  <a:extLst>
                    <a:ext uri="{9D8B030D-6E8A-4147-A177-3AD203B41FA5}">
                      <a16:colId xmlns:a16="http://schemas.microsoft.com/office/drawing/2014/main" val="4216634282"/>
                    </a:ext>
                  </a:extLst>
                </a:gridCol>
              </a:tblGrid>
              <a:tr h="370840">
                <a:tc>
                  <a:txBody>
                    <a:bodyPr/>
                    <a:lstStyle/>
                    <a:p>
                      <a:pPr algn="ctr"/>
                      <a:r>
                        <a:rPr kumimoji="1" lang="en-US" altLang="ja-JP" sz="1600" dirty="0" smtClean="0"/>
                        <a:t>11</a:t>
                      </a:r>
                      <a:r>
                        <a:rPr kumimoji="1" lang="ja-JP" altLang="en-US" sz="1600" dirty="0" smtClean="0"/>
                        <a:t>月</a:t>
                      </a:r>
                      <a:r>
                        <a:rPr kumimoji="1" lang="en-US" altLang="ja-JP" sz="1600" dirty="0" smtClean="0"/>
                        <a:t>15</a:t>
                      </a:r>
                      <a:r>
                        <a:rPr kumimoji="1" lang="ja-JP" altLang="en-US" sz="1600" dirty="0" smtClean="0"/>
                        <a:t>日</a:t>
                      </a:r>
                      <a:endParaRPr kumimoji="1" lang="ja-JP" altLang="en-US" sz="1600" dirty="0"/>
                    </a:p>
                  </a:txBody>
                  <a:tcPr/>
                </a:tc>
                <a:tc>
                  <a:txBody>
                    <a:bodyPr/>
                    <a:lstStyle/>
                    <a:p>
                      <a:pPr algn="ctr"/>
                      <a:r>
                        <a:rPr kumimoji="1" lang="en-US" altLang="ja-JP" sz="1600" dirty="0" smtClean="0"/>
                        <a:t>11</a:t>
                      </a:r>
                      <a:r>
                        <a:rPr kumimoji="1" lang="ja-JP" altLang="en-US" sz="1600" dirty="0" smtClean="0"/>
                        <a:t>月</a:t>
                      </a:r>
                      <a:r>
                        <a:rPr kumimoji="1" lang="en-US" altLang="ja-JP" sz="1600" dirty="0" smtClean="0"/>
                        <a:t>16</a:t>
                      </a:r>
                      <a:r>
                        <a:rPr kumimoji="1" lang="ja-JP" altLang="en-US" sz="1600" dirty="0" smtClean="0"/>
                        <a:t>日</a:t>
                      </a:r>
                      <a:endParaRPr kumimoji="1" lang="ja-JP" altLang="en-US" sz="1600" dirty="0"/>
                    </a:p>
                  </a:txBody>
                  <a:tcPr/>
                </a:tc>
                <a:tc>
                  <a:txBody>
                    <a:bodyPr/>
                    <a:lstStyle/>
                    <a:p>
                      <a:pPr algn="ctr"/>
                      <a:r>
                        <a:rPr kumimoji="1" lang="en-US" altLang="ja-JP" sz="1600" dirty="0" smtClean="0"/>
                        <a:t>11</a:t>
                      </a:r>
                      <a:r>
                        <a:rPr kumimoji="1" lang="ja-JP" altLang="en-US" sz="1600" dirty="0" smtClean="0"/>
                        <a:t>月</a:t>
                      </a:r>
                      <a:r>
                        <a:rPr kumimoji="1" lang="en-US" altLang="ja-JP" sz="1600" dirty="0" smtClean="0"/>
                        <a:t>17</a:t>
                      </a:r>
                      <a:r>
                        <a:rPr kumimoji="1" lang="ja-JP" altLang="en-US" sz="1600" dirty="0" smtClean="0"/>
                        <a:t>日</a:t>
                      </a:r>
                      <a:endParaRPr kumimoji="1" lang="ja-JP" altLang="en-US" sz="1600" dirty="0"/>
                    </a:p>
                  </a:txBody>
                  <a:tcPr/>
                </a:tc>
                <a:tc>
                  <a:txBody>
                    <a:bodyPr/>
                    <a:lstStyle/>
                    <a:p>
                      <a:pPr algn="ctr"/>
                      <a:r>
                        <a:rPr kumimoji="1" lang="en-US" altLang="ja-JP" sz="1600" dirty="0" smtClean="0"/>
                        <a:t>11</a:t>
                      </a:r>
                      <a:r>
                        <a:rPr kumimoji="1" lang="ja-JP" altLang="en-US" sz="1600" dirty="0" smtClean="0"/>
                        <a:t>月</a:t>
                      </a:r>
                      <a:r>
                        <a:rPr kumimoji="1" lang="en-US" altLang="ja-JP" sz="1600" dirty="0" smtClean="0"/>
                        <a:t>18</a:t>
                      </a:r>
                      <a:r>
                        <a:rPr kumimoji="1" lang="ja-JP" altLang="en-US" sz="1600" dirty="0" smtClean="0"/>
                        <a:t>日</a:t>
                      </a:r>
                      <a:endParaRPr kumimoji="1" lang="ja-JP" altLang="en-US" sz="1600" dirty="0"/>
                    </a:p>
                  </a:txBody>
                  <a:tcPr/>
                </a:tc>
                <a:tc>
                  <a:txBody>
                    <a:bodyPr/>
                    <a:lstStyle/>
                    <a:p>
                      <a:pPr algn="ctr"/>
                      <a:r>
                        <a:rPr kumimoji="1" lang="en-US" altLang="ja-JP" sz="1600" dirty="0" smtClean="0"/>
                        <a:t>11</a:t>
                      </a:r>
                      <a:r>
                        <a:rPr kumimoji="1" lang="ja-JP" altLang="en-US" sz="1600" dirty="0" smtClean="0"/>
                        <a:t>月</a:t>
                      </a:r>
                      <a:r>
                        <a:rPr kumimoji="1" lang="en-US" altLang="ja-JP" sz="1600" dirty="0" smtClean="0"/>
                        <a:t>19</a:t>
                      </a:r>
                      <a:r>
                        <a:rPr kumimoji="1" lang="ja-JP" altLang="en-US" sz="1600" dirty="0" smtClean="0"/>
                        <a:t>日</a:t>
                      </a:r>
                      <a:endParaRPr kumimoji="1" lang="ja-JP" altLang="en-US" sz="1600" dirty="0"/>
                    </a:p>
                  </a:txBody>
                  <a:tcPr/>
                </a:tc>
                <a:extLst>
                  <a:ext uri="{0D108BD9-81ED-4DB2-BD59-A6C34878D82A}">
                    <a16:rowId xmlns:a16="http://schemas.microsoft.com/office/drawing/2014/main" val="2002488120"/>
                  </a:ext>
                </a:extLst>
              </a:tr>
              <a:tr h="370840">
                <a:tc>
                  <a:txBody>
                    <a:bodyPr/>
                    <a:lstStyle/>
                    <a:p>
                      <a:pPr algn="ctr"/>
                      <a:r>
                        <a:rPr kumimoji="1" lang="en-US" altLang="ja-JP" sz="1600" b="1" dirty="0" smtClean="0"/>
                        <a:t>32.0</a:t>
                      </a:r>
                      <a:r>
                        <a:rPr kumimoji="1" lang="ja-JP" altLang="en-US" sz="1600" b="1" dirty="0" smtClean="0"/>
                        <a:t>％</a:t>
                      </a:r>
                      <a:endParaRPr kumimoji="1" lang="ja-JP" altLang="en-US" sz="1600" b="1" dirty="0"/>
                    </a:p>
                  </a:txBody>
                  <a:tcPr/>
                </a:tc>
                <a:tc>
                  <a:txBody>
                    <a:bodyPr/>
                    <a:lstStyle/>
                    <a:p>
                      <a:pPr algn="ctr"/>
                      <a:r>
                        <a:rPr kumimoji="1" lang="en-US" altLang="ja-JP" sz="1600" b="1" dirty="0" smtClean="0"/>
                        <a:t>35.0</a:t>
                      </a:r>
                      <a:r>
                        <a:rPr kumimoji="1" lang="ja-JP" altLang="en-US" sz="1600" b="1" dirty="0" smtClean="0"/>
                        <a:t>％</a:t>
                      </a:r>
                      <a:endParaRPr kumimoji="1" lang="ja-JP" altLang="en-US" sz="1600" b="1" dirty="0"/>
                    </a:p>
                  </a:txBody>
                  <a:tcPr/>
                </a:tc>
                <a:tc>
                  <a:txBody>
                    <a:bodyPr/>
                    <a:lstStyle/>
                    <a:p>
                      <a:pPr algn="ctr"/>
                      <a:r>
                        <a:rPr kumimoji="1" lang="en-US" altLang="ja-JP" sz="1600" b="1" dirty="0" smtClean="0"/>
                        <a:t>33.5</a:t>
                      </a:r>
                      <a:r>
                        <a:rPr kumimoji="1" lang="ja-JP" altLang="en-US" sz="1600" b="1" dirty="0" smtClean="0"/>
                        <a:t>％</a:t>
                      </a:r>
                      <a:endParaRPr kumimoji="1" lang="ja-JP" altLang="en-US" sz="1600" b="1" dirty="0"/>
                    </a:p>
                  </a:txBody>
                  <a:tcPr/>
                </a:tc>
                <a:tc>
                  <a:txBody>
                    <a:bodyPr/>
                    <a:lstStyle/>
                    <a:p>
                      <a:pPr algn="ctr"/>
                      <a:r>
                        <a:rPr kumimoji="1" lang="en-US" altLang="ja-JP" sz="1600" b="1" dirty="0" smtClean="0"/>
                        <a:t>35.0</a:t>
                      </a:r>
                      <a:r>
                        <a:rPr kumimoji="1" lang="ja-JP" altLang="en-US" sz="1600" b="1" dirty="0" smtClean="0"/>
                        <a:t>％</a:t>
                      </a:r>
                      <a:endParaRPr kumimoji="1" lang="ja-JP" altLang="en-US" sz="1600" b="1" dirty="0"/>
                    </a:p>
                  </a:txBody>
                  <a:tcPr/>
                </a:tc>
                <a:tc>
                  <a:txBody>
                    <a:bodyPr/>
                    <a:lstStyle/>
                    <a:p>
                      <a:pPr algn="ctr"/>
                      <a:r>
                        <a:rPr kumimoji="1" lang="en-US" altLang="ja-JP" sz="1600" b="1" dirty="0" smtClean="0"/>
                        <a:t>36.9</a:t>
                      </a:r>
                      <a:r>
                        <a:rPr kumimoji="1" lang="ja-JP" altLang="en-US" sz="1600" b="1" dirty="0" smtClean="0"/>
                        <a:t>％</a:t>
                      </a:r>
                      <a:endParaRPr kumimoji="1" lang="ja-JP" altLang="en-US" sz="1600" b="1" dirty="0"/>
                    </a:p>
                  </a:txBody>
                  <a:tcPr/>
                </a:tc>
                <a:extLst>
                  <a:ext uri="{0D108BD9-81ED-4DB2-BD59-A6C34878D82A}">
                    <a16:rowId xmlns:a16="http://schemas.microsoft.com/office/drawing/2014/main" val="2996960445"/>
                  </a:ext>
                </a:extLst>
              </a:tr>
            </a:tbl>
          </a:graphicData>
        </a:graphic>
      </p:graphicFrame>
      <p:sp>
        <p:nvSpPr>
          <p:cNvPr id="13" name="正方形/長方形 12"/>
          <p:cNvSpPr/>
          <p:nvPr/>
        </p:nvSpPr>
        <p:spPr>
          <a:xfrm>
            <a:off x="953867" y="4275403"/>
            <a:ext cx="10173480" cy="400110"/>
          </a:xfrm>
          <a:prstGeom prst="rect">
            <a:avLst/>
          </a:prstGeom>
        </p:spPr>
        <p:txBody>
          <a:bodyPr wrap="square">
            <a:spAutoFit/>
          </a:bodyPr>
          <a:lstStyle/>
          <a:p>
            <a:pPr marL="0" marR="0" lvl="0" indent="0" algn="l" defTabSz="914400" rtl="0" eaLnBrk="1" fontAlgn="auto" latinLnBrk="0" hangingPunct="1">
              <a:lnSpc>
                <a:spcPts val="2400"/>
              </a:lnSpc>
              <a:spcBef>
                <a:spcPts val="0"/>
              </a:spcBef>
              <a:spcAft>
                <a:spcPts val="0"/>
              </a:spcAft>
              <a:buClrTx/>
              <a:buSzTx/>
              <a:buFontTx/>
              <a:buNone/>
              <a:tabLst/>
              <a:defRPr/>
            </a:pPr>
            <a:r>
              <a:rPr lang="ja-JP" altLang="en-US" sz="1600" b="1" dirty="0" smtClean="0">
                <a:solidFill>
                  <a:prstClr val="black"/>
                </a:solidFill>
                <a:latin typeface="游ゴシック" panose="020F0502020204030204"/>
                <a:ea typeface="游ゴシック" panose="020B0400000000000000" pitchFamily="50" charset="-128"/>
              </a:rPr>
              <a:t>＜重症病床使用率＞</a:t>
            </a:r>
            <a:endParaRPr kumimoji="1" lang="en-US" altLang="ja-JP" sz="16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endParaRPr>
          </a:p>
        </p:txBody>
      </p:sp>
      <p:sp>
        <p:nvSpPr>
          <p:cNvPr id="6" name="正方形/長方形 5"/>
          <p:cNvSpPr/>
          <p:nvPr/>
        </p:nvSpPr>
        <p:spPr>
          <a:xfrm>
            <a:off x="7785847" y="316378"/>
            <a:ext cx="2366682" cy="6996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t>会議での議論を受けて決定した内容に</a:t>
            </a:r>
            <a:r>
              <a:rPr lang="ja-JP" altLang="en-US" sz="1600" b="1" dirty="0"/>
              <a:t>変更</a:t>
            </a:r>
            <a:endParaRPr kumimoji="1" lang="ja-JP" altLang="en-US" sz="1600" b="1" dirty="0"/>
          </a:p>
        </p:txBody>
      </p:sp>
      <p:sp>
        <p:nvSpPr>
          <p:cNvPr id="14" name="テキスト ボックス 13"/>
          <p:cNvSpPr txBox="1"/>
          <p:nvPr/>
        </p:nvSpPr>
        <p:spPr>
          <a:xfrm>
            <a:off x="10318238" y="309424"/>
            <a:ext cx="1721223" cy="369332"/>
          </a:xfrm>
          <a:prstGeom prst="rect">
            <a:avLst/>
          </a:prstGeom>
          <a:no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資料２－１</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9039400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354752" y="3456240"/>
            <a:ext cx="11455175" cy="2699862"/>
          </a:xfrm>
          <a:prstGeom prst="rect">
            <a:avLst/>
          </a:prstGeom>
          <a:solidFill>
            <a:schemeClr val="accent4">
              <a:lumMod val="20000"/>
              <a:lumOff val="80000"/>
            </a:schemeClr>
          </a:solidFill>
          <a:ln w="41275">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8" name="正方形/長方形 7"/>
          <p:cNvSpPr/>
          <p:nvPr/>
        </p:nvSpPr>
        <p:spPr>
          <a:xfrm>
            <a:off x="-3770" y="-2288"/>
            <a:ext cx="12195770" cy="504000"/>
          </a:xfrm>
          <a:prstGeom prst="rect">
            <a:avLst/>
          </a:prstGeom>
          <a:solidFill>
            <a:srgbClr val="007FA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bg1"/>
                </a:solidFill>
                <a:latin typeface="UD デジタル 教科書体 NK-B" panose="02020700000000000000" pitchFamily="18" charset="-128"/>
                <a:ea typeface="UD デジタル 教科書体 NK-B" panose="02020700000000000000" pitchFamily="18" charset="-128"/>
              </a:rPr>
              <a:t>「</a:t>
            </a:r>
            <a:r>
              <a:rPr lang="en-US" altLang="ja-JP" sz="2400" b="1" dirty="0" smtClean="0">
                <a:solidFill>
                  <a:schemeClr val="bg1"/>
                </a:solidFill>
                <a:latin typeface="UD デジタル 教科書体 NK-B" panose="02020700000000000000" pitchFamily="18" charset="-128"/>
                <a:ea typeface="UD デジタル 教科書体 NK-B" panose="02020700000000000000" pitchFamily="18" charset="-128"/>
              </a:rPr>
              <a:t>Go To Eat</a:t>
            </a:r>
            <a:r>
              <a:rPr lang="ja-JP" altLang="en-US" sz="2400" b="1" dirty="0" smtClean="0">
                <a:solidFill>
                  <a:schemeClr val="bg1"/>
                </a:solidFill>
                <a:latin typeface="UD デジタル 教科書体 NK-B" panose="02020700000000000000" pitchFamily="18" charset="-128"/>
                <a:ea typeface="UD デジタル 教科書体 NK-B" panose="02020700000000000000" pitchFamily="18" charset="-128"/>
              </a:rPr>
              <a:t>キャンペーン事業」における府が独自に設定する条件</a:t>
            </a:r>
            <a:endParaRPr lang="en-US" altLang="ja-JP" sz="2400" b="1" dirty="0" smtClean="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0" name="正方形/長方形 9"/>
          <p:cNvSpPr/>
          <p:nvPr/>
        </p:nvSpPr>
        <p:spPr>
          <a:xfrm>
            <a:off x="109263" y="989790"/>
            <a:ext cx="11995461" cy="1718315"/>
          </a:xfrm>
          <a:prstGeom prst="rect">
            <a:avLst/>
          </a:prstGeom>
          <a:noFill/>
          <a:ln w="28575">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200" dirty="0" smtClean="0">
                <a:solidFill>
                  <a:schemeClr val="tx1"/>
                </a:solidFill>
                <a:latin typeface="UD デジタル 教科書体 NK-R" panose="02020400000000000000" pitchFamily="18" charset="-128"/>
                <a:ea typeface="UD デジタル 教科書体 NK-R" panose="02020400000000000000" pitchFamily="18" charset="-128"/>
              </a:rPr>
              <a:t> 農林水産省では「</a:t>
            </a:r>
            <a:r>
              <a:rPr lang="en-US" altLang="ja-JP" sz="2200" dirty="0" err="1" smtClean="0">
                <a:solidFill>
                  <a:schemeClr val="tx1"/>
                </a:solidFill>
                <a:latin typeface="UD デジタル 教科書体 NK-R" panose="02020400000000000000" pitchFamily="18" charset="-128"/>
                <a:ea typeface="UD デジタル 教科書体 NK-R" panose="02020400000000000000" pitchFamily="18" charset="-128"/>
              </a:rPr>
              <a:t>GoToEat</a:t>
            </a:r>
            <a:r>
              <a:rPr lang="ja-JP" altLang="en-US" sz="2200" dirty="0" smtClean="0">
                <a:solidFill>
                  <a:schemeClr val="tx1"/>
                </a:solidFill>
                <a:latin typeface="UD デジタル 教科書体 NK-R" panose="02020400000000000000" pitchFamily="18" charset="-128"/>
                <a:ea typeface="UD デジタル 教科書体 NK-R" panose="02020400000000000000" pitchFamily="18" charset="-128"/>
              </a:rPr>
              <a:t>キャンペーン事業」における感染拡大防止対策の強化について</a:t>
            </a:r>
            <a:endParaRPr lang="en-US" altLang="ja-JP" sz="22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2200"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2200" dirty="0" smtClean="0">
                <a:solidFill>
                  <a:schemeClr val="tx1"/>
                </a:solidFill>
                <a:latin typeface="UD デジタル 教科書体 NK-R" panose="02020400000000000000" pitchFamily="18" charset="-128"/>
                <a:ea typeface="UD デジタル 教科書体 NK-R" panose="02020400000000000000" pitchFamily="18" charset="-128"/>
              </a:rPr>
              <a:t>〇食事券・ポイントの利用は、原則として「</a:t>
            </a:r>
            <a:r>
              <a:rPr lang="ja-JP" altLang="en-US" sz="2200" u="sng" dirty="0" smtClean="0">
                <a:solidFill>
                  <a:schemeClr val="tx1"/>
                </a:solidFill>
                <a:latin typeface="UD デジタル 教科書体 NK-R" panose="02020400000000000000" pitchFamily="18" charset="-128"/>
                <a:ea typeface="UD デジタル 教科書体 NK-R" panose="02020400000000000000" pitchFamily="18" charset="-128"/>
              </a:rPr>
              <a:t>４人</a:t>
            </a:r>
            <a:r>
              <a:rPr lang="ja-JP" altLang="en-US" sz="22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2200" dirty="0" smtClean="0">
                <a:solidFill>
                  <a:schemeClr val="tx1"/>
                </a:solidFill>
                <a:latin typeface="UD デジタル 教科書体 NK-R" panose="02020400000000000000" pitchFamily="18" charset="-128"/>
                <a:ea typeface="UD デジタル 教科書体 NK-R" panose="02020400000000000000" pitchFamily="18" charset="-128"/>
              </a:rPr>
              <a:t>子どもを</a:t>
            </a:r>
            <a:r>
              <a:rPr lang="ja-JP" altLang="en-US" sz="2200" dirty="0">
                <a:solidFill>
                  <a:schemeClr val="tx1"/>
                </a:solidFill>
                <a:latin typeface="UD デジタル 教科書体 NK-R" panose="02020400000000000000" pitchFamily="18" charset="-128"/>
                <a:ea typeface="UD デジタル 教科書体 NK-R" panose="02020400000000000000" pitchFamily="18" charset="-128"/>
              </a:rPr>
              <a:t>除く）</a:t>
            </a:r>
            <a:r>
              <a:rPr lang="ja-JP" altLang="en-US" sz="2200" u="sng" dirty="0" smtClean="0">
                <a:solidFill>
                  <a:schemeClr val="tx1"/>
                </a:solidFill>
                <a:latin typeface="UD デジタル 教科書体 NK-R" panose="02020400000000000000" pitchFamily="18" charset="-128"/>
                <a:ea typeface="UD デジタル 教科書体 NK-R" panose="02020400000000000000" pitchFamily="18" charset="-128"/>
              </a:rPr>
              <a:t>以下</a:t>
            </a:r>
            <a:r>
              <a:rPr lang="ja-JP" altLang="en-US" sz="2200" dirty="0" smtClean="0">
                <a:solidFill>
                  <a:schemeClr val="tx1"/>
                </a:solidFill>
                <a:latin typeface="UD デジタル 教科書体 NK-R" panose="02020400000000000000" pitchFamily="18" charset="-128"/>
                <a:ea typeface="UD デジタル 教科書体 NK-R" panose="02020400000000000000" pitchFamily="18" charset="-128"/>
              </a:rPr>
              <a:t>の単位」での飲食とする。</a:t>
            </a:r>
            <a:endParaRPr lang="en-US" altLang="ja-JP" sz="22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2200"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2200" dirty="0" smtClean="0">
                <a:solidFill>
                  <a:schemeClr val="tx1"/>
                </a:solidFill>
                <a:latin typeface="UD デジタル 教科書体 NK-R" panose="02020400000000000000" pitchFamily="18" charset="-128"/>
                <a:ea typeface="UD デジタル 教科書体 NK-R" panose="02020400000000000000" pitchFamily="18" charset="-128"/>
              </a:rPr>
              <a:t>〇具体的な対応について、各地域における感染状況等を踏まえ、都道府県知事に早急な検討を要請。</a:t>
            </a:r>
            <a:endParaRPr kumimoji="1" lang="ja-JP" altLang="en-US" sz="22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45" name="角丸四角形 44"/>
          <p:cNvSpPr/>
          <p:nvPr/>
        </p:nvSpPr>
        <p:spPr>
          <a:xfrm>
            <a:off x="743497" y="3546510"/>
            <a:ext cx="10911883" cy="1579495"/>
          </a:xfrm>
          <a:prstGeom prst="roundRect">
            <a:avLst>
              <a:gd name="adj" fmla="val 0"/>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sz="2200" dirty="0">
                <a:solidFill>
                  <a:schemeClr val="tx1"/>
                </a:solidFill>
                <a:latin typeface="UD デジタル 教科書体 NK-B" panose="02020700000000000000" pitchFamily="18" charset="-128"/>
                <a:ea typeface="UD デジタル 教科書体 NK-B" panose="02020700000000000000" pitchFamily="18" charset="-128"/>
              </a:rPr>
              <a:t>〇飲食店の利用形態</a:t>
            </a:r>
          </a:p>
          <a:p>
            <a:r>
              <a:rPr lang="ja-JP" altLang="en-US" sz="2200" dirty="0" smtClean="0">
                <a:solidFill>
                  <a:schemeClr val="tx1"/>
                </a:solidFill>
                <a:latin typeface="UD デジタル 教科書体 NK-B" panose="02020700000000000000" pitchFamily="18" charset="-128"/>
                <a:ea typeface="UD デジタル 教科書体 NK-B" panose="02020700000000000000" pitchFamily="18" charset="-128"/>
              </a:rPr>
              <a:t>　　</a:t>
            </a:r>
            <a:r>
              <a:rPr lang="ja-JP" altLang="ja-JP" sz="2200" u="sng" dirty="0" smtClean="0">
                <a:solidFill>
                  <a:schemeClr val="tx1"/>
                </a:solidFill>
                <a:latin typeface="UD デジタル 教科書体 NK-B" panose="02020700000000000000" pitchFamily="18" charset="-128"/>
                <a:ea typeface="UD デジタル 教科書体 NK-B" panose="02020700000000000000" pitchFamily="18" charset="-128"/>
              </a:rPr>
              <a:t>食事券</a:t>
            </a:r>
            <a:r>
              <a:rPr lang="ja-JP" altLang="ja-JP" sz="2200" u="sng" dirty="0">
                <a:solidFill>
                  <a:schemeClr val="tx1"/>
                </a:solidFill>
                <a:latin typeface="UD デジタル 教科書体 NK-B" panose="02020700000000000000" pitchFamily="18" charset="-128"/>
                <a:ea typeface="UD デジタル 教科書体 NK-B" panose="02020700000000000000" pitchFamily="18" charset="-128"/>
              </a:rPr>
              <a:t>・ポイント利用者は</a:t>
            </a:r>
            <a:r>
              <a:rPr lang="en-US" altLang="ja-JP" sz="2200" u="sng" dirty="0">
                <a:solidFill>
                  <a:schemeClr val="tx1"/>
                </a:solidFill>
                <a:latin typeface="UD デジタル 教科書体 NK-B" panose="02020700000000000000" pitchFamily="18" charset="-128"/>
                <a:ea typeface="UD デジタル 教科書体 NK-B" panose="02020700000000000000" pitchFamily="18" charset="-128"/>
              </a:rPr>
              <a:t>4</a:t>
            </a:r>
            <a:r>
              <a:rPr lang="ja-JP" altLang="ja-JP" sz="2200" u="sng" dirty="0">
                <a:solidFill>
                  <a:schemeClr val="tx1"/>
                </a:solidFill>
                <a:latin typeface="UD デジタル 教科書体 NK-B" panose="02020700000000000000" pitchFamily="18" charset="-128"/>
                <a:ea typeface="UD デジタル 教科書体 NK-B" panose="02020700000000000000" pitchFamily="18" charset="-128"/>
              </a:rPr>
              <a:t>人以下とすること。</a:t>
            </a:r>
          </a:p>
          <a:p>
            <a:r>
              <a:rPr lang="ja-JP" altLang="en-US" sz="2200" dirty="0" smtClean="0">
                <a:solidFill>
                  <a:schemeClr val="tx1"/>
                </a:solidFill>
                <a:latin typeface="UD デジタル 教科書体 NK-B" panose="02020700000000000000" pitchFamily="18" charset="-128"/>
                <a:ea typeface="UD デジタル 教科書体 NK-B" panose="02020700000000000000" pitchFamily="18" charset="-128"/>
              </a:rPr>
              <a:t>　　</a:t>
            </a:r>
            <a:r>
              <a:rPr lang="ja-JP" altLang="ja-JP" sz="2200" u="sng" dirty="0" smtClean="0">
                <a:solidFill>
                  <a:schemeClr val="tx1"/>
                </a:solidFill>
                <a:latin typeface="UD デジタル 教科書体 NK-B" panose="02020700000000000000" pitchFamily="18" charset="-128"/>
                <a:ea typeface="UD デジタル 教科書体 NK-B" panose="02020700000000000000" pitchFamily="18" charset="-128"/>
              </a:rPr>
              <a:t>なお</a:t>
            </a:r>
            <a:r>
              <a:rPr lang="ja-JP" altLang="ja-JP" sz="2200" u="sng" dirty="0">
                <a:solidFill>
                  <a:schemeClr val="tx1"/>
                </a:solidFill>
                <a:latin typeface="UD デジタル 教科書体 NK-B" panose="02020700000000000000" pitchFamily="18" charset="-128"/>
                <a:ea typeface="UD デジタル 教科書体 NK-B" panose="02020700000000000000" pitchFamily="18" charset="-128"/>
              </a:rPr>
              <a:t>、家族や乳幼児・子ども、高齢者の介助者、</a:t>
            </a:r>
            <a:r>
              <a:rPr lang="ja-JP" altLang="ja-JP" sz="2200" u="sng" dirty="0" err="1">
                <a:solidFill>
                  <a:schemeClr val="tx1"/>
                </a:solidFill>
                <a:latin typeface="UD デジタル 教科書体 NK-B" panose="02020700000000000000" pitchFamily="18" charset="-128"/>
                <a:ea typeface="UD デジタル 教科書体 NK-B" panose="02020700000000000000" pitchFamily="18" charset="-128"/>
              </a:rPr>
              <a:t>障がい</a:t>
            </a:r>
            <a:r>
              <a:rPr lang="ja-JP" altLang="ja-JP" sz="2200" u="sng" dirty="0">
                <a:solidFill>
                  <a:schemeClr val="tx1"/>
                </a:solidFill>
                <a:latin typeface="UD デジタル 教科書体 NK-B" panose="02020700000000000000" pitchFamily="18" charset="-128"/>
                <a:ea typeface="UD デジタル 教科書体 NK-B" panose="02020700000000000000" pitchFamily="18" charset="-128"/>
              </a:rPr>
              <a:t>者の介助者など</a:t>
            </a:r>
            <a:r>
              <a:rPr lang="ja-JP" altLang="ja-JP" sz="2200" u="sng" dirty="0" smtClean="0">
                <a:solidFill>
                  <a:schemeClr val="tx1"/>
                </a:solidFill>
                <a:latin typeface="UD デジタル 教科書体 NK-B" panose="02020700000000000000" pitchFamily="18" charset="-128"/>
                <a:ea typeface="UD デジタル 教科書体 NK-B" panose="02020700000000000000" pitchFamily="18" charset="-128"/>
              </a:rPr>
              <a:t>はこの</a:t>
            </a:r>
            <a:r>
              <a:rPr lang="ja-JP" altLang="ja-JP" sz="2200" u="sng" dirty="0">
                <a:solidFill>
                  <a:schemeClr val="tx1"/>
                </a:solidFill>
                <a:latin typeface="UD デジタル 教科書体 NK-B" panose="02020700000000000000" pitchFamily="18" charset="-128"/>
                <a:ea typeface="UD デジタル 教科書体 NK-B" panose="02020700000000000000" pitchFamily="18" charset="-128"/>
              </a:rPr>
              <a:t>限りでない。</a:t>
            </a:r>
            <a:r>
              <a:rPr lang="ja-JP" altLang="en-US" sz="2000" u="sng" dirty="0" smtClean="0">
                <a:solidFill>
                  <a:schemeClr val="tx1"/>
                </a:solidFill>
                <a:latin typeface="UD デジタル 教科書体 NK-B" panose="02020700000000000000" pitchFamily="18" charset="-128"/>
                <a:ea typeface="UD デジタル 教科書体 NK-B" panose="02020700000000000000" pitchFamily="18" charset="-128"/>
              </a:rPr>
              <a:t>　</a:t>
            </a:r>
            <a:r>
              <a:rPr lang="ja-JP" altLang="en-US" sz="2000" dirty="0" smtClean="0">
                <a:solidFill>
                  <a:schemeClr val="tx1"/>
                </a:solidFill>
                <a:latin typeface="UD デジタル 教科書体 NK-B" panose="02020700000000000000" pitchFamily="18" charset="-128"/>
                <a:ea typeface="UD デジタル 教科書体 NK-B" panose="02020700000000000000" pitchFamily="18" charset="-128"/>
              </a:rPr>
              <a:t>   </a:t>
            </a:r>
            <a:endParaRPr lang="en-US" altLang="ja-JP" sz="2000" dirty="0" smtClean="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3" name="テキスト ボックス 2"/>
          <p:cNvSpPr txBox="1"/>
          <p:nvPr/>
        </p:nvSpPr>
        <p:spPr>
          <a:xfrm>
            <a:off x="1107968" y="5024481"/>
            <a:ext cx="9980742" cy="923330"/>
          </a:xfrm>
          <a:prstGeom prst="rect">
            <a:avLst/>
          </a:prstGeom>
          <a:noFill/>
        </p:spPr>
        <p:txBody>
          <a:bodyPr wrap="square" rtlCol="0">
            <a:spAutoFit/>
          </a:bodyPr>
          <a:lstStyle/>
          <a:p>
            <a:r>
              <a:rPr lang="ja-JP" altLang="en-US" dirty="0" smtClean="0">
                <a:latin typeface="UD デジタル 教科書体 NP-B" panose="02020700000000000000" pitchFamily="18" charset="-128"/>
                <a:ea typeface="UD デジタル 教科書体 NP-B" panose="02020700000000000000" pitchFamily="18" charset="-128"/>
              </a:rPr>
              <a:t>・５人以上の</a:t>
            </a:r>
            <a:r>
              <a:rPr lang="ja-JP" altLang="ja-JP" dirty="0" smtClean="0">
                <a:latin typeface="UD デジタル 教科書体 NP-B" panose="02020700000000000000" pitchFamily="18" charset="-128"/>
                <a:ea typeface="UD デジタル 教科書体 NP-B" panose="02020700000000000000" pitchFamily="18" charset="-128"/>
              </a:rPr>
              <a:t>グループ</a:t>
            </a:r>
            <a:r>
              <a:rPr lang="ja-JP" altLang="ja-JP" dirty="0">
                <a:latin typeface="UD デジタル 教科書体 NP-B" panose="02020700000000000000" pitchFamily="18" charset="-128"/>
                <a:ea typeface="UD デジタル 教科書体 NP-B" panose="02020700000000000000" pitchFamily="18" charset="-128"/>
              </a:rPr>
              <a:t>をテーブルごとやパーテーションで分けて物理的に４人以下と</a:t>
            </a:r>
            <a:r>
              <a:rPr lang="ja-JP" altLang="ja-JP" dirty="0" smtClean="0">
                <a:latin typeface="UD デジタル 教科書体 NP-B" panose="02020700000000000000" pitchFamily="18" charset="-128"/>
                <a:ea typeface="UD デジタル 教科書体 NP-B" panose="02020700000000000000" pitchFamily="18" charset="-128"/>
              </a:rPr>
              <a:t>して</a:t>
            </a:r>
            <a:endParaRPr lang="en-US" altLang="ja-JP" dirty="0" smtClean="0">
              <a:latin typeface="UD デジタル 教科書体 NP-B" panose="02020700000000000000" pitchFamily="18" charset="-128"/>
              <a:ea typeface="UD デジタル 教科書体 NP-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　</a:t>
            </a:r>
            <a:r>
              <a:rPr lang="ja-JP" altLang="ja-JP" dirty="0" smtClean="0">
                <a:latin typeface="UD デジタル 教科書体 NP-B" panose="02020700000000000000" pitchFamily="18" charset="-128"/>
                <a:ea typeface="UD デジタル 教科書体 NP-B" panose="02020700000000000000" pitchFamily="18" charset="-128"/>
              </a:rPr>
              <a:t>飲食</a:t>
            </a:r>
            <a:r>
              <a:rPr lang="ja-JP" altLang="ja-JP" dirty="0">
                <a:latin typeface="UD デジタル 教科書体 NP-B" panose="02020700000000000000" pitchFamily="18" charset="-128"/>
                <a:ea typeface="UD デジタル 教科書体 NP-B" panose="02020700000000000000" pitchFamily="18" charset="-128"/>
              </a:rPr>
              <a:t>されても</a:t>
            </a:r>
            <a:r>
              <a:rPr lang="ja-JP" altLang="ja-JP" dirty="0" smtClean="0">
                <a:latin typeface="UD デジタル 教科書体 NP-B" panose="02020700000000000000" pitchFamily="18" charset="-128"/>
                <a:ea typeface="UD デジタル 教科書体 NP-B" panose="02020700000000000000" pitchFamily="18" charset="-128"/>
              </a:rPr>
              <a:t>、</a:t>
            </a:r>
            <a:r>
              <a:rPr lang="ja-JP" altLang="en-US" dirty="0" smtClean="0">
                <a:latin typeface="UD デジタル 教科書体 NP-B" panose="02020700000000000000" pitchFamily="18" charset="-128"/>
                <a:ea typeface="UD デジタル 教科書体 NP-B" panose="02020700000000000000" pitchFamily="18" charset="-128"/>
              </a:rPr>
              <a:t>食</a:t>
            </a:r>
            <a:r>
              <a:rPr lang="ja-JP" altLang="ja-JP" dirty="0" smtClean="0">
                <a:latin typeface="UD デジタル 教科書体 NP-B" panose="02020700000000000000" pitchFamily="18" charset="-128"/>
                <a:ea typeface="UD デジタル 教科書体 NP-B" panose="02020700000000000000" pitchFamily="18" charset="-128"/>
              </a:rPr>
              <a:t>事券</a:t>
            </a:r>
            <a:r>
              <a:rPr lang="ja-JP" altLang="ja-JP" dirty="0">
                <a:latin typeface="UD デジタル 教科書体 NP-B" panose="02020700000000000000" pitchFamily="18" charset="-128"/>
                <a:ea typeface="UD デジタル 教科書体 NP-B" panose="02020700000000000000" pitchFamily="18" charset="-128"/>
              </a:rPr>
              <a:t>の使用はできません</a:t>
            </a:r>
            <a:r>
              <a:rPr lang="ja-JP" altLang="ja-JP" dirty="0" smtClean="0">
                <a:latin typeface="UD デジタル 教科書体 NP-B" panose="02020700000000000000" pitchFamily="18" charset="-128"/>
                <a:ea typeface="UD デジタル 教科書体 NP-B" panose="02020700000000000000" pitchFamily="18" charset="-128"/>
              </a:rPr>
              <a:t>。</a:t>
            </a:r>
            <a:endParaRPr lang="en-US" altLang="ja-JP" dirty="0" smtClean="0">
              <a:latin typeface="UD デジタル 教科書体 NP-B" panose="02020700000000000000" pitchFamily="18" charset="-128"/>
              <a:ea typeface="UD デジタル 教科書体 NP-B" panose="02020700000000000000" pitchFamily="18" charset="-128"/>
            </a:endParaRPr>
          </a:p>
          <a:p>
            <a:r>
              <a:rPr lang="ja-JP" altLang="en-US" dirty="0" smtClean="0">
                <a:latin typeface="UD デジタル 教科書体 NP-B" panose="02020700000000000000" pitchFamily="18" charset="-128"/>
                <a:ea typeface="UD デジタル 教科書体 NP-B" panose="02020700000000000000" pitchFamily="18" charset="-128"/>
              </a:rPr>
              <a:t>・</a:t>
            </a:r>
            <a:r>
              <a:rPr lang="ja-JP" altLang="ja-JP" dirty="0" smtClean="0">
                <a:latin typeface="UD デジタル 教科書体 NP-B" panose="02020700000000000000" pitchFamily="18" charset="-128"/>
                <a:ea typeface="UD デジタル 教科書体 NP-B" panose="02020700000000000000" pitchFamily="18" charset="-128"/>
              </a:rPr>
              <a:t>すでに販売された食事券も、４人以下の</a:t>
            </a:r>
            <a:r>
              <a:rPr lang="ja-JP" altLang="en-US" dirty="0" smtClean="0">
                <a:latin typeface="UD デジタル 教科書体 NP-B" panose="02020700000000000000" pitchFamily="18" charset="-128"/>
                <a:ea typeface="UD デジタル 教科書体 NP-B" panose="02020700000000000000" pitchFamily="18" charset="-128"/>
              </a:rPr>
              <a:t>飲食でしか使用できません</a:t>
            </a:r>
            <a:r>
              <a:rPr lang="ja-JP" altLang="ja-JP" dirty="0" smtClean="0">
                <a:latin typeface="UD デジタル 教科書体 NP-B" panose="02020700000000000000" pitchFamily="18" charset="-128"/>
                <a:ea typeface="UD デジタル 教科書体 NP-B" panose="02020700000000000000" pitchFamily="18" charset="-128"/>
              </a:rPr>
              <a:t>。</a:t>
            </a:r>
          </a:p>
        </p:txBody>
      </p:sp>
      <p:sp>
        <p:nvSpPr>
          <p:cNvPr id="7" name="大かっこ 6"/>
          <p:cNvSpPr/>
          <p:nvPr/>
        </p:nvSpPr>
        <p:spPr>
          <a:xfrm>
            <a:off x="1120847" y="4989516"/>
            <a:ext cx="9980742" cy="910051"/>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2" name="角丸四角形 31"/>
          <p:cNvSpPr/>
          <p:nvPr/>
        </p:nvSpPr>
        <p:spPr>
          <a:xfrm>
            <a:off x="152003" y="3234820"/>
            <a:ext cx="1937688" cy="433083"/>
          </a:xfrm>
          <a:prstGeom prst="roundRect">
            <a:avLst/>
          </a:prstGeom>
          <a:solidFill>
            <a:srgbClr val="00B0F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200" b="1" dirty="0" smtClean="0">
                <a:solidFill>
                  <a:schemeClr val="bg1"/>
                </a:solidFill>
                <a:latin typeface="UD デジタル 教科書体 NK-B" panose="02020700000000000000" pitchFamily="18" charset="-128"/>
                <a:ea typeface="UD デジタル 教科書体 NK-B" panose="02020700000000000000" pitchFamily="18" charset="-128"/>
              </a:rPr>
              <a:t>府の条件</a:t>
            </a:r>
            <a:endParaRPr kumimoji="1" lang="ja-JP" altLang="en-US" sz="2200" b="1"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1" name="スライド番号プレースホルダー 1"/>
          <p:cNvSpPr>
            <a:spLocks noGrp="1"/>
          </p:cNvSpPr>
          <p:nvPr>
            <p:ph type="sldNum" sz="quarter" idx="12"/>
          </p:nvPr>
        </p:nvSpPr>
        <p:spPr>
          <a:xfrm>
            <a:off x="9513579" y="6492875"/>
            <a:ext cx="2743200" cy="365125"/>
          </a:xfrm>
        </p:spPr>
        <p:txBody>
          <a:bodyPr/>
          <a:lstStyle/>
          <a:p>
            <a:fld id="{38329C25-BD09-4AEE-90D6-E5269A43C3B5}" type="slidenum">
              <a:rPr kumimoji="1" lang="ja-JP" altLang="en-US" sz="2000" smtClean="0">
                <a:solidFill>
                  <a:schemeClr val="tx1"/>
                </a:solidFill>
              </a:rPr>
              <a:t>10</a:t>
            </a:fld>
            <a:endParaRPr kumimoji="1" lang="ja-JP" altLang="en-US" sz="2000" dirty="0">
              <a:solidFill>
                <a:schemeClr val="tx1"/>
              </a:solidFill>
            </a:endParaRPr>
          </a:p>
        </p:txBody>
      </p:sp>
    </p:spTree>
    <p:extLst>
      <p:ext uri="{BB962C8B-B14F-4D97-AF65-F5344CB8AC3E}">
        <p14:creationId xmlns:p14="http://schemas.microsoft.com/office/powerpoint/2010/main" val="321616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99245" y="175788"/>
            <a:ext cx="7461865"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イエローステージ（警戒）の対応方針に基づく要請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7" name="テキスト ボックス 6"/>
          <p:cNvSpPr txBox="1"/>
          <p:nvPr/>
        </p:nvSpPr>
        <p:spPr>
          <a:xfrm>
            <a:off x="101757" y="675195"/>
            <a:ext cx="12541718" cy="1477328"/>
          </a:xfrm>
          <a:prstGeom prst="rect">
            <a:avLst/>
          </a:prstGeom>
          <a:noFill/>
          <a:ln w="28575">
            <a:noFill/>
          </a:ln>
        </p:spPr>
        <p:txBody>
          <a:bodyPr wrap="square" rtlCol="0">
            <a:spAutoFit/>
          </a:bodyPr>
          <a:lstStyle/>
          <a:p>
            <a:pPr marL="0" marR="0" lvl="0" indent="0" algn="l" defTabSz="914400" rtl="0" eaLnBrk="1" fontAlgn="auto" latinLnBrk="0" hangingPunct="1">
              <a:spcBef>
                <a:spcPts val="0"/>
              </a:spcBef>
              <a:spcAft>
                <a:spcPts val="0"/>
              </a:spcAft>
              <a:buClrTx/>
              <a:buSzTx/>
              <a:buFontTx/>
              <a:buNone/>
              <a:tabLst/>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①　区域　</a:t>
            </a:r>
            <a:r>
              <a:rPr kumimoji="1" lang="ja-JP" altLang="en-US" sz="20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大阪府全域</a:t>
            </a:r>
            <a:endPar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spcBef>
                <a:spcPts val="0"/>
              </a:spcBef>
              <a:spcAft>
                <a:spcPts val="0"/>
              </a:spcAft>
              <a:buClrTx/>
              <a:buSzTx/>
              <a:buFontTx/>
              <a:buNone/>
              <a:tabLst/>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②　期間　</a:t>
            </a:r>
            <a:r>
              <a:rPr kumimoji="1" lang="ja-JP" altLang="en-US" sz="20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イエローステージ２の期間</a:t>
            </a:r>
            <a:endParaRPr kumimoji="1" lang="en-US" altLang="ja-JP" sz="20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lang="ja-JP" altLang="en-US" sz="2000" b="1" dirty="0" smtClean="0">
                <a:latin typeface="游ゴシック" panose="020F0502020204030204"/>
                <a:ea typeface="游ゴシック" panose="020B0400000000000000" pitchFamily="50" charset="-128"/>
              </a:rPr>
              <a:t>　　　　</a:t>
            </a:r>
            <a:r>
              <a:rPr kumimoji="1" lang="ja-JP" altLang="en-US" sz="2000" b="1" i="0" u="sng" strike="noStrike" kern="1200" cap="none" spc="-7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en-US" altLang="ja-JP" sz="2000" b="1" i="0" u="sng" strike="noStrike" kern="1200" cap="none" spc="-130" normalizeH="0" baseline="0" noProof="0" dirty="0" smtClean="0">
                <a:ln>
                  <a:noFill/>
                </a:ln>
                <a:effectLst/>
                <a:uLnTx/>
                <a:uFillTx/>
                <a:latin typeface="游ゴシック" panose="020F0502020204030204"/>
                <a:ea typeface="游ゴシック" panose="020B0400000000000000" pitchFamily="50" charset="-128"/>
              </a:rPr>
              <a:t>11</a:t>
            </a:r>
            <a:r>
              <a:rPr kumimoji="1" lang="ja-JP" altLang="en-US" sz="2000" b="1" i="0" u="sng" strike="noStrike" kern="1200" cap="none" spc="-130" normalizeH="0" baseline="0" noProof="0" dirty="0" smtClean="0">
                <a:ln>
                  <a:noFill/>
                </a:ln>
                <a:effectLst/>
                <a:uLnTx/>
                <a:uFillTx/>
                <a:latin typeface="游ゴシック" panose="020F0502020204030204"/>
                <a:ea typeface="游ゴシック" panose="020B0400000000000000" pitchFamily="50" charset="-128"/>
              </a:rPr>
              <a:t>月</a:t>
            </a:r>
            <a:r>
              <a:rPr lang="en-US" altLang="ja-JP" sz="2000" b="1" u="sng" spc="-130" dirty="0" smtClean="0">
                <a:latin typeface="游ゴシック" panose="020F0502020204030204"/>
                <a:ea typeface="游ゴシック" panose="020B0400000000000000" pitchFamily="50" charset="-128"/>
              </a:rPr>
              <a:t>2</a:t>
            </a:r>
            <a:r>
              <a:rPr lang="en-US" altLang="ja-JP" sz="2000" b="1" u="sng" spc="-130" dirty="0">
                <a:latin typeface="游ゴシック" panose="020F0502020204030204"/>
                <a:ea typeface="游ゴシック" panose="020B0400000000000000" pitchFamily="50" charset="-128"/>
              </a:rPr>
              <a:t>1</a:t>
            </a:r>
            <a:r>
              <a:rPr kumimoji="1" lang="ja-JP" altLang="en-US" sz="2000" b="1" i="0" u="sng" strike="noStrike" kern="1200" cap="none" spc="-130" normalizeH="0" baseline="0" noProof="0" dirty="0" smtClean="0">
                <a:ln>
                  <a:noFill/>
                </a:ln>
                <a:effectLst/>
                <a:uLnTx/>
                <a:uFillTx/>
                <a:latin typeface="游ゴシック" panose="020F0502020204030204"/>
                <a:ea typeface="游ゴシック" panose="020B0400000000000000" pitchFamily="50" charset="-128"/>
              </a:rPr>
              <a:t>日～</a:t>
            </a:r>
            <a:r>
              <a:rPr lang="en-US" altLang="ja-JP" sz="2000" b="1" u="sng" spc="-130" dirty="0" smtClean="0">
                <a:latin typeface="游ゴシック" panose="020F0502020204030204"/>
                <a:ea typeface="游ゴシック" panose="020B0400000000000000" pitchFamily="50" charset="-128"/>
              </a:rPr>
              <a:t>12</a:t>
            </a:r>
            <a:r>
              <a:rPr kumimoji="1" lang="ja-JP" altLang="en-US" sz="2000" b="1" i="0" u="sng" strike="noStrike" kern="1200" cap="none" spc="-130" normalizeH="0" baseline="0" noProof="0" dirty="0" smtClean="0">
                <a:ln>
                  <a:noFill/>
                </a:ln>
                <a:effectLst/>
                <a:uLnTx/>
                <a:uFillTx/>
                <a:latin typeface="游ゴシック" panose="020F0502020204030204"/>
                <a:ea typeface="游ゴシック" panose="020B0400000000000000" pitchFamily="50" charset="-128"/>
              </a:rPr>
              <a:t>月</a:t>
            </a:r>
            <a:r>
              <a:rPr lang="ja-JP" altLang="en-US" sz="2000" b="1" u="sng" spc="-130" noProof="0" dirty="0">
                <a:latin typeface="游ゴシック" panose="020F0502020204030204"/>
                <a:ea typeface="游ゴシック" panose="020B0400000000000000" pitchFamily="50" charset="-128"/>
              </a:rPr>
              <a:t>５</a:t>
            </a:r>
            <a:r>
              <a:rPr kumimoji="1" lang="ja-JP" altLang="en-US" sz="2000" b="1" i="0" u="sng" strike="noStrike" kern="1200" cap="none" spc="-130" normalizeH="0" baseline="0" noProof="0" dirty="0" smtClean="0">
                <a:ln>
                  <a:noFill/>
                </a:ln>
                <a:effectLst/>
                <a:uLnTx/>
                <a:uFillTx/>
                <a:latin typeface="游ゴシック" panose="020F0502020204030204"/>
                <a:ea typeface="游ゴシック" panose="020B0400000000000000" pitchFamily="50" charset="-128"/>
              </a:rPr>
              <a:t>日。ただし、重症病床使用率が</a:t>
            </a:r>
            <a:r>
              <a:rPr kumimoji="1" lang="en-US" altLang="ja-JP" sz="2000" b="1" i="0" u="sng" strike="noStrike" kern="1200" cap="none" spc="-130" normalizeH="0" baseline="0" noProof="0" dirty="0" smtClean="0">
                <a:ln>
                  <a:noFill/>
                </a:ln>
                <a:effectLst/>
                <a:uLnTx/>
                <a:uFillTx/>
                <a:latin typeface="游ゴシック" panose="020F0502020204030204"/>
                <a:ea typeface="游ゴシック" panose="020B0400000000000000" pitchFamily="50" charset="-128"/>
              </a:rPr>
              <a:t>50</a:t>
            </a:r>
            <a:r>
              <a:rPr kumimoji="1" lang="ja-JP" altLang="en-US" sz="2000" b="1" i="0" u="sng" strike="noStrike" kern="1200" cap="none" spc="-130" normalizeH="0" baseline="0" noProof="0" dirty="0" smtClean="0">
                <a:ln>
                  <a:noFill/>
                </a:ln>
                <a:effectLst/>
                <a:uLnTx/>
                <a:uFillTx/>
                <a:latin typeface="游ゴシック" panose="020F0502020204030204"/>
                <a:ea typeface="游ゴシック" panose="020B0400000000000000" pitchFamily="50" charset="-128"/>
              </a:rPr>
              <a:t>％を上回るなど感染拡大の状況に応じて判断）</a:t>
            </a:r>
            <a:endParaRPr kumimoji="1" lang="en-US" altLang="ja-JP" sz="2000" b="1" i="0" u="none" strike="noStrike" kern="1200" cap="none" spc="-130" normalizeH="0" baseline="0" noProof="0" dirty="0" smtClean="0">
              <a:ln>
                <a:noFill/>
              </a:ln>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en-US" altLang="ja-JP"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③</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実施内容（特措法第</a:t>
            </a:r>
            <a:r>
              <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24</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条第９項に基づく）</a:t>
            </a:r>
            <a:endPar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5" name="正方形/長方形 14"/>
          <p:cNvSpPr/>
          <p:nvPr/>
        </p:nvSpPr>
        <p:spPr>
          <a:xfrm>
            <a:off x="656585" y="2816202"/>
            <a:ext cx="12165612" cy="560603"/>
          </a:xfrm>
          <a:prstGeom prst="rect">
            <a:avLst/>
          </a:prstGeom>
        </p:spPr>
        <p:txBody>
          <a:bodyPr wrap="square">
            <a:spAutoFit/>
          </a:bodyPr>
          <a:lstStyle/>
          <a:p>
            <a:pPr>
              <a:lnSpc>
                <a:spcPts val="1800"/>
              </a:lnSpc>
              <a:defRPr/>
            </a:pPr>
            <a:r>
              <a:rPr lang="ja-JP" altLang="en-US" b="1" dirty="0" smtClean="0">
                <a:latin typeface="游ゴシック" panose="020B0400000000000000" pitchFamily="50" charset="-128"/>
              </a:rPr>
              <a:t>・「５人以上</a:t>
            </a:r>
            <a:r>
              <a:rPr lang="en-US" altLang="ja-JP" sz="1200" b="1" dirty="0" smtClean="0">
                <a:latin typeface="游ゴシック" panose="020B0400000000000000" pitchFamily="50" charset="-128"/>
              </a:rPr>
              <a:t>※</a:t>
            </a:r>
            <a:r>
              <a:rPr lang="ja-JP" altLang="en-US" sz="1200" b="1" dirty="0" smtClean="0">
                <a:latin typeface="游ゴシック" panose="020B0400000000000000" pitchFamily="50" charset="-128"/>
              </a:rPr>
              <a:t>１</a:t>
            </a:r>
            <a:r>
              <a:rPr lang="ja-JP" altLang="en-US" b="1" dirty="0" smtClean="0">
                <a:latin typeface="游ゴシック" panose="020B0400000000000000" pitchFamily="50" charset="-128"/>
              </a:rPr>
              <a:t>」「</a:t>
            </a:r>
            <a:r>
              <a:rPr lang="ja-JP" altLang="en-US" b="1" dirty="0">
                <a:latin typeface="游ゴシック" panose="020B0400000000000000" pitchFamily="50" charset="-128"/>
              </a:rPr>
              <a:t>２</a:t>
            </a:r>
            <a:r>
              <a:rPr lang="ja-JP" altLang="en-US" b="1" dirty="0" smtClean="0">
                <a:latin typeface="游ゴシック" panose="020B0400000000000000" pitchFamily="50" charset="-128"/>
              </a:rPr>
              <a:t>時間以上」の宴会・飲み会は控えること</a:t>
            </a:r>
            <a:endParaRPr lang="en-US" altLang="ja-JP" b="1" dirty="0">
              <a:latin typeface="游ゴシック" panose="020B0400000000000000" pitchFamily="50" charset="-128"/>
            </a:endParaRPr>
          </a:p>
          <a:p>
            <a:pPr>
              <a:lnSpc>
                <a:spcPts val="1800"/>
              </a:lnSpc>
              <a:defRPr/>
            </a:pPr>
            <a:r>
              <a:rPr lang="ja-JP" altLang="en-US" sz="1200" b="1" dirty="0" smtClean="0">
                <a:latin typeface="游ゴシック" panose="020B0400000000000000" pitchFamily="50" charset="-128"/>
              </a:rPr>
              <a:t>　　</a:t>
            </a:r>
            <a:r>
              <a:rPr lang="en-US" altLang="ja-JP" sz="1200" b="1" dirty="0" smtClean="0">
                <a:latin typeface="游ゴシック" panose="020B0400000000000000" pitchFamily="50" charset="-128"/>
              </a:rPr>
              <a:t>※</a:t>
            </a:r>
            <a:r>
              <a:rPr lang="ja-JP" altLang="en-US" sz="1200" b="1" dirty="0" smtClean="0">
                <a:latin typeface="游ゴシック" panose="020B0400000000000000" pitchFamily="50" charset="-128"/>
              </a:rPr>
              <a:t>１</a:t>
            </a:r>
            <a:r>
              <a:rPr lang="ja-JP" altLang="en-US" sz="1200" b="1" dirty="0">
                <a:latin typeface="游ゴシック" panose="020B0400000000000000" pitchFamily="50" charset="-128"/>
              </a:rPr>
              <a:t>　</a:t>
            </a:r>
            <a:r>
              <a:rPr lang="ja-JP" altLang="en-US" sz="1200" b="1" dirty="0" smtClean="0">
                <a:latin typeface="游ゴシック" panose="020B0400000000000000" pitchFamily="50" charset="-128"/>
              </a:rPr>
              <a:t>家族や乳幼児・子ども、高齢者・</a:t>
            </a:r>
            <a:r>
              <a:rPr lang="ja-JP" altLang="en-US" sz="1200" b="1" dirty="0" err="1" smtClean="0">
                <a:latin typeface="游ゴシック" panose="020B0400000000000000" pitchFamily="50" charset="-128"/>
              </a:rPr>
              <a:t>障がい</a:t>
            </a:r>
            <a:r>
              <a:rPr lang="ja-JP" altLang="en-US" sz="1200" b="1" dirty="0" smtClean="0">
                <a:latin typeface="游ゴシック" panose="020B0400000000000000" pitchFamily="50" charset="-128"/>
              </a:rPr>
              <a:t>者の介助者などはこの限りでない</a:t>
            </a:r>
            <a:r>
              <a:rPr lang="ja-JP" altLang="en-US" b="1" dirty="0" smtClean="0">
                <a:latin typeface="游ゴシック" panose="020B0400000000000000" pitchFamily="50" charset="-128"/>
              </a:rPr>
              <a:t>　</a:t>
            </a:r>
            <a:endParaRPr lang="en-US" altLang="ja-JP" b="1" dirty="0" smtClean="0">
              <a:latin typeface="游ゴシック" panose="020B0400000000000000" pitchFamily="50" charset="-128"/>
            </a:endParaRPr>
          </a:p>
        </p:txBody>
      </p:sp>
      <p:sp>
        <p:nvSpPr>
          <p:cNvPr id="18" name="テキスト ボックス 17"/>
          <p:cNvSpPr txBox="1"/>
          <p:nvPr/>
        </p:nvSpPr>
        <p:spPr>
          <a:xfrm>
            <a:off x="638548" y="2074585"/>
            <a:ext cx="11069867" cy="399276"/>
          </a:xfrm>
          <a:prstGeom prst="rect">
            <a:avLst/>
          </a:prstGeom>
          <a:noFill/>
          <a:ln w="19050">
            <a:noFill/>
          </a:ln>
        </p:spPr>
        <p:txBody>
          <a:bodyPr wrap="square" rtlCol="0">
            <a:spAutoFit/>
          </a:bodyPr>
          <a:lstStyle/>
          <a:p>
            <a:pPr lvl="0">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府民への呼びかけ</a:t>
            </a:r>
            <a:endParaRPr kumimoji="1" lang="ja-JP" altLang="en-US" sz="1600" b="1" i="0" u="sng"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19" name="テキスト ボックス 18"/>
          <p:cNvSpPr txBox="1"/>
          <p:nvPr/>
        </p:nvSpPr>
        <p:spPr>
          <a:xfrm>
            <a:off x="746974" y="2422713"/>
            <a:ext cx="11681138" cy="400110"/>
          </a:xfrm>
          <a:prstGeom prst="rect">
            <a:avLst/>
          </a:prstGeom>
          <a:noFill/>
          <a:ln w="19050">
            <a:noFill/>
          </a:ln>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府民に対し、次の内容</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を</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a:t>
            </a:r>
            <a:r>
              <a:rPr kumimoji="1" lang="ja-JP" altLang="en-US" sz="20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endParaRPr kumimoji="1" lang="en-US" altLang="ja-JP" sz="16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sp>
        <p:nvSpPr>
          <p:cNvPr id="21" name="テキスト ボックス 20"/>
          <p:cNvSpPr txBox="1"/>
          <p:nvPr/>
        </p:nvSpPr>
        <p:spPr>
          <a:xfrm>
            <a:off x="638548" y="5882660"/>
            <a:ext cx="10931156"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・業種別ガイドラインを遵守（感染防止</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宣言ステッカー</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の導入）していない、接待を</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伴う</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飲食店</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及び</a:t>
            </a:r>
            <a:endParaRPr kumimoji="1" lang="en-US" altLang="ja-JP"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酒類</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の提供を行う</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飲食店</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の利用を自粛する</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こと</a:t>
            </a: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a:defRPr/>
            </a:pPr>
            <a:r>
              <a:rPr lang="ja-JP" altLang="en-US" dirty="0"/>
              <a:t>・３密で唾液が飛び交う環境を避ける</a:t>
            </a:r>
            <a:r>
              <a:rPr lang="ja-JP" altLang="en-US" dirty="0" smtClean="0"/>
              <a:t>こと</a:t>
            </a:r>
            <a:endParaRPr lang="en-US" altLang="ja-JP" dirty="0"/>
          </a:p>
        </p:txBody>
      </p:sp>
      <p:sp>
        <p:nvSpPr>
          <p:cNvPr id="24" name="正方形/長方形 23"/>
          <p:cNvSpPr/>
          <p:nvPr/>
        </p:nvSpPr>
        <p:spPr>
          <a:xfrm>
            <a:off x="765012" y="2781083"/>
            <a:ext cx="10943403" cy="2975773"/>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5" name="正方形/長方形 24"/>
          <p:cNvSpPr/>
          <p:nvPr/>
        </p:nvSpPr>
        <p:spPr>
          <a:xfrm>
            <a:off x="697508" y="4144704"/>
            <a:ext cx="11382875" cy="682238"/>
          </a:xfrm>
          <a:prstGeom prst="rect">
            <a:avLst/>
          </a:prstGeom>
        </p:spPr>
        <p:txBody>
          <a:bodyPr wrap="square">
            <a:spAutoFit/>
          </a:bodyPr>
          <a:lstStyle/>
          <a:p>
            <a:pPr>
              <a:lnSpc>
                <a:spcPts val="2300"/>
              </a:lnSpc>
              <a:defRPr/>
            </a:pPr>
            <a:r>
              <a:rPr lang="ja-JP" altLang="en-US" b="1" dirty="0" smtClean="0">
                <a:latin typeface="游ゴシック" panose="020B0400000000000000" pitchFamily="50" charset="-128"/>
              </a:rPr>
              <a:t>・</a:t>
            </a:r>
            <a:r>
              <a:rPr lang="ja-JP" altLang="en-US" b="1" dirty="0">
                <a:latin typeface="游ゴシック" panose="020B0400000000000000" pitchFamily="50" charset="-128"/>
              </a:rPr>
              <a:t>高齢者の方、高齢者と日常的に接する家族、高齢者施設・医療機関等の職員</a:t>
            </a:r>
            <a:r>
              <a:rPr lang="ja-JP" altLang="en-US" b="1" dirty="0" smtClean="0">
                <a:latin typeface="游ゴシック" panose="020B0400000000000000" pitchFamily="50" charset="-128"/>
              </a:rPr>
              <a:t>は、感染</a:t>
            </a:r>
            <a:r>
              <a:rPr lang="ja-JP" altLang="en-US" b="1" dirty="0">
                <a:latin typeface="游ゴシック" panose="020B0400000000000000" pitchFamily="50" charset="-128"/>
              </a:rPr>
              <a:t>リスクの</a:t>
            </a:r>
            <a:r>
              <a:rPr lang="ja-JP" altLang="en-US" b="1" dirty="0" smtClean="0">
                <a:latin typeface="游ゴシック" panose="020B0400000000000000" pitchFamily="50" charset="-128"/>
              </a:rPr>
              <a:t>高い環境</a:t>
            </a:r>
            <a:endParaRPr lang="en-US" altLang="ja-JP" b="1" dirty="0" smtClean="0">
              <a:latin typeface="游ゴシック" panose="020B0400000000000000" pitchFamily="50" charset="-128"/>
            </a:endParaRPr>
          </a:p>
          <a:p>
            <a:pPr>
              <a:lnSpc>
                <a:spcPts val="2300"/>
              </a:lnSpc>
              <a:defRPr/>
            </a:pPr>
            <a:r>
              <a:rPr lang="ja-JP" altLang="en-US" b="1" dirty="0">
                <a:latin typeface="游ゴシック" panose="020B0400000000000000" pitchFamily="50" charset="-128"/>
              </a:rPr>
              <a:t>　</a:t>
            </a:r>
            <a:r>
              <a:rPr lang="ja-JP" altLang="en-US" b="1" dirty="0" smtClean="0">
                <a:latin typeface="游ゴシック" panose="020B0400000000000000" pitchFamily="50" charset="-128"/>
              </a:rPr>
              <a:t>を</a:t>
            </a:r>
            <a:r>
              <a:rPr lang="ja-JP" altLang="en-US" b="1" dirty="0">
                <a:latin typeface="游ゴシック" panose="020B0400000000000000" pitchFamily="50" charset="-128"/>
              </a:rPr>
              <a:t>避け、少しでも症状が有る場合</a:t>
            </a:r>
            <a:r>
              <a:rPr lang="ja-JP" altLang="en-US" b="1" dirty="0" smtClean="0">
                <a:latin typeface="游ゴシック" panose="020B0400000000000000" pitchFamily="50" charset="-128"/>
              </a:rPr>
              <a:t>、休暇を取得するとともに早め</a:t>
            </a:r>
            <a:r>
              <a:rPr lang="ja-JP" altLang="en-US" b="1" dirty="0">
                <a:latin typeface="游ゴシック" panose="020B0400000000000000" pitchFamily="50" charset="-128"/>
              </a:rPr>
              <a:t>に検査を受診する</a:t>
            </a:r>
            <a:r>
              <a:rPr lang="ja-JP" altLang="en-US" b="1" dirty="0" smtClean="0">
                <a:latin typeface="游ゴシック" panose="020B0400000000000000" pitchFamily="50" charset="-128"/>
              </a:rPr>
              <a:t>こと </a:t>
            </a:r>
            <a:endParaRPr lang="ja-JP" altLang="en-US" b="1" dirty="0">
              <a:latin typeface="游ゴシック" panose="020B0400000000000000" pitchFamily="50" charset="-128"/>
            </a:endParaRPr>
          </a:p>
        </p:txBody>
      </p:sp>
      <p:sp>
        <p:nvSpPr>
          <p:cNvPr id="26" name="正方形/長方形 25"/>
          <p:cNvSpPr/>
          <p:nvPr/>
        </p:nvSpPr>
        <p:spPr>
          <a:xfrm>
            <a:off x="638548" y="4788682"/>
            <a:ext cx="11553452" cy="1272143"/>
          </a:xfrm>
          <a:prstGeom prst="rect">
            <a:avLst/>
          </a:prstGeom>
        </p:spPr>
        <p:txBody>
          <a:bodyPr wrap="square">
            <a:spAutoFit/>
          </a:bodyPr>
          <a:lstStyle/>
          <a:p>
            <a:pPr>
              <a:lnSpc>
                <a:spcPts val="2300"/>
              </a:lnSpc>
              <a:defRPr/>
            </a:pPr>
            <a:r>
              <a:rPr lang="ja-JP" altLang="en-US" b="1" dirty="0" smtClean="0">
                <a:latin typeface="游ゴシック" panose="020B0400000000000000" pitchFamily="50" charset="-128"/>
              </a:rPr>
              <a:t>・「静かに飲食」</a:t>
            </a:r>
            <a:endParaRPr lang="en-US" altLang="ja-JP" b="1" dirty="0" smtClean="0">
              <a:latin typeface="游ゴシック" panose="020B0400000000000000" pitchFamily="50" charset="-128"/>
            </a:endParaRPr>
          </a:p>
          <a:p>
            <a:pPr>
              <a:lnSpc>
                <a:spcPts val="2300"/>
              </a:lnSpc>
              <a:defRPr/>
            </a:pPr>
            <a:r>
              <a:rPr lang="ja-JP" altLang="en-US" b="1" dirty="0">
                <a:latin typeface="游ゴシック" panose="020B0400000000000000" pitchFamily="50" charset="-128"/>
              </a:rPr>
              <a:t>・</a:t>
            </a:r>
            <a:r>
              <a:rPr lang="ja-JP" altLang="en-US" b="1" dirty="0" smtClean="0">
                <a:latin typeface="游ゴシック" panose="020B0400000000000000" pitchFamily="50" charset="-128"/>
              </a:rPr>
              <a:t>「マスクの徹底」（飲食の際も会話時はマスクを着用）</a:t>
            </a:r>
            <a:endParaRPr lang="en-US" altLang="ja-JP" b="1" dirty="0" smtClean="0">
              <a:latin typeface="游ゴシック" panose="020B0400000000000000" pitchFamily="50" charset="-128"/>
            </a:endParaRPr>
          </a:p>
          <a:p>
            <a:pPr>
              <a:lnSpc>
                <a:spcPts val="2300"/>
              </a:lnSpc>
              <a:defRPr/>
            </a:pPr>
            <a:r>
              <a:rPr lang="ja-JP" altLang="en-US" b="1" dirty="0" smtClean="0">
                <a:latin typeface="游ゴシック" panose="020B0400000000000000" pitchFamily="50" charset="-128"/>
              </a:rPr>
              <a:t>・「換気と保湿</a:t>
            </a:r>
            <a:r>
              <a:rPr lang="ja-JP" altLang="en-US" b="1" dirty="0">
                <a:latin typeface="游ゴシック" panose="020B0400000000000000" pitchFamily="50" charset="-128"/>
              </a:rPr>
              <a:t>」</a:t>
            </a:r>
            <a:endParaRPr lang="en-US" altLang="ja-JP" b="1" dirty="0" smtClean="0">
              <a:latin typeface="游ゴシック" panose="020B0400000000000000" pitchFamily="50" charset="-128"/>
            </a:endParaRPr>
          </a:p>
          <a:p>
            <a:pPr lvl="0">
              <a:lnSpc>
                <a:spcPts val="2300"/>
              </a:lnSpc>
              <a:defRPr/>
            </a:pPr>
            <a:endParaRPr lang="en-US" altLang="ja-JP" dirty="0">
              <a:latin typeface="游ゴシック" panose="020B0400000000000000" pitchFamily="50" charset="-128"/>
            </a:endParaRPr>
          </a:p>
        </p:txBody>
      </p:sp>
      <p:sp>
        <p:nvSpPr>
          <p:cNvPr id="23" name="正方形/長方形 22"/>
          <p:cNvSpPr/>
          <p:nvPr/>
        </p:nvSpPr>
        <p:spPr>
          <a:xfrm>
            <a:off x="656585" y="3337737"/>
            <a:ext cx="11660776" cy="823302"/>
          </a:xfrm>
          <a:prstGeom prst="rect">
            <a:avLst/>
          </a:prstGeom>
        </p:spPr>
        <p:txBody>
          <a:bodyPr wrap="square">
            <a:spAutoFit/>
          </a:bodyPr>
          <a:lstStyle/>
          <a:p>
            <a:pPr>
              <a:lnSpc>
                <a:spcPts val="2100"/>
              </a:lnSpc>
              <a:defRPr/>
            </a:pPr>
            <a:r>
              <a:rPr lang="ja-JP" altLang="en-US" b="1" dirty="0" smtClean="0">
                <a:latin typeface="游ゴシック" panose="020B0400000000000000" pitchFamily="50" charset="-128"/>
              </a:rPr>
              <a:t>・重症化リスクの高い方（高齢者、基礎疾患</a:t>
            </a:r>
            <a:r>
              <a:rPr lang="en-US" altLang="ja-JP" sz="1200" b="1" dirty="0" smtClean="0">
                <a:latin typeface="游ゴシック" panose="020B0400000000000000" pitchFamily="50" charset="-128"/>
              </a:rPr>
              <a:t>※</a:t>
            </a:r>
            <a:r>
              <a:rPr lang="ja-JP" altLang="en-US" sz="1200" b="1" dirty="0" smtClean="0">
                <a:latin typeface="游ゴシック" panose="020B0400000000000000" pitchFamily="50" charset="-128"/>
              </a:rPr>
              <a:t>２</a:t>
            </a:r>
            <a:r>
              <a:rPr lang="ja-JP" altLang="en-US" b="1" dirty="0" smtClean="0">
                <a:latin typeface="游ゴシック" panose="020B0400000000000000" pitchFamily="50" charset="-128"/>
              </a:rPr>
              <a:t>のある方等）は、不要不急の外出</a:t>
            </a:r>
            <a:r>
              <a:rPr lang="en-US" altLang="ja-JP" sz="1200" b="1" dirty="0" smtClean="0">
                <a:latin typeface="游ゴシック" panose="020B0400000000000000" pitchFamily="50" charset="-128"/>
              </a:rPr>
              <a:t>※</a:t>
            </a:r>
            <a:r>
              <a:rPr lang="ja-JP" altLang="en-US" sz="1200" b="1" dirty="0">
                <a:latin typeface="游ゴシック" panose="020B0400000000000000" pitchFamily="50" charset="-128"/>
              </a:rPr>
              <a:t>３</a:t>
            </a:r>
            <a:r>
              <a:rPr lang="ja-JP" altLang="en-US" b="1" dirty="0" smtClean="0">
                <a:latin typeface="游ゴシック" panose="020B0400000000000000" pitchFamily="50" charset="-128"/>
              </a:rPr>
              <a:t>を控えること</a:t>
            </a:r>
            <a:endParaRPr lang="en-US" altLang="ja-JP" b="1" dirty="0" smtClean="0">
              <a:latin typeface="游ゴシック" panose="020B0400000000000000" pitchFamily="50" charset="-128"/>
            </a:endParaRPr>
          </a:p>
          <a:p>
            <a:pPr>
              <a:lnSpc>
                <a:spcPts val="1800"/>
              </a:lnSpc>
              <a:defRPr/>
            </a:pPr>
            <a:r>
              <a:rPr lang="ja-JP" altLang="en-US" sz="1200" b="1" dirty="0">
                <a:latin typeface="游ゴシック" panose="020B0400000000000000" pitchFamily="50" charset="-128"/>
              </a:rPr>
              <a:t>　</a:t>
            </a:r>
            <a:r>
              <a:rPr lang="en-US" altLang="ja-JP" sz="1200" b="1" dirty="0" smtClean="0">
                <a:latin typeface="游ゴシック" panose="020B0400000000000000" pitchFamily="50" charset="-128"/>
              </a:rPr>
              <a:t>※</a:t>
            </a:r>
            <a:r>
              <a:rPr lang="ja-JP" altLang="en-US" sz="1200" b="1" dirty="0" smtClean="0">
                <a:latin typeface="游ゴシック" panose="020B0400000000000000" pitchFamily="50" charset="-128"/>
              </a:rPr>
              <a:t>２　糖尿病、心不全、呼吸器疾患（</a:t>
            </a:r>
            <a:r>
              <a:rPr lang="en-US" altLang="ja-JP" sz="1200" b="1" dirty="0" smtClean="0">
                <a:latin typeface="游ゴシック" panose="020B0400000000000000" pitchFamily="50" charset="-128"/>
              </a:rPr>
              <a:t>COPD</a:t>
            </a:r>
            <a:r>
              <a:rPr lang="ja-JP" altLang="en-US" sz="1200" b="1" dirty="0" smtClean="0">
                <a:latin typeface="游ゴシック" panose="020B0400000000000000" pitchFamily="50" charset="-128"/>
              </a:rPr>
              <a:t>等）、透析患者、免疫抑制剤や抗がん剤等を用いている患者　</a:t>
            </a:r>
            <a:endParaRPr lang="en-US" altLang="ja-JP" sz="1200" b="1" dirty="0" smtClean="0">
              <a:latin typeface="游ゴシック" panose="020B0400000000000000" pitchFamily="50" charset="-128"/>
            </a:endParaRPr>
          </a:p>
          <a:p>
            <a:pPr>
              <a:lnSpc>
                <a:spcPts val="1800"/>
              </a:lnSpc>
              <a:defRPr/>
            </a:pPr>
            <a:r>
              <a:rPr lang="ja-JP" altLang="en-US" sz="1200" b="1" dirty="0">
                <a:latin typeface="游ゴシック" panose="020B0400000000000000" pitchFamily="50" charset="-128"/>
              </a:rPr>
              <a:t>　</a:t>
            </a:r>
            <a:r>
              <a:rPr lang="en-US" altLang="ja-JP" sz="1200" b="1" dirty="0" smtClean="0">
                <a:latin typeface="游ゴシック" panose="020B0400000000000000" pitchFamily="50" charset="-128"/>
              </a:rPr>
              <a:t>※</a:t>
            </a:r>
            <a:r>
              <a:rPr lang="ja-JP" altLang="en-US" sz="1200" b="1" dirty="0">
                <a:latin typeface="游ゴシック" panose="020B0400000000000000" pitchFamily="50" charset="-128"/>
              </a:rPr>
              <a:t>３</a:t>
            </a:r>
            <a:r>
              <a:rPr lang="ja-JP" altLang="en-US" sz="1200" b="1" dirty="0" smtClean="0">
                <a:latin typeface="游ゴシック" panose="020B0400000000000000" pitchFamily="50" charset="-128"/>
              </a:rPr>
              <a:t>　医療機関への通院、食料・衣料品・生活必需品の買い出し、必要な職場への出勤、屋外での運動や散歩など、生活の維持に必要な場合を除く</a:t>
            </a:r>
            <a:endParaRPr lang="en-US" altLang="ja-JP" sz="1200" b="1" dirty="0" smtClean="0">
              <a:latin typeface="游ゴシック" panose="020B0400000000000000" pitchFamily="50" charset="-128"/>
            </a:endParaRPr>
          </a:p>
        </p:txBody>
      </p:sp>
    </p:spTree>
    <p:extLst>
      <p:ext uri="{BB962C8B-B14F-4D97-AF65-F5344CB8AC3E}">
        <p14:creationId xmlns:p14="http://schemas.microsoft.com/office/powerpoint/2010/main" val="28239370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272" y="462078"/>
            <a:ext cx="10593863" cy="6166723"/>
          </a:xfrm>
          <a:prstGeom prst="rect">
            <a:avLst/>
          </a:prstGeom>
        </p:spPr>
      </p:pic>
      <p:sp>
        <p:nvSpPr>
          <p:cNvPr id="4" name="スライド番号プレースホルダー 1"/>
          <p:cNvSpPr>
            <a:spLocks noGrp="1"/>
          </p:cNvSpPr>
          <p:nvPr>
            <p:ph type="sldNum" sz="quarter" idx="12"/>
          </p:nvPr>
        </p:nvSpPr>
        <p:spPr>
          <a:xfrm>
            <a:off x="9448800" y="6442190"/>
            <a:ext cx="2743200" cy="365125"/>
          </a:xfrm>
        </p:spPr>
        <p:txBody>
          <a:bodyPr/>
          <a:lstStyle/>
          <a:p>
            <a:fld id="{38329C25-BD09-4AEE-90D6-E5269A43C3B5}" type="slidenum">
              <a:rPr kumimoji="1" lang="ja-JP" altLang="en-US" sz="2000" smtClean="0"/>
              <a:t>3</a:t>
            </a:fld>
            <a:endParaRPr kumimoji="1" lang="ja-JP" altLang="en-US" sz="2000" dirty="0"/>
          </a:p>
        </p:txBody>
      </p:sp>
      <p:sp>
        <p:nvSpPr>
          <p:cNvPr id="5" name="テキスト ボックス 4"/>
          <p:cNvSpPr txBox="1"/>
          <p:nvPr/>
        </p:nvSpPr>
        <p:spPr>
          <a:xfrm>
            <a:off x="1107583" y="92746"/>
            <a:ext cx="10931156" cy="36933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dirty="0" smtClean="0">
                <a:solidFill>
                  <a:prstClr val="black"/>
                </a:solidFill>
                <a:latin typeface="游ゴシック" panose="020F0502020204030204"/>
                <a:ea typeface="游ゴシック" panose="020B0400000000000000" pitchFamily="50" charset="-128"/>
              </a:rPr>
              <a:t>（参考）政府分科会「分科会から政府への提言」より抜粋</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395912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49119" y="189521"/>
            <a:ext cx="7489159" cy="461665"/>
          </a:xfrm>
          <a:prstGeom prst="rect">
            <a:avLst/>
          </a:prstGeom>
          <a:noFill/>
          <a:ln w="19050">
            <a:noFill/>
          </a:ln>
        </p:spPr>
        <p:txBody>
          <a:bodyPr wrap="square" rtlCol="0">
            <a:spAutoFit/>
          </a:bodyPr>
          <a:lstStyle/>
          <a:p>
            <a:pPr algn="ctr"/>
            <a:r>
              <a:rPr lang="ja-JP" altLang="en-US" sz="2400" b="1" dirty="0" smtClean="0"/>
              <a:t>●</a:t>
            </a:r>
            <a:r>
              <a:rPr lang="ja-JP" altLang="en-US" sz="2400" b="1" u="sng" dirty="0" smtClean="0"/>
              <a:t>イベントの開催に</a:t>
            </a:r>
            <a:r>
              <a:rPr lang="ja-JP" altLang="en-US" sz="2400" b="1" u="sng" dirty="0"/>
              <a:t>ついて</a:t>
            </a:r>
            <a:r>
              <a:rPr lang="ja-JP" altLang="en-US" sz="1600" u="sng" dirty="0"/>
              <a:t>（府主催（共催）の</a:t>
            </a:r>
            <a:r>
              <a:rPr lang="ja-JP" altLang="en-US" sz="1600" u="sng" dirty="0" smtClean="0"/>
              <a:t>イベントを含む）</a:t>
            </a:r>
            <a:endParaRPr kumimoji="1" lang="ja-JP" altLang="en-US" sz="1600" u="sng" dirty="0"/>
          </a:p>
        </p:txBody>
      </p:sp>
      <p:sp>
        <p:nvSpPr>
          <p:cNvPr id="4" name="スライド番号プレースホルダー 3"/>
          <p:cNvSpPr>
            <a:spLocks noGrp="1"/>
          </p:cNvSpPr>
          <p:nvPr>
            <p:ph type="sldNum" sz="quarter" idx="12"/>
          </p:nvPr>
        </p:nvSpPr>
        <p:spPr>
          <a:xfrm>
            <a:off x="9298675" y="6492875"/>
            <a:ext cx="2743200" cy="365125"/>
          </a:xfrm>
        </p:spPr>
        <p:txBody>
          <a:bodyPr/>
          <a:lstStyle/>
          <a:p>
            <a:fld id="{38329C25-BD09-4AEE-90D6-E5269A43C3B5}" type="slidenum">
              <a:rPr kumimoji="1" lang="ja-JP" altLang="en-US" sz="2000" smtClean="0"/>
              <a:t>4</a:t>
            </a:fld>
            <a:endParaRPr kumimoji="1" lang="ja-JP" altLang="en-US" sz="2000" dirty="0"/>
          </a:p>
        </p:txBody>
      </p:sp>
      <p:sp>
        <p:nvSpPr>
          <p:cNvPr id="7" name="テキスト ボックス 6"/>
          <p:cNvSpPr txBox="1"/>
          <p:nvPr/>
        </p:nvSpPr>
        <p:spPr>
          <a:xfrm>
            <a:off x="141656" y="651186"/>
            <a:ext cx="13289460" cy="1477328"/>
          </a:xfrm>
          <a:prstGeom prst="rect">
            <a:avLst/>
          </a:prstGeom>
          <a:noFill/>
          <a:ln w="19050">
            <a:noFill/>
          </a:ln>
        </p:spPr>
        <p:txBody>
          <a:bodyPr wrap="square" rtlCol="0">
            <a:spAutoFit/>
          </a:bodyPr>
          <a:lstStyle/>
          <a:p>
            <a:pPr marL="342900" indent="-342900">
              <a:lnSpc>
                <a:spcPct val="150000"/>
              </a:lnSpc>
              <a:buFont typeface="Wingdings" panose="05000000000000000000" pitchFamily="2" charset="2"/>
              <a:buChar char="Ø"/>
            </a:pPr>
            <a:r>
              <a:rPr lang="ja-JP" altLang="en-US" sz="2000" dirty="0" smtClean="0"/>
              <a:t>主催者に対し、業種別ガイドラインの遵守を徹底するとともに、</a:t>
            </a:r>
            <a:endParaRPr lang="en-US" altLang="ja-JP" sz="2000" dirty="0" smtClean="0"/>
          </a:p>
          <a:p>
            <a:pPr>
              <a:lnSpc>
                <a:spcPct val="150000"/>
              </a:lnSpc>
            </a:pPr>
            <a:r>
              <a:rPr lang="ja-JP" altLang="en-US" sz="2000" dirty="0"/>
              <a:t>　 </a:t>
            </a:r>
            <a:r>
              <a:rPr lang="ja-JP" altLang="en-US" sz="2000" dirty="0" smtClean="0"/>
              <a:t>国の接触</a:t>
            </a:r>
            <a:r>
              <a:rPr lang="ja-JP" altLang="en-US" sz="2000" dirty="0"/>
              <a:t>確認</a:t>
            </a:r>
            <a:r>
              <a:rPr lang="ja-JP" altLang="en-US" sz="2000" dirty="0" smtClean="0"/>
              <a:t>アプリ「</a:t>
            </a:r>
            <a:r>
              <a:rPr lang="ja-JP" altLang="en-US" sz="2000" dirty="0"/>
              <a:t>ＣＯＣＯＡ</a:t>
            </a:r>
            <a:r>
              <a:rPr lang="ja-JP" altLang="en-US" sz="2000" dirty="0" smtClean="0"/>
              <a:t>」、</a:t>
            </a:r>
            <a:r>
              <a:rPr lang="ja-JP" altLang="en-US" sz="2000" dirty="0"/>
              <a:t>大阪</a:t>
            </a:r>
            <a:r>
              <a:rPr lang="ja-JP" altLang="en-US" sz="2000" dirty="0" smtClean="0"/>
              <a:t>コロナ追跡システムの導入、</a:t>
            </a:r>
            <a:endParaRPr lang="en-US" altLang="ja-JP" sz="2000" dirty="0" smtClean="0"/>
          </a:p>
          <a:p>
            <a:pPr>
              <a:lnSpc>
                <a:spcPct val="150000"/>
              </a:lnSpc>
            </a:pPr>
            <a:r>
              <a:rPr lang="ja-JP" altLang="en-US" sz="2000" dirty="0" smtClean="0"/>
              <a:t>　 又</a:t>
            </a:r>
            <a:r>
              <a:rPr lang="ja-JP" altLang="en-US" sz="2000" dirty="0"/>
              <a:t>は名簿作成などの追跡対策の徹底を</a:t>
            </a:r>
            <a:r>
              <a:rPr lang="ja-JP" altLang="en-US" sz="2000" dirty="0" smtClean="0"/>
              <a:t>要請</a:t>
            </a:r>
            <a:endParaRPr lang="en-US" altLang="ja-JP" sz="2000" dirty="0" smtClean="0"/>
          </a:p>
        </p:txBody>
      </p:sp>
      <p:sp>
        <p:nvSpPr>
          <p:cNvPr id="11" name="正方形/長方形 10"/>
          <p:cNvSpPr/>
          <p:nvPr/>
        </p:nvSpPr>
        <p:spPr>
          <a:xfrm>
            <a:off x="141656" y="2187036"/>
            <a:ext cx="11900219" cy="4247317"/>
          </a:xfrm>
          <a:prstGeom prst="rect">
            <a:avLst/>
          </a:prstGeom>
          <a:ln w="28575">
            <a:noFill/>
          </a:ln>
        </p:spPr>
        <p:txBody>
          <a:bodyPr wrap="square">
            <a:spAutoFit/>
          </a:bodyPr>
          <a:lstStyle/>
          <a:p>
            <a:pPr marL="342900" indent="-342900">
              <a:lnSpc>
                <a:spcPct val="150000"/>
              </a:lnSpc>
              <a:buFont typeface="Wingdings" panose="05000000000000000000" pitchFamily="2" charset="2"/>
              <a:buChar char="Ø"/>
            </a:pPr>
            <a:r>
              <a:rPr lang="ja-JP" altLang="en-US" sz="2000" dirty="0"/>
              <a:t>業種別ガイドラインの見直しを前提に、必要な感染防止策が担保される場合は、別表の</a:t>
            </a:r>
            <a:r>
              <a:rPr lang="ja-JP" altLang="en-US" sz="2000" dirty="0" smtClean="0"/>
              <a:t>とおり</a:t>
            </a:r>
            <a:endParaRPr lang="en-US" altLang="ja-JP" sz="2000" dirty="0"/>
          </a:p>
          <a:p>
            <a:pPr marL="342900" indent="-342900">
              <a:buFont typeface="Wingdings" panose="05000000000000000000" pitchFamily="2" charset="2"/>
              <a:buChar char="Ø"/>
            </a:pPr>
            <a:endParaRPr lang="en-US" altLang="ja-JP" sz="2000" dirty="0"/>
          </a:p>
          <a:p>
            <a:pPr marL="342900" lvl="0" indent="-342900">
              <a:lnSpc>
                <a:spcPct val="150000"/>
              </a:lnSpc>
              <a:buFont typeface="Wingdings" panose="05000000000000000000" pitchFamily="2" charset="2"/>
              <a:buChar char="Ø"/>
              <a:defRPr/>
            </a:pPr>
            <a:r>
              <a:rPr lang="ja-JP" altLang="en-US" sz="2000" dirty="0"/>
              <a:t>全国的な移動を伴うイベント又は参加者が</a:t>
            </a:r>
            <a:r>
              <a:rPr lang="en-US" altLang="ja-JP" sz="2000" dirty="0"/>
              <a:t>1,000</a:t>
            </a:r>
            <a:r>
              <a:rPr lang="ja-JP" altLang="en-US" sz="2000" dirty="0"/>
              <a:t>人を超えるようなイベントを開催する際には、</a:t>
            </a:r>
            <a:endParaRPr lang="en-US" altLang="ja-JP" sz="2000" dirty="0"/>
          </a:p>
          <a:p>
            <a:pPr lvl="0">
              <a:lnSpc>
                <a:spcPct val="150000"/>
              </a:lnSpc>
              <a:defRPr/>
            </a:pPr>
            <a:r>
              <a:rPr lang="ja-JP" altLang="en-US" sz="2000" dirty="0"/>
              <a:t>　 そのイベントの開催要件等について、大阪府に事前に相談すること</a:t>
            </a:r>
            <a:endParaRPr lang="en-US" altLang="ja-JP" sz="2000" dirty="0"/>
          </a:p>
          <a:p>
            <a:pPr lvl="0">
              <a:defRPr/>
            </a:pPr>
            <a:endParaRPr lang="en-US" altLang="ja-JP" sz="2000" dirty="0"/>
          </a:p>
          <a:p>
            <a:pPr marL="342900" lvl="0" indent="-342900">
              <a:lnSpc>
                <a:spcPct val="150000"/>
              </a:lnSpc>
              <a:buFont typeface="Wingdings" panose="05000000000000000000" pitchFamily="2" charset="2"/>
              <a:buChar char="Ø"/>
              <a:defRPr/>
            </a:pPr>
            <a:r>
              <a:rPr lang="ja-JP" altLang="en-US" sz="2000" dirty="0"/>
              <a:t>全国的</a:t>
            </a:r>
            <a:r>
              <a:rPr lang="ja-JP" altLang="en-US" sz="2000" dirty="0" smtClean="0"/>
              <a:t>な感染拡大やイベントでのクラスターが発生し、国が業種別ガイドラインの見直しや</a:t>
            </a:r>
            <a:endParaRPr lang="en-US" altLang="ja-JP" sz="2000" dirty="0" smtClean="0"/>
          </a:p>
          <a:p>
            <a:pPr lvl="0">
              <a:lnSpc>
                <a:spcPct val="150000"/>
              </a:lnSpc>
              <a:defRPr/>
            </a:pPr>
            <a:r>
              <a:rPr lang="ja-JP" altLang="en-US" sz="2000" dirty="0"/>
              <a:t>　 </a:t>
            </a:r>
            <a:r>
              <a:rPr lang="ja-JP" altLang="en-US" sz="2000" dirty="0" smtClean="0"/>
              <a:t>収容率要件・人数上限の見直しを行った場合には、国に準じて対応</a:t>
            </a:r>
            <a:endParaRPr lang="en-US" altLang="ja-JP" sz="2000" dirty="0" smtClean="0"/>
          </a:p>
          <a:p>
            <a:pPr lvl="0">
              <a:defRPr/>
            </a:pPr>
            <a:endParaRPr lang="en-US" altLang="ja-JP" sz="2000" dirty="0" smtClean="0"/>
          </a:p>
          <a:p>
            <a:pPr marL="342900" lvl="0" indent="-342900">
              <a:lnSpc>
                <a:spcPct val="150000"/>
              </a:lnSpc>
              <a:buFont typeface="Wingdings" panose="05000000000000000000" pitchFamily="2" charset="2"/>
              <a:buChar char="Ø"/>
              <a:defRPr/>
            </a:pPr>
            <a:r>
              <a:rPr lang="ja-JP" altLang="en-US" sz="2000" dirty="0"/>
              <a:t>適切な感染防止策が実施されていないイベントや</a:t>
            </a:r>
            <a:r>
              <a:rPr lang="ja-JP" altLang="en-US" sz="2000" dirty="0" smtClean="0"/>
              <a:t>、リスク</a:t>
            </a:r>
            <a:r>
              <a:rPr lang="ja-JP" altLang="en-US" sz="2000" dirty="0"/>
              <a:t>への対応が整っていないイベントは、</a:t>
            </a:r>
          </a:p>
          <a:p>
            <a:pPr lvl="0">
              <a:lnSpc>
                <a:spcPct val="150000"/>
              </a:lnSpc>
              <a:defRPr/>
            </a:pPr>
            <a:r>
              <a:rPr lang="ja-JP" altLang="en-US" sz="2000" dirty="0" smtClean="0"/>
              <a:t>     開催</a:t>
            </a:r>
            <a:r>
              <a:rPr lang="ja-JP" altLang="en-US" sz="2000" dirty="0"/>
              <a:t>自粛を要請することも</a:t>
            </a:r>
            <a:r>
              <a:rPr lang="ja-JP" altLang="en-US" sz="2000" dirty="0" smtClean="0"/>
              <a:t>検討</a:t>
            </a:r>
            <a:endParaRPr lang="ja-JP" altLang="en-US" sz="2000" dirty="0"/>
          </a:p>
        </p:txBody>
      </p:sp>
    </p:spTree>
    <p:extLst>
      <p:ext uri="{BB962C8B-B14F-4D97-AF65-F5344CB8AC3E}">
        <p14:creationId xmlns:p14="http://schemas.microsoft.com/office/powerpoint/2010/main" val="39009061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621649140"/>
              </p:ext>
            </p:extLst>
          </p:nvPr>
        </p:nvGraphicFramePr>
        <p:xfrm>
          <a:off x="261257" y="3969962"/>
          <a:ext cx="11814627" cy="2650166"/>
        </p:xfrm>
        <a:graphic>
          <a:graphicData uri="http://schemas.openxmlformats.org/drawingml/2006/table">
            <a:tbl>
              <a:tblPr/>
              <a:tblGrid>
                <a:gridCol w="1676027">
                  <a:extLst>
                    <a:ext uri="{9D8B030D-6E8A-4147-A177-3AD203B41FA5}">
                      <a16:colId xmlns:a16="http://schemas.microsoft.com/office/drawing/2014/main" val="3101460769"/>
                    </a:ext>
                  </a:extLst>
                </a:gridCol>
                <a:gridCol w="5339279">
                  <a:extLst>
                    <a:ext uri="{9D8B030D-6E8A-4147-A177-3AD203B41FA5}">
                      <a16:colId xmlns:a16="http://schemas.microsoft.com/office/drawing/2014/main" val="2422769014"/>
                    </a:ext>
                  </a:extLst>
                </a:gridCol>
                <a:gridCol w="4799321">
                  <a:extLst>
                    <a:ext uri="{9D8B030D-6E8A-4147-A177-3AD203B41FA5}">
                      <a16:colId xmlns:a16="http://schemas.microsoft.com/office/drawing/2014/main" val="1011084544"/>
                    </a:ext>
                  </a:extLst>
                </a:gridCol>
              </a:tblGrid>
              <a:tr h="227688">
                <a:tc>
                  <a:txBody>
                    <a:bodyPr/>
                    <a:lstStyle/>
                    <a:p>
                      <a:pPr algn="l" fontAlgn="ct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展示会、地域の行事等</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全国的・</a:t>
                      </a:r>
                      <a:r>
                        <a:rPr lang="ja-JP" altLang="en-US" sz="1400" b="1" i="0" u="none" strike="noStrike" dirty="0" smtClean="0">
                          <a:solidFill>
                            <a:srgbClr val="000000"/>
                          </a:solidFill>
                          <a:effectLst/>
                          <a:latin typeface="游ゴシック" panose="020B0400000000000000" pitchFamily="50" charset="-128"/>
                          <a:ea typeface="游ゴシック" panose="020B0400000000000000" pitchFamily="50" charset="-128"/>
                        </a:rPr>
                        <a:t>広域的なお祭り・野外</a:t>
                      </a: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フェス等</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3940439269"/>
                  </a:ext>
                </a:extLst>
              </a:tr>
              <a:tr h="541730">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イベントの性質</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入退場や区域内の適切な行動確保が可能</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参加者が自由に移動できる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名簿等で参加者の把握が可能</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入退場や区域内の適切な行動確保が困難</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参加者が自由に移動できる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名簿等で参加者を把握困難</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16087087"/>
                  </a:ext>
                </a:extLst>
              </a:tr>
              <a:tr h="422797">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想定</a:t>
                      </a:r>
                      <a:r>
                        <a:rPr lang="ja-JP" altLang="en-US" sz="1400" b="1" i="0" u="none" strike="noStrike" dirty="0" smtClean="0">
                          <a:solidFill>
                            <a:srgbClr val="000000"/>
                          </a:solidFill>
                          <a:effectLst/>
                          <a:latin typeface="游ゴシック" panose="020B0400000000000000" pitchFamily="50" charset="-128"/>
                          <a:ea typeface="游ゴシック" panose="020B0400000000000000" pitchFamily="50" charset="-128"/>
                        </a:rPr>
                        <a:t>される</a:t>
                      </a:r>
                      <a:endParaRPr lang="en-US" altLang="ja-JP" sz="1400" b="1"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ctr" fontAlgn="ctr"/>
                      <a:r>
                        <a:rPr lang="ja-JP" altLang="en-US" sz="1400" b="1" i="0" u="none" strike="noStrike" dirty="0" smtClean="0">
                          <a:solidFill>
                            <a:srgbClr val="000000"/>
                          </a:solidFill>
                          <a:effectLst/>
                          <a:latin typeface="游ゴシック" panose="020B0400000000000000" pitchFamily="50" charset="-128"/>
                          <a:ea typeface="游ゴシック" panose="020B0400000000000000" pitchFamily="50" charset="-128"/>
                        </a:rPr>
                        <a:t>イベント</a:t>
                      </a: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（例）</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展示会（人数等を管理できるイベント）</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地域の行事</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全国的・広域的な花火大会・野外音楽フェス等</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02148985"/>
                  </a:ext>
                </a:extLst>
              </a:tr>
              <a:tr h="1433730">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開催要件</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l" fontAlgn="ctr"/>
                      <a:r>
                        <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入場者が大声での歓声・声援等を発し、又は歌唱するおそれ</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があるもの</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は</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a:t>
                      </a:r>
                      <a:endPar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baseline="0" dirty="0" smtClean="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当分</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の間、収容定員が設定されている場合は</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収容率</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50</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以内</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、設定</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されて </a:t>
                      </a:r>
                      <a:endPar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いない</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場合は十分な人と人との</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間隔（１ｍ</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）を</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要すること</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とする。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それ以外のものについては、感染拡大予防ガイドラインに</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則った感染拡大 </a:t>
                      </a:r>
                      <a:endPar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対策</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を前提として、収容定員が設定されている</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場合は収容率</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100</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％以内</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a:t>
                      </a:r>
                      <a:endPar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設定</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されていない場合は密が発生</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しない程度</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の</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間隔（最低限人</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と人が</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接触</a:t>
                      </a:r>
                      <a:endPar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しない</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程度の間隔）を</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空けること</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とする</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当分の間、十分な人と人との間隔（１ｍ）を要する</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こととする。当該間隔の維持が困難な場合は、開催について慎重に判断。</a:t>
                      </a:r>
                      <a:endParaRPr lang="ja-JP" altLang="en-US" sz="12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22937000"/>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3044923697"/>
              </p:ext>
            </p:extLst>
          </p:nvPr>
        </p:nvGraphicFramePr>
        <p:xfrm>
          <a:off x="243750" y="1819920"/>
          <a:ext cx="11814626" cy="1630680"/>
        </p:xfrm>
        <a:graphic>
          <a:graphicData uri="http://schemas.openxmlformats.org/drawingml/2006/table">
            <a:tbl>
              <a:tblPr firstRow="1" bandRow="1">
                <a:tableStyleId>{5940675A-B579-460E-94D1-54222C63F5DA}</a:tableStyleId>
              </a:tblPr>
              <a:tblGrid>
                <a:gridCol w="1400117">
                  <a:extLst>
                    <a:ext uri="{9D8B030D-6E8A-4147-A177-3AD203B41FA5}">
                      <a16:colId xmlns:a16="http://schemas.microsoft.com/office/drawing/2014/main" val="3124404839"/>
                    </a:ext>
                  </a:extLst>
                </a:gridCol>
                <a:gridCol w="3889419">
                  <a:extLst>
                    <a:ext uri="{9D8B030D-6E8A-4147-A177-3AD203B41FA5}">
                      <a16:colId xmlns:a16="http://schemas.microsoft.com/office/drawing/2014/main" val="4036489531"/>
                    </a:ext>
                  </a:extLst>
                </a:gridCol>
                <a:gridCol w="3752382">
                  <a:extLst>
                    <a:ext uri="{9D8B030D-6E8A-4147-A177-3AD203B41FA5}">
                      <a16:colId xmlns:a16="http://schemas.microsoft.com/office/drawing/2014/main" val="1022711929"/>
                    </a:ext>
                  </a:extLst>
                </a:gridCol>
                <a:gridCol w="2772708">
                  <a:extLst>
                    <a:ext uri="{9D8B030D-6E8A-4147-A177-3AD203B41FA5}">
                      <a16:colId xmlns:a16="http://schemas.microsoft.com/office/drawing/2014/main" val="3803860384"/>
                    </a:ext>
                  </a:extLst>
                </a:gridCol>
              </a:tblGrid>
              <a:tr h="262335">
                <a:tc>
                  <a:txBody>
                    <a:bodyPr/>
                    <a:lstStyle/>
                    <a:p>
                      <a:pPr algn="ctr"/>
                      <a:r>
                        <a:rPr kumimoji="1" lang="ja-JP" altLang="en-US" sz="1400" b="1" dirty="0" smtClean="0">
                          <a:solidFill>
                            <a:schemeClr val="tx1"/>
                          </a:solidFill>
                          <a:latin typeface="+mn-ea"/>
                          <a:ea typeface="+mn-ea"/>
                        </a:rPr>
                        <a:t>時期</a:t>
                      </a:r>
                      <a:endParaRPr kumimoji="1" lang="ja-JP" altLang="en-US" sz="1400" b="1" dirty="0">
                        <a:solidFill>
                          <a:schemeClr val="tx1"/>
                        </a:solidFill>
                        <a:latin typeface="+mn-ea"/>
                        <a:ea typeface="+mn-ea"/>
                      </a:endParaRPr>
                    </a:p>
                  </a:txBody>
                  <a:tcPr anchor="ctr">
                    <a:solidFill>
                      <a:schemeClr val="accent1">
                        <a:lumMod val="60000"/>
                        <a:lumOff val="40000"/>
                      </a:schemeClr>
                    </a:solidFill>
                  </a:tcPr>
                </a:tc>
                <a:tc gridSpan="2">
                  <a:txBody>
                    <a:bodyPr/>
                    <a:lstStyle/>
                    <a:p>
                      <a:pPr algn="ctr"/>
                      <a:r>
                        <a:rPr kumimoji="1" lang="ja-JP" altLang="en-US" sz="1400" b="1" dirty="0" smtClean="0">
                          <a:solidFill>
                            <a:schemeClr val="tx1"/>
                          </a:solidFill>
                          <a:latin typeface="+mn-ea"/>
                          <a:ea typeface="+mn-ea"/>
                        </a:rPr>
                        <a:t>収容率</a:t>
                      </a:r>
                      <a:endParaRPr kumimoji="1" lang="ja-JP" altLang="en-US" sz="1400" b="1" dirty="0">
                        <a:solidFill>
                          <a:schemeClr val="tx1"/>
                        </a:solidFill>
                        <a:latin typeface="+mn-ea"/>
                        <a:ea typeface="+mn-ea"/>
                      </a:endParaRPr>
                    </a:p>
                  </a:txBody>
                  <a:tcPr anchor="ctr">
                    <a:solidFill>
                      <a:schemeClr val="accent1">
                        <a:lumMod val="60000"/>
                        <a:lumOff val="40000"/>
                      </a:schemeClr>
                    </a:solidFill>
                  </a:tcPr>
                </a:tc>
                <a:tc hMerge="1">
                  <a:txBody>
                    <a:bodyPr/>
                    <a:lstStyle/>
                    <a:p>
                      <a:pPr algn="ctr"/>
                      <a:endParaRPr kumimoji="1" lang="ja-JP" altLang="en-US" sz="1600" b="1" dirty="0">
                        <a:latin typeface="+mn-ea"/>
                        <a:ea typeface="+mn-ea"/>
                      </a:endParaRPr>
                    </a:p>
                  </a:txBody>
                  <a:tcPr/>
                </a:tc>
                <a:tc>
                  <a:txBody>
                    <a:bodyPr/>
                    <a:lstStyle/>
                    <a:p>
                      <a:pPr algn="ctr"/>
                      <a:r>
                        <a:rPr kumimoji="1" lang="ja-JP" altLang="en-US" sz="1400" b="1" dirty="0" smtClean="0">
                          <a:solidFill>
                            <a:schemeClr val="tx1"/>
                          </a:solidFill>
                          <a:latin typeface="+mn-ea"/>
                          <a:ea typeface="+mn-ea"/>
                        </a:rPr>
                        <a:t>人数上限</a:t>
                      </a:r>
                      <a:endParaRPr kumimoji="1" lang="ja-JP" altLang="en-US" sz="1400" b="1" dirty="0">
                        <a:solidFill>
                          <a:schemeClr val="tx1"/>
                        </a:solidFill>
                        <a:latin typeface="+mn-ea"/>
                        <a:ea typeface="+mn-ea"/>
                      </a:endParaRPr>
                    </a:p>
                  </a:txBody>
                  <a:tcPr anchor="ctr">
                    <a:solidFill>
                      <a:schemeClr val="accent1">
                        <a:lumMod val="60000"/>
                        <a:lumOff val="40000"/>
                      </a:schemeClr>
                    </a:solidFill>
                  </a:tcPr>
                </a:tc>
                <a:extLst>
                  <a:ext uri="{0D108BD9-81ED-4DB2-BD59-A6C34878D82A}">
                    <a16:rowId xmlns:a16="http://schemas.microsoft.com/office/drawing/2014/main" val="3218902437"/>
                  </a:ext>
                </a:extLst>
              </a:tr>
              <a:tr h="747655">
                <a:tc rowSpan="2">
                  <a:txBody>
                    <a:bodyPr/>
                    <a:lstStyle/>
                    <a:p>
                      <a:pPr algn="ctr"/>
                      <a:r>
                        <a:rPr kumimoji="1" lang="en-US" altLang="ja-JP" sz="1200" b="1" u="none" dirty="0" smtClean="0">
                          <a:solidFill>
                            <a:schemeClr val="tx1"/>
                          </a:solidFill>
                          <a:latin typeface="+mn-ea"/>
                          <a:ea typeface="+mn-ea"/>
                        </a:rPr>
                        <a:t>12</a:t>
                      </a:r>
                      <a:r>
                        <a:rPr kumimoji="1" lang="ja-JP" altLang="en-US" sz="1200" b="1" u="none" dirty="0" smtClean="0">
                          <a:solidFill>
                            <a:schemeClr val="tx1"/>
                          </a:solidFill>
                          <a:latin typeface="+mn-ea"/>
                          <a:ea typeface="+mn-ea"/>
                        </a:rPr>
                        <a:t>月１日～</a:t>
                      </a:r>
                      <a:endParaRPr kumimoji="1" lang="en-US" altLang="ja-JP" sz="1200" b="1" u="none" dirty="0" smtClean="0">
                        <a:solidFill>
                          <a:schemeClr val="tx1"/>
                        </a:solidFill>
                        <a:latin typeface="+mn-ea"/>
                        <a:ea typeface="+mn-ea"/>
                      </a:endParaRPr>
                    </a:p>
                    <a:p>
                      <a:pPr algn="ctr"/>
                      <a:r>
                        <a:rPr kumimoji="1" lang="ja-JP" altLang="en-US" sz="1200" b="1" u="none" dirty="0" smtClean="0">
                          <a:solidFill>
                            <a:schemeClr val="tx1"/>
                          </a:solidFill>
                          <a:latin typeface="+mn-ea"/>
                          <a:ea typeface="+mn-ea"/>
                        </a:rPr>
                        <a:t>当面２月末まで</a:t>
                      </a:r>
                      <a:endParaRPr kumimoji="1" lang="ja-JP" altLang="en-US" sz="1200" b="1" u="none" dirty="0">
                        <a:solidFill>
                          <a:schemeClr val="tx1"/>
                        </a:solidFill>
                        <a:latin typeface="+mn-ea"/>
                        <a:ea typeface="+mn-ea"/>
                      </a:endParaRPr>
                    </a:p>
                  </a:txBody>
                  <a:tcPr anchor="ctr"/>
                </a:tc>
                <a:tc>
                  <a:txBody>
                    <a:bodyPr/>
                    <a:lstStyle/>
                    <a:p>
                      <a:pPr algn="ctr"/>
                      <a:r>
                        <a:rPr kumimoji="1" lang="ja-JP" altLang="en-US" sz="1200" b="1" u="none" dirty="0" smtClean="0">
                          <a:solidFill>
                            <a:schemeClr val="tx1"/>
                          </a:solidFill>
                          <a:latin typeface="+mn-ea"/>
                          <a:ea typeface="+mn-ea"/>
                        </a:rPr>
                        <a:t> </a:t>
                      </a:r>
                      <a:r>
                        <a:rPr kumimoji="1" lang="ja-JP" altLang="en-US" sz="1200" b="1" u="sng" dirty="0" smtClean="0">
                          <a:solidFill>
                            <a:schemeClr val="tx1"/>
                          </a:solidFill>
                          <a:latin typeface="+mn-ea"/>
                          <a:ea typeface="+mn-ea"/>
                        </a:rPr>
                        <a:t>大声での歓声・声援等がないことを前提としうる</a:t>
                      </a:r>
                      <a:r>
                        <a:rPr kumimoji="1" lang="ja-JP" altLang="en-US" sz="1200" b="1" u="none" dirty="0" smtClean="0">
                          <a:solidFill>
                            <a:schemeClr val="tx1"/>
                          </a:solidFill>
                          <a:latin typeface="+mn-ea"/>
                          <a:ea typeface="+mn-ea"/>
                        </a:rPr>
                        <a:t>もの</a:t>
                      </a:r>
                      <a:endParaRPr kumimoji="1" lang="en-US" altLang="ja-JP" sz="1200" b="1" u="none" dirty="0" smtClean="0">
                        <a:solidFill>
                          <a:schemeClr val="tx1"/>
                        </a:solidFill>
                        <a:latin typeface="+mn-ea"/>
                        <a:ea typeface="+mn-ea"/>
                      </a:endParaRPr>
                    </a:p>
                    <a:p>
                      <a:endParaRPr kumimoji="1" lang="en-US" altLang="ja-JP" sz="600" b="1" dirty="0" smtClean="0">
                        <a:solidFill>
                          <a:schemeClr val="tx1"/>
                        </a:solidFill>
                        <a:latin typeface="+mn-ea"/>
                        <a:ea typeface="+mn-ea"/>
                      </a:endParaRPr>
                    </a:p>
                    <a:p>
                      <a:r>
                        <a:rPr kumimoji="1" lang="ja-JP" altLang="en-US" sz="1100" b="0" dirty="0" smtClean="0">
                          <a:solidFill>
                            <a:schemeClr val="tx1"/>
                          </a:solidFill>
                          <a:latin typeface="+mn-ea"/>
                          <a:ea typeface="+mn-ea"/>
                        </a:rPr>
                        <a:t>・クラシック音楽コンサート、演劇等、舞踊、伝統芸能、</a:t>
                      </a:r>
                      <a:endParaRPr kumimoji="1" lang="en-US" altLang="ja-JP" sz="1100" b="0" dirty="0" smtClean="0">
                        <a:solidFill>
                          <a:schemeClr val="tx1"/>
                        </a:solidFill>
                        <a:latin typeface="+mn-ea"/>
                        <a:ea typeface="+mn-ea"/>
                      </a:endParaRPr>
                    </a:p>
                    <a:p>
                      <a:r>
                        <a:rPr kumimoji="1" lang="ja-JP" altLang="en-US" sz="1100" b="0" dirty="0" smtClean="0">
                          <a:solidFill>
                            <a:schemeClr val="tx1"/>
                          </a:solidFill>
                          <a:latin typeface="+mn-ea"/>
                          <a:ea typeface="+mn-ea"/>
                        </a:rPr>
                        <a:t>　芸能・演芸、公演・式典、展示会　　　等</a:t>
                      </a:r>
                      <a:endParaRPr kumimoji="1" lang="en-US" altLang="ja-JP" sz="1100" b="0" dirty="0" smtClean="0">
                        <a:solidFill>
                          <a:schemeClr val="tx1"/>
                        </a:solidFill>
                        <a:latin typeface="+mn-ea"/>
                        <a:ea typeface="+mn-ea"/>
                      </a:endParaRPr>
                    </a:p>
                    <a:p>
                      <a:r>
                        <a:rPr kumimoji="1" lang="ja-JP" altLang="en-US" sz="1100" b="1" dirty="0" smtClean="0">
                          <a:solidFill>
                            <a:schemeClr val="tx1"/>
                          </a:solidFill>
                          <a:latin typeface="+mn-ea"/>
                          <a:ea typeface="+mn-ea"/>
                        </a:rPr>
                        <a:t>・飲食を伴うが発声がないもの（</a:t>
                      </a:r>
                      <a:r>
                        <a:rPr kumimoji="1" lang="en-US" altLang="ja-JP" sz="1100" b="1" dirty="0" smtClean="0">
                          <a:solidFill>
                            <a:schemeClr val="tx1"/>
                          </a:solidFill>
                          <a:latin typeface="+mn-ea"/>
                          <a:ea typeface="+mn-ea"/>
                        </a:rPr>
                        <a:t>※2</a:t>
                      </a:r>
                      <a:r>
                        <a:rPr kumimoji="1" lang="ja-JP" altLang="en-US" sz="1100" b="1" dirty="0" smtClean="0">
                          <a:solidFill>
                            <a:schemeClr val="tx1"/>
                          </a:solidFill>
                          <a:latin typeface="+mn-ea"/>
                          <a:ea typeface="+mn-ea"/>
                        </a:rPr>
                        <a:t>）</a:t>
                      </a:r>
                      <a:endParaRPr kumimoji="1" lang="ja-JP" altLang="en-US" sz="1100" b="1" dirty="0">
                        <a:solidFill>
                          <a:schemeClr val="tx1"/>
                        </a:solidFill>
                        <a:latin typeface="+mn-ea"/>
                        <a:ea typeface="+mn-ea"/>
                      </a:endParaRPr>
                    </a:p>
                  </a:txBody>
                  <a:tcPr anchor="ctr">
                    <a:lnB w="28575" cap="flat" cmpd="sng" algn="ctr">
                      <a:solidFill>
                        <a:schemeClr val="tx1"/>
                      </a:solidFill>
                      <a:prstDash val="dash"/>
                      <a:round/>
                      <a:headEnd type="none" w="med" len="med"/>
                      <a:tailEnd type="none" w="med" len="med"/>
                    </a:lnB>
                  </a:tcPr>
                </a:tc>
                <a:tc>
                  <a:txBody>
                    <a:bodyPr/>
                    <a:lstStyle/>
                    <a:p>
                      <a:pPr algn="ctr"/>
                      <a:r>
                        <a:rPr kumimoji="1" lang="ja-JP" altLang="en-US" sz="1200" b="1" u="none" dirty="0" smtClean="0">
                          <a:solidFill>
                            <a:schemeClr val="tx1"/>
                          </a:solidFill>
                          <a:latin typeface="+mn-ea"/>
                          <a:ea typeface="+mn-ea"/>
                        </a:rPr>
                        <a:t> </a:t>
                      </a:r>
                      <a:r>
                        <a:rPr kumimoji="1" lang="ja-JP" altLang="en-US" sz="1200" b="1" u="sng" dirty="0" smtClean="0">
                          <a:solidFill>
                            <a:schemeClr val="tx1"/>
                          </a:solidFill>
                          <a:latin typeface="+mn-ea"/>
                          <a:ea typeface="+mn-ea"/>
                        </a:rPr>
                        <a:t>大声での歓声・声援等が想定される</a:t>
                      </a:r>
                      <a:r>
                        <a:rPr kumimoji="1" lang="ja-JP" altLang="en-US" sz="1200" b="1" u="none" dirty="0" smtClean="0">
                          <a:solidFill>
                            <a:schemeClr val="tx1"/>
                          </a:solidFill>
                          <a:latin typeface="+mn-ea"/>
                          <a:ea typeface="+mn-ea"/>
                        </a:rPr>
                        <a:t>もの</a:t>
                      </a:r>
                      <a:endParaRPr kumimoji="1" lang="en-US" altLang="ja-JP" sz="1200" b="1" u="none" dirty="0" smtClean="0">
                        <a:solidFill>
                          <a:schemeClr val="tx1"/>
                        </a:solidFill>
                        <a:latin typeface="+mn-ea"/>
                        <a:ea typeface="+mn-ea"/>
                      </a:endParaRPr>
                    </a:p>
                    <a:p>
                      <a:pPr algn="ctr"/>
                      <a:endParaRPr kumimoji="1" lang="en-US" altLang="ja-JP" sz="600" b="1" dirty="0" smtClean="0">
                        <a:solidFill>
                          <a:schemeClr val="tx1"/>
                        </a:solidFill>
                        <a:latin typeface="+mn-ea"/>
                        <a:ea typeface="+mn-ea"/>
                      </a:endParaRPr>
                    </a:p>
                    <a:p>
                      <a:r>
                        <a:rPr kumimoji="1" lang="ja-JP" altLang="en-US" sz="1100" b="0" dirty="0" smtClean="0">
                          <a:solidFill>
                            <a:schemeClr val="tx1"/>
                          </a:solidFill>
                          <a:latin typeface="+mn-ea"/>
                          <a:ea typeface="+mn-ea"/>
                        </a:rPr>
                        <a:t>ロック、ポップコンサート、</a:t>
                      </a:r>
                      <a:r>
                        <a:rPr kumimoji="1" lang="ja-JP" altLang="en-US" sz="1100" b="0" baseline="0" dirty="0" smtClean="0">
                          <a:solidFill>
                            <a:schemeClr val="tx1"/>
                          </a:solidFill>
                          <a:latin typeface="+mn-ea"/>
                          <a:ea typeface="+mn-ea"/>
                        </a:rPr>
                        <a:t> </a:t>
                      </a:r>
                      <a:r>
                        <a:rPr kumimoji="1" lang="ja-JP" altLang="en-US" sz="1100" b="0" dirty="0" smtClean="0">
                          <a:solidFill>
                            <a:schemeClr val="tx1"/>
                          </a:solidFill>
                          <a:latin typeface="+mn-ea"/>
                          <a:ea typeface="+mn-ea"/>
                        </a:rPr>
                        <a:t>スポーツイベント、公営競技、公演、ライブハウス・ナイトクラブでのイベント　等</a:t>
                      </a:r>
                      <a:endParaRPr kumimoji="1" lang="ja-JP" altLang="en-US" sz="1100" b="0" dirty="0">
                        <a:solidFill>
                          <a:schemeClr val="tx1"/>
                        </a:solidFill>
                        <a:latin typeface="+mn-ea"/>
                        <a:ea typeface="+mn-ea"/>
                      </a:endParaRPr>
                    </a:p>
                  </a:txBody>
                  <a:tcPr anchor="ctr">
                    <a:lnB w="28575" cap="flat" cmpd="sng" algn="ctr">
                      <a:solidFill>
                        <a:schemeClr val="tx1"/>
                      </a:solidFill>
                      <a:prstDash val="dash"/>
                      <a:round/>
                      <a:headEnd type="none" w="med" len="med"/>
                      <a:tailEnd type="none" w="med" len="med"/>
                    </a:lnB>
                  </a:tcPr>
                </a:tc>
                <a:tc rowSpan="2">
                  <a:txBody>
                    <a:bodyPr/>
                    <a:lstStyle/>
                    <a:p>
                      <a:r>
                        <a:rPr kumimoji="1" lang="ja-JP" altLang="en-US" sz="1200" b="1" dirty="0" smtClean="0">
                          <a:solidFill>
                            <a:schemeClr val="tx1"/>
                          </a:solidFill>
                          <a:latin typeface="+mn-ea"/>
                          <a:ea typeface="+mn-ea"/>
                        </a:rPr>
                        <a:t>①収容人数</a:t>
                      </a:r>
                      <a:r>
                        <a:rPr kumimoji="1" lang="en-US" altLang="ja-JP" sz="1200" b="1" dirty="0" smtClean="0">
                          <a:solidFill>
                            <a:schemeClr val="tx1"/>
                          </a:solidFill>
                          <a:latin typeface="+mn-ea"/>
                          <a:ea typeface="+mn-ea"/>
                        </a:rPr>
                        <a:t>10,000</a:t>
                      </a:r>
                      <a:r>
                        <a:rPr kumimoji="1" lang="ja-JP" altLang="en-US" sz="1200" b="1" dirty="0" smtClean="0">
                          <a:solidFill>
                            <a:schemeClr val="tx1"/>
                          </a:solidFill>
                          <a:latin typeface="+mn-ea"/>
                          <a:ea typeface="+mn-ea"/>
                        </a:rPr>
                        <a:t>人超</a:t>
                      </a:r>
                      <a:endParaRPr kumimoji="1" lang="en-US" altLang="ja-JP" sz="1200" b="1" dirty="0" smtClean="0">
                        <a:solidFill>
                          <a:schemeClr val="tx1"/>
                        </a:solidFill>
                        <a:latin typeface="+mn-ea"/>
                        <a:ea typeface="+mn-ea"/>
                      </a:endParaRPr>
                    </a:p>
                    <a:p>
                      <a:r>
                        <a:rPr kumimoji="1" lang="ja-JP" altLang="en-US" sz="1200" b="1" dirty="0" smtClean="0">
                          <a:solidFill>
                            <a:schemeClr val="tx1"/>
                          </a:solidFill>
                          <a:latin typeface="+mn-ea"/>
                          <a:ea typeface="+mn-ea"/>
                        </a:rPr>
                        <a:t>　⇒収容人数の</a:t>
                      </a:r>
                      <a:r>
                        <a:rPr kumimoji="1" lang="en-US" altLang="ja-JP" sz="1200" b="1" dirty="0" smtClean="0">
                          <a:solidFill>
                            <a:schemeClr val="tx1"/>
                          </a:solidFill>
                          <a:latin typeface="+mn-ea"/>
                          <a:ea typeface="+mn-ea"/>
                        </a:rPr>
                        <a:t>50</a:t>
                      </a:r>
                      <a:r>
                        <a:rPr kumimoji="1" lang="ja-JP" altLang="en-US" sz="1200" b="1" dirty="0" smtClean="0">
                          <a:solidFill>
                            <a:schemeClr val="tx1"/>
                          </a:solidFill>
                          <a:latin typeface="+mn-ea"/>
                          <a:ea typeface="+mn-ea"/>
                        </a:rPr>
                        <a:t>％</a:t>
                      </a:r>
                      <a:endParaRPr kumimoji="1" lang="en-US" altLang="ja-JP" sz="1200" b="1" dirty="0" smtClean="0">
                        <a:solidFill>
                          <a:schemeClr val="tx1"/>
                        </a:solidFill>
                        <a:latin typeface="+mn-ea"/>
                        <a:ea typeface="+mn-ea"/>
                      </a:endParaRPr>
                    </a:p>
                    <a:p>
                      <a:endParaRPr kumimoji="1" lang="en-US" altLang="ja-JP" sz="1200" b="1" dirty="0" smtClean="0">
                        <a:solidFill>
                          <a:schemeClr val="tx1"/>
                        </a:solidFill>
                        <a:latin typeface="+mn-ea"/>
                        <a:ea typeface="+mn-ea"/>
                      </a:endParaRPr>
                    </a:p>
                    <a:p>
                      <a:r>
                        <a:rPr kumimoji="1" lang="ja-JP" altLang="en-US" sz="1200" b="1" dirty="0" smtClean="0">
                          <a:solidFill>
                            <a:schemeClr val="tx1"/>
                          </a:solidFill>
                          <a:latin typeface="+mn-ea"/>
                          <a:ea typeface="+mn-ea"/>
                        </a:rPr>
                        <a:t>②収容人数</a:t>
                      </a:r>
                      <a:r>
                        <a:rPr kumimoji="1" lang="en-US" altLang="ja-JP" sz="1200" b="1" dirty="0" smtClean="0">
                          <a:solidFill>
                            <a:schemeClr val="tx1"/>
                          </a:solidFill>
                          <a:latin typeface="+mn-ea"/>
                          <a:ea typeface="+mn-ea"/>
                        </a:rPr>
                        <a:t>10,000</a:t>
                      </a:r>
                      <a:r>
                        <a:rPr kumimoji="1" lang="ja-JP" altLang="en-US" sz="1200" b="1" dirty="0" smtClean="0">
                          <a:solidFill>
                            <a:schemeClr val="tx1"/>
                          </a:solidFill>
                          <a:latin typeface="+mn-ea"/>
                          <a:ea typeface="+mn-ea"/>
                        </a:rPr>
                        <a:t>人以下</a:t>
                      </a:r>
                      <a:endParaRPr kumimoji="1" lang="en-US" altLang="ja-JP" sz="1200" b="1" dirty="0" smtClean="0">
                        <a:solidFill>
                          <a:schemeClr val="tx1"/>
                        </a:solidFill>
                        <a:latin typeface="+mn-ea"/>
                        <a:ea typeface="+mn-ea"/>
                      </a:endParaRPr>
                    </a:p>
                    <a:p>
                      <a:r>
                        <a:rPr kumimoji="1" lang="ja-JP" altLang="en-US" sz="1200" b="1" dirty="0" smtClean="0">
                          <a:solidFill>
                            <a:schemeClr val="tx1"/>
                          </a:solidFill>
                          <a:latin typeface="+mn-ea"/>
                          <a:ea typeface="+mn-ea"/>
                        </a:rPr>
                        <a:t>　⇒</a:t>
                      </a:r>
                      <a:r>
                        <a:rPr kumimoji="1" lang="en-US" altLang="ja-JP" sz="1200" b="1" dirty="0" smtClean="0">
                          <a:solidFill>
                            <a:schemeClr val="tx1"/>
                          </a:solidFill>
                          <a:latin typeface="+mn-ea"/>
                          <a:ea typeface="+mn-ea"/>
                        </a:rPr>
                        <a:t>5,000</a:t>
                      </a:r>
                      <a:r>
                        <a:rPr kumimoji="1" lang="ja-JP" altLang="en-US" sz="1200" b="1" dirty="0" smtClean="0">
                          <a:solidFill>
                            <a:schemeClr val="tx1"/>
                          </a:solidFill>
                          <a:latin typeface="+mn-ea"/>
                          <a:ea typeface="+mn-ea"/>
                        </a:rPr>
                        <a:t>人</a:t>
                      </a:r>
                      <a:endParaRPr kumimoji="1" lang="en-US" altLang="ja-JP" sz="1200" b="1" dirty="0" smtClean="0">
                        <a:solidFill>
                          <a:schemeClr val="tx1"/>
                        </a:solidFill>
                        <a:latin typeface="+mn-ea"/>
                        <a:ea typeface="+mn-ea"/>
                      </a:endParaRPr>
                    </a:p>
                    <a:p>
                      <a:r>
                        <a:rPr kumimoji="1" lang="ja-JP" altLang="en-US" sz="1050" b="0" dirty="0" smtClean="0">
                          <a:solidFill>
                            <a:schemeClr val="tx1"/>
                          </a:solidFill>
                          <a:latin typeface="+mn-ea"/>
                          <a:ea typeface="+mn-ea"/>
                        </a:rPr>
                        <a:t>（注）収容率と人数上限でどちらか小さいほうを限度（両方の条件を満たす必要）</a:t>
                      </a:r>
                      <a:endParaRPr kumimoji="1" lang="ja-JP" altLang="en-US" sz="1050" b="0" dirty="0">
                        <a:solidFill>
                          <a:schemeClr val="tx1"/>
                        </a:solidFill>
                        <a:latin typeface="+mn-ea"/>
                        <a:ea typeface="+mn-ea"/>
                      </a:endParaRPr>
                    </a:p>
                  </a:txBody>
                  <a:tcPr anchor="ctr"/>
                </a:tc>
                <a:extLst>
                  <a:ext uri="{0D108BD9-81ED-4DB2-BD59-A6C34878D82A}">
                    <a16:rowId xmlns:a16="http://schemas.microsoft.com/office/drawing/2014/main" val="461516657"/>
                  </a:ext>
                </a:extLst>
              </a:tr>
              <a:tr h="393503">
                <a:tc vMerge="1">
                  <a:txBody>
                    <a:bodyPr/>
                    <a:lstStyle/>
                    <a:p>
                      <a:endParaRPr kumimoji="1" lang="ja-JP" altLang="en-US" sz="1600" dirty="0">
                        <a:latin typeface="+mn-ea"/>
                        <a:ea typeface="+mn-ea"/>
                      </a:endParaRPr>
                    </a:p>
                  </a:txBody>
                  <a:tcPr/>
                </a:tc>
                <a:tc>
                  <a:txBody>
                    <a:bodyPr/>
                    <a:lstStyle/>
                    <a:p>
                      <a:pPr algn="ctr"/>
                      <a:r>
                        <a:rPr kumimoji="1" lang="en-US" altLang="ja-JP" sz="1200" b="1" dirty="0" smtClean="0">
                          <a:solidFill>
                            <a:schemeClr val="tx1"/>
                          </a:solidFill>
                          <a:latin typeface="+mn-ea"/>
                          <a:ea typeface="+mn-ea"/>
                        </a:rPr>
                        <a:t>100%</a:t>
                      </a:r>
                      <a:r>
                        <a:rPr kumimoji="1" lang="ja-JP" altLang="en-US" sz="1200" b="1" dirty="0" smtClean="0">
                          <a:solidFill>
                            <a:schemeClr val="tx1"/>
                          </a:solidFill>
                          <a:latin typeface="+mn-ea"/>
                          <a:ea typeface="+mn-ea"/>
                        </a:rPr>
                        <a:t>以内</a:t>
                      </a:r>
                      <a:endParaRPr kumimoji="1" lang="en-US" altLang="ja-JP" sz="1200" b="1" dirty="0" smtClean="0">
                        <a:solidFill>
                          <a:schemeClr val="tx1"/>
                        </a:solidFill>
                        <a:latin typeface="+mn-ea"/>
                        <a:ea typeface="+mn-ea"/>
                      </a:endParaRPr>
                    </a:p>
                    <a:p>
                      <a:pPr algn="ctr"/>
                      <a:r>
                        <a:rPr kumimoji="1" lang="ja-JP" altLang="en-US" sz="1200" b="1" dirty="0" smtClean="0">
                          <a:solidFill>
                            <a:schemeClr val="tx1"/>
                          </a:solidFill>
                          <a:latin typeface="+mn-ea"/>
                          <a:ea typeface="+mn-ea"/>
                        </a:rPr>
                        <a:t>（席がない場合は適切な間隔）</a:t>
                      </a:r>
                      <a:endParaRPr kumimoji="1" lang="ja-JP" altLang="en-US" sz="1200" b="1" dirty="0">
                        <a:solidFill>
                          <a:schemeClr val="tx1"/>
                        </a:solidFill>
                        <a:latin typeface="+mn-ea"/>
                        <a:ea typeface="+mn-ea"/>
                      </a:endParaRPr>
                    </a:p>
                  </a:txBody>
                  <a:tcPr anchor="ctr">
                    <a:lnT w="28575" cap="flat" cmpd="sng" algn="ctr">
                      <a:solidFill>
                        <a:schemeClr val="tx1"/>
                      </a:solidFill>
                      <a:prstDash val="dash"/>
                      <a:round/>
                      <a:headEnd type="none" w="med" len="med"/>
                      <a:tailEnd type="none" w="med" len="med"/>
                    </a:lnT>
                  </a:tcPr>
                </a:tc>
                <a:tc>
                  <a:txBody>
                    <a:bodyPr/>
                    <a:lstStyle/>
                    <a:p>
                      <a:pPr algn="ctr"/>
                      <a:r>
                        <a:rPr kumimoji="1" lang="en-US" altLang="ja-JP" sz="1200" b="1" dirty="0" smtClean="0">
                          <a:solidFill>
                            <a:schemeClr val="tx1"/>
                          </a:solidFill>
                          <a:latin typeface="+mn-ea"/>
                          <a:ea typeface="+mn-ea"/>
                        </a:rPr>
                        <a:t>50</a:t>
                      </a:r>
                      <a:r>
                        <a:rPr kumimoji="1" lang="ja-JP" altLang="en-US" sz="1200" b="1" dirty="0" smtClean="0">
                          <a:solidFill>
                            <a:schemeClr val="tx1"/>
                          </a:solidFill>
                          <a:latin typeface="+mn-ea"/>
                          <a:ea typeface="+mn-ea"/>
                        </a:rPr>
                        <a:t>％</a:t>
                      </a:r>
                      <a:r>
                        <a:rPr kumimoji="1" lang="ja-JP" altLang="en-US" sz="1100" b="1" dirty="0" smtClean="0">
                          <a:solidFill>
                            <a:schemeClr val="tx1"/>
                          </a:solidFill>
                          <a:latin typeface="+mn-ea"/>
                          <a:ea typeface="+mn-ea"/>
                        </a:rPr>
                        <a:t>（</a:t>
                      </a:r>
                      <a:r>
                        <a:rPr kumimoji="1" lang="en-US" altLang="ja-JP" sz="1100" b="1" dirty="0" smtClean="0">
                          <a:solidFill>
                            <a:schemeClr val="tx1"/>
                          </a:solidFill>
                          <a:latin typeface="+mn-ea"/>
                          <a:ea typeface="+mn-ea"/>
                        </a:rPr>
                        <a:t>※1</a:t>
                      </a:r>
                      <a:r>
                        <a:rPr kumimoji="1" lang="ja-JP" altLang="en-US" sz="1100" b="1" dirty="0" smtClean="0">
                          <a:solidFill>
                            <a:schemeClr val="tx1"/>
                          </a:solidFill>
                          <a:latin typeface="+mn-ea"/>
                          <a:ea typeface="+mn-ea"/>
                        </a:rPr>
                        <a:t>）</a:t>
                      </a:r>
                      <a:r>
                        <a:rPr kumimoji="1" lang="ja-JP" altLang="en-US" sz="1200" b="1" dirty="0" smtClean="0">
                          <a:solidFill>
                            <a:schemeClr val="tx1"/>
                          </a:solidFill>
                          <a:latin typeface="+mn-ea"/>
                          <a:ea typeface="+mn-ea"/>
                        </a:rPr>
                        <a:t>以内</a:t>
                      </a:r>
                      <a:endParaRPr kumimoji="1" lang="en-US" altLang="ja-JP" sz="1200" b="1" dirty="0" smtClean="0">
                        <a:solidFill>
                          <a:schemeClr val="tx1"/>
                        </a:solidFill>
                        <a:latin typeface="+mn-ea"/>
                        <a:ea typeface="+mn-ea"/>
                      </a:endParaRPr>
                    </a:p>
                    <a:p>
                      <a:pPr algn="ctr"/>
                      <a:r>
                        <a:rPr kumimoji="1" lang="ja-JP" altLang="en-US" sz="1200" b="1" dirty="0" smtClean="0">
                          <a:solidFill>
                            <a:schemeClr val="tx1"/>
                          </a:solidFill>
                          <a:latin typeface="+mn-ea"/>
                          <a:ea typeface="+mn-ea"/>
                        </a:rPr>
                        <a:t>（席がない場合は十分な間隔）</a:t>
                      </a:r>
                      <a:endParaRPr kumimoji="1" lang="ja-JP" altLang="en-US" sz="1200" b="1" dirty="0">
                        <a:solidFill>
                          <a:schemeClr val="tx1"/>
                        </a:solidFill>
                        <a:latin typeface="+mn-ea"/>
                        <a:ea typeface="+mn-ea"/>
                      </a:endParaRPr>
                    </a:p>
                  </a:txBody>
                  <a:tcPr anchor="ctr">
                    <a:lnT w="28575" cap="flat" cmpd="sng" algn="ctr">
                      <a:solidFill>
                        <a:schemeClr val="tx1"/>
                      </a:solidFill>
                      <a:prstDash val="dash"/>
                      <a:round/>
                      <a:headEnd type="none" w="med" len="med"/>
                      <a:tailEnd type="none" w="med" len="med"/>
                    </a:lnT>
                  </a:tcPr>
                </a:tc>
                <a:tc vMerge="1">
                  <a:txBody>
                    <a:bodyPr/>
                    <a:lstStyle/>
                    <a:p>
                      <a:endParaRPr kumimoji="1" lang="ja-JP" altLang="en-US" sz="1600" b="1" dirty="0">
                        <a:latin typeface="+mn-ea"/>
                        <a:ea typeface="+mn-ea"/>
                      </a:endParaRPr>
                    </a:p>
                  </a:txBody>
                  <a:tcPr/>
                </a:tc>
                <a:extLst>
                  <a:ext uri="{0D108BD9-81ED-4DB2-BD59-A6C34878D82A}">
                    <a16:rowId xmlns:a16="http://schemas.microsoft.com/office/drawing/2014/main" val="223972600"/>
                  </a:ext>
                </a:extLst>
              </a:tr>
            </a:tbl>
          </a:graphicData>
        </a:graphic>
      </p:graphicFrame>
      <p:sp>
        <p:nvSpPr>
          <p:cNvPr id="14" name="テキスト ボックス 13"/>
          <p:cNvSpPr txBox="1"/>
          <p:nvPr/>
        </p:nvSpPr>
        <p:spPr>
          <a:xfrm>
            <a:off x="243750" y="3455012"/>
            <a:ext cx="11621082" cy="261610"/>
          </a:xfrm>
          <a:prstGeom prst="rect">
            <a:avLst/>
          </a:prstGeom>
          <a:noFill/>
        </p:spPr>
        <p:txBody>
          <a:bodyPr wrap="square" rtlCol="0">
            <a:spAutoFit/>
          </a:bodyPr>
          <a:lstStyle/>
          <a:p>
            <a:r>
              <a:rPr lang="en-US" altLang="ja-JP" sz="1100" dirty="0" smtClean="0"/>
              <a:t>※1:</a:t>
            </a:r>
            <a:r>
              <a:rPr lang="ja-JP" altLang="en-US" sz="1100" dirty="0" smtClean="0"/>
              <a:t>異なるグループ間では座席を１席空け、同一グループ（５人以内に限る）内では座席間隔を設けなくともよい。すなわち、収容率は</a:t>
            </a:r>
            <a:r>
              <a:rPr lang="en-US" altLang="ja-JP" sz="1100" dirty="0" smtClean="0"/>
              <a:t>50</a:t>
            </a:r>
            <a:r>
              <a:rPr lang="ja-JP" altLang="en-US" sz="1100" dirty="0" smtClean="0"/>
              <a:t>％を超える場合がある。</a:t>
            </a:r>
            <a:endParaRPr kumimoji="1" lang="ja-JP" altLang="en-US" sz="1100" dirty="0"/>
          </a:p>
        </p:txBody>
      </p:sp>
      <p:sp>
        <p:nvSpPr>
          <p:cNvPr id="17" name="正方形/長方形 16"/>
          <p:cNvSpPr/>
          <p:nvPr/>
        </p:nvSpPr>
        <p:spPr>
          <a:xfrm>
            <a:off x="153598" y="6649269"/>
            <a:ext cx="12480576" cy="261610"/>
          </a:xfrm>
          <a:prstGeom prst="rect">
            <a:avLst/>
          </a:prstGeom>
        </p:spPr>
        <p:txBody>
          <a:bodyPr wrap="square">
            <a:spAutoFit/>
          </a:bodyPr>
          <a:lstStyle/>
          <a:p>
            <a:r>
              <a:rPr lang="en-US" altLang="ja-JP" sz="1100" dirty="0" smtClean="0"/>
              <a:t>※</a:t>
            </a:r>
            <a:r>
              <a:rPr lang="ja-JP" altLang="en-US" sz="1100" dirty="0" smtClean="0"/>
              <a:t>詳細</a:t>
            </a:r>
            <a:r>
              <a:rPr lang="ja-JP" altLang="en-US" sz="1100" dirty="0"/>
              <a:t>：令和</a:t>
            </a:r>
            <a:r>
              <a:rPr lang="ja-JP" altLang="en-US" sz="1100" dirty="0" smtClean="0"/>
              <a:t>２年</a:t>
            </a:r>
            <a:r>
              <a:rPr lang="en-US" altLang="ja-JP" sz="1100" dirty="0" smtClean="0"/>
              <a:t>11</a:t>
            </a:r>
            <a:r>
              <a:rPr lang="ja-JP" altLang="en-US" sz="1100" dirty="0" smtClean="0"/>
              <a:t>月</a:t>
            </a:r>
            <a:r>
              <a:rPr lang="en-US" altLang="ja-JP" sz="1100" dirty="0" smtClean="0"/>
              <a:t>12</a:t>
            </a:r>
            <a:r>
              <a:rPr lang="ja-JP" altLang="en-US" sz="1100" dirty="0" smtClean="0"/>
              <a:t>日付</a:t>
            </a:r>
            <a:r>
              <a:rPr lang="ja-JP" altLang="en-US" sz="1100" dirty="0"/>
              <a:t>国事務連絡</a:t>
            </a:r>
            <a:r>
              <a:rPr lang="ja-JP" altLang="en-US" sz="1100" dirty="0" smtClean="0"/>
              <a:t>「来年</a:t>
            </a:r>
            <a:r>
              <a:rPr lang="en-US" altLang="ja-JP" sz="1100" dirty="0" smtClean="0"/>
              <a:t>2</a:t>
            </a:r>
            <a:r>
              <a:rPr lang="ja-JP" altLang="en-US" sz="1100" dirty="0" smtClean="0"/>
              <a:t>月</a:t>
            </a:r>
            <a:r>
              <a:rPr lang="ja-JP" altLang="en-US" sz="1100" dirty="0"/>
              <a:t>末までの催物の開催</a:t>
            </a:r>
            <a:r>
              <a:rPr lang="ja-JP" altLang="en-US" sz="1100" dirty="0" smtClean="0"/>
              <a:t>制限、イベント等における感染拡大防止ガイドライン遵守徹底に向けた取組強化等について</a:t>
            </a:r>
            <a:r>
              <a:rPr lang="ja-JP" altLang="en-US" sz="1100" dirty="0"/>
              <a:t>」</a:t>
            </a:r>
            <a:r>
              <a:rPr lang="ja-JP" altLang="en-US" sz="1100" dirty="0" smtClean="0"/>
              <a:t>参照</a:t>
            </a:r>
            <a:endParaRPr lang="ja-JP" altLang="en-US" sz="1100" dirty="0"/>
          </a:p>
        </p:txBody>
      </p:sp>
      <p:sp>
        <p:nvSpPr>
          <p:cNvPr id="9" name="スライド番号プレースホルダー 3"/>
          <p:cNvSpPr>
            <a:spLocks noGrp="1"/>
          </p:cNvSpPr>
          <p:nvPr>
            <p:ph type="sldNum" sz="quarter" idx="12"/>
          </p:nvPr>
        </p:nvSpPr>
        <p:spPr>
          <a:xfrm>
            <a:off x="9350191" y="6595907"/>
            <a:ext cx="2743200" cy="365125"/>
          </a:xfrm>
        </p:spPr>
        <p:txBody>
          <a:bodyPr/>
          <a:lstStyle/>
          <a:p>
            <a:fld id="{38329C25-BD09-4AEE-90D6-E5269A43C3B5}" type="slidenum">
              <a:rPr kumimoji="1" lang="ja-JP" altLang="en-US" sz="2000" smtClean="0">
                <a:solidFill>
                  <a:schemeClr val="tx1"/>
                </a:solidFill>
              </a:rPr>
              <a:t>5</a:t>
            </a:fld>
            <a:endParaRPr kumimoji="1" lang="ja-JP" altLang="en-US" sz="2000" dirty="0">
              <a:solidFill>
                <a:schemeClr val="tx1"/>
              </a:solidFill>
            </a:endParaRPr>
          </a:p>
        </p:txBody>
      </p:sp>
      <p:sp>
        <p:nvSpPr>
          <p:cNvPr id="10" name="テキスト ボックス 9"/>
          <p:cNvSpPr txBox="1"/>
          <p:nvPr/>
        </p:nvSpPr>
        <p:spPr>
          <a:xfrm>
            <a:off x="243750" y="3585817"/>
            <a:ext cx="11621082" cy="430887"/>
          </a:xfrm>
          <a:prstGeom prst="rect">
            <a:avLst/>
          </a:prstGeom>
          <a:noFill/>
        </p:spPr>
        <p:txBody>
          <a:bodyPr wrap="square" rtlCol="0">
            <a:spAutoFit/>
          </a:bodyPr>
          <a:lstStyle/>
          <a:p>
            <a:r>
              <a:rPr lang="en-US" altLang="ja-JP" sz="1100" dirty="0" smtClean="0"/>
              <a:t>※2:</a:t>
            </a:r>
            <a:r>
              <a:rPr lang="ja-JP" altLang="en-US" sz="1100" dirty="0" smtClean="0"/>
              <a:t>「イベント中の食事を伴う催物」は、必要な感染防止策が担保され、イベント中の発声がない場合に限り、「大声での歓声・声援等がないことを前提としうるもの」と取り扱う</a:t>
            </a:r>
            <a:endParaRPr lang="en-US" altLang="ja-JP" sz="1100" dirty="0" smtClean="0"/>
          </a:p>
          <a:p>
            <a:r>
              <a:rPr lang="ja-JP" altLang="en-US" sz="1100" dirty="0"/>
              <a:t>　</a:t>
            </a:r>
            <a:r>
              <a:rPr lang="ja-JP" altLang="en-US" sz="1100" dirty="0" smtClean="0"/>
              <a:t>　ことを可とする。</a:t>
            </a:r>
            <a:endParaRPr kumimoji="1" lang="ja-JP" altLang="en-US" sz="1100" dirty="0"/>
          </a:p>
        </p:txBody>
      </p:sp>
      <p:graphicFrame>
        <p:nvGraphicFramePr>
          <p:cNvPr id="16" name="表 15"/>
          <p:cNvGraphicFramePr>
            <a:graphicFrameLocks noGrp="1"/>
          </p:cNvGraphicFramePr>
          <p:nvPr>
            <p:extLst>
              <p:ext uri="{D42A27DB-BD31-4B8C-83A1-F6EECF244321}">
                <p14:modId xmlns:p14="http://schemas.microsoft.com/office/powerpoint/2010/main" val="4071837165"/>
              </p:ext>
            </p:extLst>
          </p:nvPr>
        </p:nvGraphicFramePr>
        <p:xfrm>
          <a:off x="243750" y="117382"/>
          <a:ext cx="11814626" cy="1630680"/>
        </p:xfrm>
        <a:graphic>
          <a:graphicData uri="http://schemas.openxmlformats.org/drawingml/2006/table">
            <a:tbl>
              <a:tblPr firstRow="1" bandRow="1">
                <a:tableStyleId>{5940675A-B579-460E-94D1-54222C63F5DA}</a:tableStyleId>
              </a:tblPr>
              <a:tblGrid>
                <a:gridCol w="1400117">
                  <a:extLst>
                    <a:ext uri="{9D8B030D-6E8A-4147-A177-3AD203B41FA5}">
                      <a16:colId xmlns:a16="http://schemas.microsoft.com/office/drawing/2014/main" val="3124404839"/>
                    </a:ext>
                  </a:extLst>
                </a:gridCol>
                <a:gridCol w="3889419">
                  <a:extLst>
                    <a:ext uri="{9D8B030D-6E8A-4147-A177-3AD203B41FA5}">
                      <a16:colId xmlns:a16="http://schemas.microsoft.com/office/drawing/2014/main" val="4036489531"/>
                    </a:ext>
                  </a:extLst>
                </a:gridCol>
                <a:gridCol w="3752382">
                  <a:extLst>
                    <a:ext uri="{9D8B030D-6E8A-4147-A177-3AD203B41FA5}">
                      <a16:colId xmlns:a16="http://schemas.microsoft.com/office/drawing/2014/main" val="1022711929"/>
                    </a:ext>
                  </a:extLst>
                </a:gridCol>
                <a:gridCol w="2772708">
                  <a:extLst>
                    <a:ext uri="{9D8B030D-6E8A-4147-A177-3AD203B41FA5}">
                      <a16:colId xmlns:a16="http://schemas.microsoft.com/office/drawing/2014/main" val="3803860384"/>
                    </a:ext>
                  </a:extLst>
                </a:gridCol>
              </a:tblGrid>
              <a:tr h="262335">
                <a:tc>
                  <a:txBody>
                    <a:bodyPr/>
                    <a:lstStyle/>
                    <a:p>
                      <a:pPr algn="ctr"/>
                      <a:r>
                        <a:rPr kumimoji="1" lang="ja-JP" altLang="en-US" sz="1400" b="1" dirty="0" smtClean="0">
                          <a:solidFill>
                            <a:schemeClr val="tx1"/>
                          </a:solidFill>
                          <a:latin typeface="+mn-ea"/>
                          <a:ea typeface="+mn-ea"/>
                        </a:rPr>
                        <a:t>時期</a:t>
                      </a:r>
                      <a:endParaRPr kumimoji="1" lang="ja-JP" altLang="en-US" sz="1400" b="1" dirty="0">
                        <a:solidFill>
                          <a:schemeClr val="tx1"/>
                        </a:solidFill>
                        <a:latin typeface="+mn-ea"/>
                        <a:ea typeface="+mn-ea"/>
                      </a:endParaRPr>
                    </a:p>
                  </a:txBody>
                  <a:tcPr anchor="ctr">
                    <a:solidFill>
                      <a:schemeClr val="accent1">
                        <a:lumMod val="60000"/>
                        <a:lumOff val="40000"/>
                      </a:schemeClr>
                    </a:solidFill>
                  </a:tcPr>
                </a:tc>
                <a:tc gridSpan="2">
                  <a:txBody>
                    <a:bodyPr/>
                    <a:lstStyle/>
                    <a:p>
                      <a:pPr algn="ctr"/>
                      <a:r>
                        <a:rPr kumimoji="1" lang="ja-JP" altLang="en-US" sz="1400" b="1" dirty="0" smtClean="0">
                          <a:latin typeface="+mn-ea"/>
                          <a:ea typeface="+mn-ea"/>
                        </a:rPr>
                        <a:t>収容率</a:t>
                      </a:r>
                      <a:endParaRPr kumimoji="1" lang="ja-JP" altLang="en-US" sz="1400" b="1" dirty="0">
                        <a:latin typeface="+mn-ea"/>
                        <a:ea typeface="+mn-ea"/>
                      </a:endParaRPr>
                    </a:p>
                  </a:txBody>
                  <a:tcPr anchor="ctr">
                    <a:solidFill>
                      <a:schemeClr val="accent1">
                        <a:lumMod val="60000"/>
                        <a:lumOff val="40000"/>
                      </a:schemeClr>
                    </a:solidFill>
                  </a:tcPr>
                </a:tc>
                <a:tc hMerge="1">
                  <a:txBody>
                    <a:bodyPr/>
                    <a:lstStyle/>
                    <a:p>
                      <a:pPr algn="ctr"/>
                      <a:endParaRPr kumimoji="1" lang="ja-JP" altLang="en-US" sz="1600" b="1" dirty="0">
                        <a:latin typeface="+mn-ea"/>
                        <a:ea typeface="+mn-ea"/>
                      </a:endParaRPr>
                    </a:p>
                  </a:txBody>
                  <a:tcPr/>
                </a:tc>
                <a:tc>
                  <a:txBody>
                    <a:bodyPr/>
                    <a:lstStyle/>
                    <a:p>
                      <a:pPr algn="ctr"/>
                      <a:r>
                        <a:rPr kumimoji="1" lang="ja-JP" altLang="en-US" sz="1400" b="1" dirty="0" smtClean="0">
                          <a:latin typeface="+mn-ea"/>
                          <a:ea typeface="+mn-ea"/>
                        </a:rPr>
                        <a:t>人数上限</a:t>
                      </a:r>
                      <a:endParaRPr kumimoji="1" lang="ja-JP" altLang="en-US" sz="1400" b="1" dirty="0">
                        <a:latin typeface="+mn-ea"/>
                        <a:ea typeface="+mn-ea"/>
                      </a:endParaRPr>
                    </a:p>
                  </a:txBody>
                  <a:tcPr anchor="ctr">
                    <a:solidFill>
                      <a:schemeClr val="accent1">
                        <a:lumMod val="60000"/>
                        <a:lumOff val="40000"/>
                      </a:schemeClr>
                    </a:solidFill>
                  </a:tcPr>
                </a:tc>
                <a:extLst>
                  <a:ext uri="{0D108BD9-81ED-4DB2-BD59-A6C34878D82A}">
                    <a16:rowId xmlns:a16="http://schemas.microsoft.com/office/drawing/2014/main" val="3218902437"/>
                  </a:ext>
                </a:extLst>
              </a:tr>
              <a:tr h="747655">
                <a:tc rowSpan="2">
                  <a:txBody>
                    <a:bodyPr/>
                    <a:lstStyle/>
                    <a:p>
                      <a:pPr algn="ctr"/>
                      <a:r>
                        <a:rPr kumimoji="1" lang="en-US" altLang="ja-JP" sz="1200" b="1" u="none" dirty="0" smtClean="0">
                          <a:solidFill>
                            <a:schemeClr val="tx1"/>
                          </a:solidFill>
                          <a:latin typeface="+mn-ea"/>
                          <a:ea typeface="+mn-ea"/>
                        </a:rPr>
                        <a:t>11</a:t>
                      </a:r>
                      <a:r>
                        <a:rPr kumimoji="1" lang="ja-JP" altLang="en-US" sz="1200" b="1" u="none" dirty="0" smtClean="0">
                          <a:solidFill>
                            <a:schemeClr val="tx1"/>
                          </a:solidFill>
                          <a:latin typeface="+mn-ea"/>
                          <a:ea typeface="+mn-ea"/>
                        </a:rPr>
                        <a:t>月</a:t>
                      </a:r>
                      <a:r>
                        <a:rPr kumimoji="1" lang="en-US" altLang="ja-JP" sz="1200" b="1" u="none" dirty="0" smtClean="0">
                          <a:solidFill>
                            <a:schemeClr val="tx1"/>
                          </a:solidFill>
                          <a:latin typeface="+mn-ea"/>
                          <a:ea typeface="+mn-ea"/>
                        </a:rPr>
                        <a:t>21</a:t>
                      </a:r>
                      <a:r>
                        <a:rPr kumimoji="1" lang="ja-JP" altLang="en-US" sz="1200" b="1" u="none" dirty="0" smtClean="0">
                          <a:solidFill>
                            <a:schemeClr val="tx1"/>
                          </a:solidFill>
                          <a:latin typeface="+mn-ea"/>
                          <a:ea typeface="+mn-ea"/>
                        </a:rPr>
                        <a:t>日～</a:t>
                      </a:r>
                      <a:endParaRPr kumimoji="1" lang="en-US" altLang="ja-JP" sz="1200" b="1" u="none" dirty="0" smtClean="0">
                        <a:solidFill>
                          <a:schemeClr val="tx1"/>
                        </a:solidFill>
                        <a:latin typeface="+mn-ea"/>
                        <a:ea typeface="+mn-ea"/>
                      </a:endParaRPr>
                    </a:p>
                    <a:p>
                      <a:pPr algn="ctr"/>
                      <a:r>
                        <a:rPr kumimoji="1" lang="en-US" altLang="ja-JP" sz="1200" b="1" u="none" dirty="0" smtClean="0">
                          <a:solidFill>
                            <a:schemeClr val="tx1"/>
                          </a:solidFill>
                          <a:latin typeface="+mn-ea"/>
                          <a:ea typeface="+mn-ea"/>
                        </a:rPr>
                        <a:t>11</a:t>
                      </a:r>
                      <a:r>
                        <a:rPr kumimoji="1" lang="ja-JP" altLang="en-US" sz="1200" b="1" u="none" dirty="0" smtClean="0">
                          <a:solidFill>
                            <a:schemeClr val="tx1"/>
                          </a:solidFill>
                          <a:latin typeface="+mn-ea"/>
                          <a:ea typeface="+mn-ea"/>
                        </a:rPr>
                        <a:t>月末まで</a:t>
                      </a:r>
                      <a:endParaRPr kumimoji="1" lang="ja-JP" altLang="en-US" sz="1200" b="1" u="none" dirty="0">
                        <a:solidFill>
                          <a:schemeClr val="tx1"/>
                        </a:solidFill>
                        <a:latin typeface="+mn-ea"/>
                        <a:ea typeface="+mn-ea"/>
                      </a:endParaRPr>
                    </a:p>
                  </a:txBody>
                  <a:tcPr anchor="ctr"/>
                </a:tc>
                <a:tc>
                  <a:txBody>
                    <a:bodyPr/>
                    <a:lstStyle/>
                    <a:p>
                      <a:pPr algn="ctr"/>
                      <a:r>
                        <a:rPr kumimoji="1" lang="ja-JP" altLang="en-US" sz="1200" b="1" u="none" dirty="0" smtClean="0">
                          <a:solidFill>
                            <a:schemeClr val="tx1"/>
                          </a:solidFill>
                          <a:latin typeface="+mn-ea"/>
                          <a:ea typeface="+mn-ea"/>
                        </a:rPr>
                        <a:t> </a:t>
                      </a:r>
                      <a:r>
                        <a:rPr kumimoji="1" lang="ja-JP" altLang="en-US" sz="1200" b="1" u="sng" dirty="0" smtClean="0">
                          <a:solidFill>
                            <a:schemeClr val="tx1"/>
                          </a:solidFill>
                          <a:latin typeface="+mn-ea"/>
                          <a:ea typeface="+mn-ea"/>
                        </a:rPr>
                        <a:t>大声での歓声・声援等がないことを前提としうる</a:t>
                      </a:r>
                      <a:r>
                        <a:rPr kumimoji="1" lang="ja-JP" altLang="en-US" sz="1200" b="1" u="none" dirty="0" smtClean="0">
                          <a:solidFill>
                            <a:schemeClr val="tx1"/>
                          </a:solidFill>
                          <a:latin typeface="+mn-ea"/>
                          <a:ea typeface="+mn-ea"/>
                        </a:rPr>
                        <a:t>もの</a:t>
                      </a:r>
                      <a:endParaRPr kumimoji="1" lang="en-US" altLang="ja-JP" sz="1200" b="1" u="none" dirty="0" smtClean="0">
                        <a:solidFill>
                          <a:schemeClr val="tx1"/>
                        </a:solidFill>
                        <a:latin typeface="+mn-ea"/>
                        <a:ea typeface="+mn-ea"/>
                      </a:endParaRPr>
                    </a:p>
                    <a:p>
                      <a:endParaRPr kumimoji="1" lang="en-US" altLang="ja-JP" sz="600" b="1" dirty="0" smtClean="0">
                        <a:solidFill>
                          <a:schemeClr val="tx1"/>
                        </a:solidFill>
                        <a:latin typeface="+mn-ea"/>
                        <a:ea typeface="+mn-ea"/>
                      </a:endParaRPr>
                    </a:p>
                    <a:p>
                      <a:r>
                        <a:rPr kumimoji="1" lang="ja-JP" altLang="en-US" sz="1100" b="0" dirty="0" smtClean="0">
                          <a:latin typeface="+mn-ea"/>
                          <a:ea typeface="+mn-ea"/>
                        </a:rPr>
                        <a:t>・クラシック音楽コンサート、演劇等、舞踊、伝統芸能、</a:t>
                      </a:r>
                      <a:endParaRPr kumimoji="1" lang="en-US" altLang="ja-JP" sz="1100" b="0" dirty="0" smtClean="0">
                        <a:latin typeface="+mn-ea"/>
                        <a:ea typeface="+mn-ea"/>
                      </a:endParaRPr>
                    </a:p>
                    <a:p>
                      <a:r>
                        <a:rPr kumimoji="1" lang="ja-JP" altLang="en-US" sz="1100" b="0" dirty="0" smtClean="0">
                          <a:latin typeface="+mn-ea"/>
                          <a:ea typeface="+mn-ea"/>
                        </a:rPr>
                        <a:t>　芸能・演芸、公演・式典、展示会　　　等</a:t>
                      </a:r>
                      <a:endParaRPr kumimoji="1" lang="en-US" altLang="ja-JP" sz="1100" b="0" dirty="0" smtClean="0">
                        <a:latin typeface="+mn-ea"/>
                        <a:ea typeface="+mn-ea"/>
                      </a:endParaRPr>
                    </a:p>
                  </a:txBody>
                  <a:tcPr anchor="ctr">
                    <a:lnB w="28575" cap="flat" cmpd="sng" algn="ctr">
                      <a:solidFill>
                        <a:schemeClr val="tx1"/>
                      </a:solidFill>
                      <a:prstDash val="dash"/>
                      <a:round/>
                      <a:headEnd type="none" w="med" len="med"/>
                      <a:tailEnd type="none" w="med" len="med"/>
                    </a:lnB>
                  </a:tcPr>
                </a:tc>
                <a:tc>
                  <a:txBody>
                    <a:bodyPr/>
                    <a:lstStyle/>
                    <a:p>
                      <a:pPr algn="ctr"/>
                      <a:r>
                        <a:rPr kumimoji="1" lang="ja-JP" altLang="en-US" sz="1200" b="1" u="none" dirty="0" smtClean="0">
                          <a:solidFill>
                            <a:srgbClr val="FF0000"/>
                          </a:solidFill>
                          <a:latin typeface="+mn-ea"/>
                          <a:ea typeface="+mn-ea"/>
                        </a:rPr>
                        <a:t> </a:t>
                      </a:r>
                      <a:r>
                        <a:rPr kumimoji="1" lang="ja-JP" altLang="en-US" sz="1200" b="1" u="sng" dirty="0" smtClean="0">
                          <a:solidFill>
                            <a:schemeClr val="tx1"/>
                          </a:solidFill>
                          <a:latin typeface="+mn-ea"/>
                          <a:ea typeface="+mn-ea"/>
                        </a:rPr>
                        <a:t>大声での歓声・声援等が想定される</a:t>
                      </a:r>
                      <a:r>
                        <a:rPr kumimoji="1" lang="ja-JP" altLang="en-US" sz="1200" b="1" u="none" dirty="0" smtClean="0">
                          <a:solidFill>
                            <a:schemeClr val="tx1"/>
                          </a:solidFill>
                          <a:latin typeface="+mn-ea"/>
                          <a:ea typeface="+mn-ea"/>
                        </a:rPr>
                        <a:t>もの</a:t>
                      </a:r>
                      <a:endParaRPr kumimoji="1" lang="en-US" altLang="ja-JP" sz="1200" b="1" u="none" dirty="0" smtClean="0">
                        <a:solidFill>
                          <a:schemeClr val="tx1"/>
                        </a:solidFill>
                        <a:latin typeface="+mn-ea"/>
                        <a:ea typeface="+mn-ea"/>
                      </a:endParaRPr>
                    </a:p>
                    <a:p>
                      <a:pPr algn="ctr"/>
                      <a:endParaRPr kumimoji="1" lang="en-US" altLang="ja-JP" sz="600" b="1" dirty="0" smtClean="0">
                        <a:latin typeface="+mn-ea"/>
                        <a:ea typeface="+mn-ea"/>
                      </a:endParaRPr>
                    </a:p>
                    <a:p>
                      <a:r>
                        <a:rPr kumimoji="1" lang="ja-JP" altLang="en-US" sz="1100" b="0" dirty="0" smtClean="0">
                          <a:latin typeface="+mn-ea"/>
                          <a:ea typeface="+mn-ea"/>
                        </a:rPr>
                        <a:t>ロック、ポップコンサート、</a:t>
                      </a:r>
                      <a:r>
                        <a:rPr kumimoji="1" lang="ja-JP" altLang="en-US" sz="1100" b="0" baseline="0" dirty="0" smtClean="0">
                          <a:latin typeface="+mn-ea"/>
                          <a:ea typeface="+mn-ea"/>
                        </a:rPr>
                        <a:t> </a:t>
                      </a:r>
                      <a:r>
                        <a:rPr kumimoji="1" lang="ja-JP" altLang="en-US" sz="1100" b="0" dirty="0" smtClean="0">
                          <a:latin typeface="+mn-ea"/>
                          <a:ea typeface="+mn-ea"/>
                        </a:rPr>
                        <a:t>スポーツイベント、公営競技、公演、ライブハウス・ナイトクラブでのイベント　等</a:t>
                      </a:r>
                      <a:endParaRPr kumimoji="1" lang="ja-JP" altLang="en-US" sz="1100" b="0" dirty="0">
                        <a:latin typeface="+mn-ea"/>
                        <a:ea typeface="+mn-ea"/>
                      </a:endParaRPr>
                    </a:p>
                  </a:txBody>
                  <a:tcPr anchor="ctr">
                    <a:lnB w="28575" cap="flat" cmpd="sng" algn="ctr">
                      <a:solidFill>
                        <a:schemeClr val="tx1"/>
                      </a:solidFill>
                      <a:prstDash val="dash"/>
                      <a:round/>
                      <a:headEnd type="none" w="med" len="med"/>
                      <a:tailEnd type="none" w="med" len="med"/>
                    </a:lnB>
                  </a:tcPr>
                </a:tc>
                <a:tc rowSpan="2">
                  <a:txBody>
                    <a:bodyPr/>
                    <a:lstStyle/>
                    <a:p>
                      <a:r>
                        <a:rPr kumimoji="1" lang="ja-JP" altLang="en-US" sz="1200" b="1" dirty="0" smtClean="0">
                          <a:latin typeface="+mn-ea"/>
                          <a:ea typeface="+mn-ea"/>
                        </a:rPr>
                        <a:t>①収容人数</a:t>
                      </a:r>
                      <a:r>
                        <a:rPr kumimoji="1" lang="en-US" altLang="ja-JP" sz="1200" b="1" dirty="0" smtClean="0">
                          <a:latin typeface="+mn-ea"/>
                          <a:ea typeface="+mn-ea"/>
                        </a:rPr>
                        <a:t>10,000</a:t>
                      </a:r>
                      <a:r>
                        <a:rPr kumimoji="1" lang="ja-JP" altLang="en-US" sz="1200" b="1" dirty="0" smtClean="0">
                          <a:latin typeface="+mn-ea"/>
                          <a:ea typeface="+mn-ea"/>
                        </a:rPr>
                        <a:t>人超</a:t>
                      </a:r>
                      <a:endParaRPr kumimoji="1" lang="en-US" altLang="ja-JP" sz="1200" b="1" dirty="0" smtClean="0">
                        <a:latin typeface="+mn-ea"/>
                        <a:ea typeface="+mn-ea"/>
                      </a:endParaRPr>
                    </a:p>
                    <a:p>
                      <a:r>
                        <a:rPr kumimoji="1" lang="ja-JP" altLang="en-US" sz="1200" b="1" dirty="0" smtClean="0">
                          <a:latin typeface="+mn-ea"/>
                          <a:ea typeface="+mn-ea"/>
                        </a:rPr>
                        <a:t>　⇒収容人数の</a:t>
                      </a:r>
                      <a:r>
                        <a:rPr kumimoji="1" lang="en-US" altLang="ja-JP" sz="1200" b="1" dirty="0" smtClean="0">
                          <a:latin typeface="+mn-ea"/>
                          <a:ea typeface="+mn-ea"/>
                        </a:rPr>
                        <a:t>50</a:t>
                      </a:r>
                      <a:r>
                        <a:rPr kumimoji="1" lang="ja-JP" altLang="en-US" sz="1200" b="1" dirty="0" smtClean="0">
                          <a:latin typeface="+mn-ea"/>
                          <a:ea typeface="+mn-ea"/>
                        </a:rPr>
                        <a:t>％</a:t>
                      </a:r>
                      <a:endParaRPr kumimoji="1" lang="en-US" altLang="ja-JP" sz="1200" b="1" dirty="0" smtClean="0">
                        <a:latin typeface="+mn-ea"/>
                        <a:ea typeface="+mn-ea"/>
                      </a:endParaRPr>
                    </a:p>
                    <a:p>
                      <a:endParaRPr kumimoji="1" lang="en-US" altLang="ja-JP" sz="1200" b="1" dirty="0" smtClean="0">
                        <a:latin typeface="+mn-ea"/>
                        <a:ea typeface="+mn-ea"/>
                      </a:endParaRPr>
                    </a:p>
                    <a:p>
                      <a:r>
                        <a:rPr kumimoji="1" lang="ja-JP" altLang="en-US" sz="1200" b="1" dirty="0" smtClean="0">
                          <a:latin typeface="+mn-ea"/>
                          <a:ea typeface="+mn-ea"/>
                        </a:rPr>
                        <a:t>②収容人数</a:t>
                      </a:r>
                      <a:r>
                        <a:rPr kumimoji="1" lang="en-US" altLang="ja-JP" sz="1200" b="1" dirty="0" smtClean="0">
                          <a:latin typeface="+mn-ea"/>
                          <a:ea typeface="+mn-ea"/>
                        </a:rPr>
                        <a:t>10,000</a:t>
                      </a:r>
                      <a:r>
                        <a:rPr kumimoji="1" lang="ja-JP" altLang="en-US" sz="1200" b="1" dirty="0" smtClean="0">
                          <a:latin typeface="+mn-ea"/>
                          <a:ea typeface="+mn-ea"/>
                        </a:rPr>
                        <a:t>人以下</a:t>
                      </a:r>
                      <a:endParaRPr kumimoji="1" lang="en-US" altLang="ja-JP" sz="1200" b="1" dirty="0" smtClean="0">
                        <a:latin typeface="+mn-ea"/>
                        <a:ea typeface="+mn-ea"/>
                      </a:endParaRPr>
                    </a:p>
                    <a:p>
                      <a:r>
                        <a:rPr kumimoji="1" lang="ja-JP" altLang="en-US" sz="1200" b="1" dirty="0" smtClean="0">
                          <a:latin typeface="+mn-ea"/>
                          <a:ea typeface="+mn-ea"/>
                        </a:rPr>
                        <a:t>　⇒</a:t>
                      </a:r>
                      <a:r>
                        <a:rPr kumimoji="1" lang="en-US" altLang="ja-JP" sz="1200" b="1" dirty="0" smtClean="0">
                          <a:latin typeface="+mn-ea"/>
                          <a:ea typeface="+mn-ea"/>
                        </a:rPr>
                        <a:t>5,000</a:t>
                      </a:r>
                      <a:r>
                        <a:rPr kumimoji="1" lang="ja-JP" altLang="en-US" sz="1200" b="1" dirty="0" smtClean="0">
                          <a:latin typeface="+mn-ea"/>
                          <a:ea typeface="+mn-ea"/>
                        </a:rPr>
                        <a:t>人</a:t>
                      </a:r>
                      <a:endParaRPr kumimoji="1" lang="en-US" altLang="ja-JP" sz="1200" b="1" dirty="0" smtClean="0">
                        <a:latin typeface="+mn-ea"/>
                        <a:ea typeface="+mn-ea"/>
                      </a:endParaRPr>
                    </a:p>
                    <a:p>
                      <a:r>
                        <a:rPr kumimoji="1" lang="ja-JP" altLang="en-US" sz="1050" b="0" dirty="0" smtClean="0">
                          <a:latin typeface="+mn-ea"/>
                          <a:ea typeface="+mn-ea"/>
                        </a:rPr>
                        <a:t>（注）収容率と人数上限でどちらか小さいほうを限度（両方の条件を満たす必要）</a:t>
                      </a:r>
                      <a:endParaRPr kumimoji="1" lang="ja-JP" altLang="en-US" sz="1050" b="0" dirty="0">
                        <a:latin typeface="+mn-ea"/>
                        <a:ea typeface="+mn-ea"/>
                      </a:endParaRPr>
                    </a:p>
                  </a:txBody>
                  <a:tcPr anchor="ctr"/>
                </a:tc>
                <a:extLst>
                  <a:ext uri="{0D108BD9-81ED-4DB2-BD59-A6C34878D82A}">
                    <a16:rowId xmlns:a16="http://schemas.microsoft.com/office/drawing/2014/main" val="461516657"/>
                  </a:ext>
                </a:extLst>
              </a:tr>
              <a:tr h="393503">
                <a:tc vMerge="1">
                  <a:txBody>
                    <a:bodyPr/>
                    <a:lstStyle/>
                    <a:p>
                      <a:endParaRPr kumimoji="1" lang="ja-JP" altLang="en-US" sz="1600" dirty="0">
                        <a:latin typeface="+mn-ea"/>
                        <a:ea typeface="+mn-ea"/>
                      </a:endParaRPr>
                    </a:p>
                  </a:txBody>
                  <a:tcPr/>
                </a:tc>
                <a:tc>
                  <a:txBody>
                    <a:bodyPr/>
                    <a:lstStyle/>
                    <a:p>
                      <a:pPr algn="ctr"/>
                      <a:r>
                        <a:rPr kumimoji="1" lang="en-US" altLang="ja-JP" sz="1200" b="1" dirty="0" smtClean="0">
                          <a:latin typeface="+mn-ea"/>
                          <a:ea typeface="+mn-ea"/>
                        </a:rPr>
                        <a:t>100%</a:t>
                      </a:r>
                      <a:r>
                        <a:rPr kumimoji="1" lang="ja-JP" altLang="en-US" sz="1200" b="1" dirty="0" smtClean="0">
                          <a:latin typeface="+mn-ea"/>
                          <a:ea typeface="+mn-ea"/>
                        </a:rPr>
                        <a:t>以内</a:t>
                      </a:r>
                      <a:endParaRPr kumimoji="1" lang="en-US" altLang="ja-JP" sz="1200" b="1" dirty="0" smtClean="0">
                        <a:latin typeface="+mn-ea"/>
                        <a:ea typeface="+mn-ea"/>
                      </a:endParaRPr>
                    </a:p>
                    <a:p>
                      <a:pPr algn="ctr"/>
                      <a:r>
                        <a:rPr kumimoji="1" lang="ja-JP" altLang="en-US" sz="1200" b="1" dirty="0" smtClean="0">
                          <a:latin typeface="+mn-ea"/>
                          <a:ea typeface="+mn-ea"/>
                        </a:rPr>
                        <a:t>（席がない場合は適切な間隔）</a:t>
                      </a:r>
                      <a:endParaRPr kumimoji="1" lang="ja-JP" altLang="en-US" sz="1200" b="1" dirty="0">
                        <a:latin typeface="+mn-ea"/>
                        <a:ea typeface="+mn-ea"/>
                      </a:endParaRPr>
                    </a:p>
                  </a:txBody>
                  <a:tcPr anchor="ctr">
                    <a:lnT w="28575" cap="flat" cmpd="sng" algn="ctr">
                      <a:solidFill>
                        <a:schemeClr val="tx1"/>
                      </a:solidFill>
                      <a:prstDash val="dash"/>
                      <a:round/>
                      <a:headEnd type="none" w="med" len="med"/>
                      <a:tailEnd type="none" w="med" len="med"/>
                    </a:lnT>
                  </a:tcPr>
                </a:tc>
                <a:tc>
                  <a:txBody>
                    <a:bodyPr/>
                    <a:lstStyle/>
                    <a:p>
                      <a:pPr algn="ctr"/>
                      <a:r>
                        <a:rPr kumimoji="1" lang="en-US" altLang="ja-JP" sz="1200" b="1" dirty="0" smtClean="0">
                          <a:latin typeface="+mn-ea"/>
                          <a:ea typeface="+mn-ea"/>
                        </a:rPr>
                        <a:t>50</a:t>
                      </a:r>
                      <a:r>
                        <a:rPr kumimoji="1" lang="ja-JP" altLang="en-US" sz="1200" b="1" dirty="0" smtClean="0">
                          <a:latin typeface="+mn-ea"/>
                          <a:ea typeface="+mn-ea"/>
                        </a:rPr>
                        <a:t>％</a:t>
                      </a:r>
                      <a:r>
                        <a:rPr kumimoji="1" lang="ja-JP" altLang="en-US" sz="1100" b="1" dirty="0" smtClean="0">
                          <a:latin typeface="+mn-ea"/>
                          <a:ea typeface="+mn-ea"/>
                        </a:rPr>
                        <a:t>（</a:t>
                      </a:r>
                      <a:r>
                        <a:rPr kumimoji="1" lang="en-US" altLang="ja-JP" sz="1100" b="1" dirty="0" smtClean="0">
                          <a:latin typeface="+mn-ea"/>
                          <a:ea typeface="+mn-ea"/>
                        </a:rPr>
                        <a:t>※1</a:t>
                      </a:r>
                      <a:r>
                        <a:rPr kumimoji="1" lang="ja-JP" altLang="en-US" sz="1100" b="1" dirty="0" smtClean="0">
                          <a:latin typeface="+mn-ea"/>
                          <a:ea typeface="+mn-ea"/>
                        </a:rPr>
                        <a:t>）</a:t>
                      </a:r>
                      <a:r>
                        <a:rPr kumimoji="1" lang="ja-JP" altLang="en-US" sz="1200" b="1" dirty="0" smtClean="0">
                          <a:latin typeface="+mn-ea"/>
                          <a:ea typeface="+mn-ea"/>
                        </a:rPr>
                        <a:t>以内</a:t>
                      </a:r>
                      <a:endParaRPr kumimoji="1" lang="en-US" altLang="ja-JP" sz="1200" b="1" dirty="0" smtClean="0">
                        <a:latin typeface="+mn-ea"/>
                        <a:ea typeface="+mn-ea"/>
                      </a:endParaRPr>
                    </a:p>
                    <a:p>
                      <a:pPr algn="ctr"/>
                      <a:r>
                        <a:rPr kumimoji="1" lang="ja-JP" altLang="en-US" sz="1200" b="1" dirty="0" smtClean="0">
                          <a:latin typeface="+mn-ea"/>
                          <a:ea typeface="+mn-ea"/>
                        </a:rPr>
                        <a:t>（席がない場合は十分な間隔）</a:t>
                      </a:r>
                      <a:endParaRPr kumimoji="1" lang="ja-JP" altLang="en-US" sz="1200" b="1" dirty="0">
                        <a:latin typeface="+mn-ea"/>
                        <a:ea typeface="+mn-ea"/>
                      </a:endParaRPr>
                    </a:p>
                  </a:txBody>
                  <a:tcPr anchor="ctr">
                    <a:lnT w="28575" cap="flat" cmpd="sng" algn="ctr">
                      <a:solidFill>
                        <a:schemeClr val="tx1"/>
                      </a:solidFill>
                      <a:prstDash val="dash"/>
                      <a:round/>
                      <a:headEnd type="none" w="med" len="med"/>
                      <a:tailEnd type="none" w="med" len="med"/>
                    </a:lnT>
                  </a:tcPr>
                </a:tc>
                <a:tc vMerge="1">
                  <a:txBody>
                    <a:bodyPr/>
                    <a:lstStyle/>
                    <a:p>
                      <a:endParaRPr kumimoji="1" lang="ja-JP" altLang="en-US" sz="1600" b="1" dirty="0">
                        <a:latin typeface="+mn-ea"/>
                        <a:ea typeface="+mn-ea"/>
                      </a:endParaRPr>
                    </a:p>
                  </a:txBody>
                  <a:tcPr/>
                </a:tc>
                <a:extLst>
                  <a:ext uri="{0D108BD9-81ED-4DB2-BD59-A6C34878D82A}">
                    <a16:rowId xmlns:a16="http://schemas.microsoft.com/office/drawing/2014/main" val="223972600"/>
                  </a:ext>
                </a:extLst>
              </a:tr>
            </a:tbl>
          </a:graphicData>
        </a:graphic>
      </p:graphicFrame>
      <p:sp>
        <p:nvSpPr>
          <p:cNvPr id="18" name="正方形/長方形 17"/>
          <p:cNvSpPr/>
          <p:nvPr/>
        </p:nvSpPr>
        <p:spPr>
          <a:xfrm>
            <a:off x="11221393" y="94040"/>
            <a:ext cx="836648" cy="354841"/>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別表</a:t>
            </a:r>
            <a:endParaRPr kumimoji="1" lang="ja-JP" altLang="en-US" dirty="0">
              <a:solidFill>
                <a:schemeClr val="tx1"/>
              </a:solidFill>
            </a:endParaRPr>
          </a:p>
        </p:txBody>
      </p:sp>
    </p:spTree>
    <p:extLst>
      <p:ext uri="{BB962C8B-B14F-4D97-AF65-F5344CB8AC3E}">
        <p14:creationId xmlns:p14="http://schemas.microsoft.com/office/powerpoint/2010/main" val="1019597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42190"/>
            <a:ext cx="2743200" cy="365125"/>
          </a:xfrm>
        </p:spPr>
        <p:txBody>
          <a:bodyPr/>
          <a:lstStyle/>
          <a:p>
            <a:fld id="{38329C25-BD09-4AEE-90D6-E5269A43C3B5}" type="slidenum">
              <a:rPr kumimoji="1" lang="ja-JP" altLang="en-US" sz="2000" smtClean="0"/>
              <a:t>6</a:t>
            </a:fld>
            <a:endParaRPr kumimoji="1" lang="ja-JP" altLang="en-US" sz="2000" dirty="0"/>
          </a:p>
        </p:txBody>
      </p:sp>
      <p:sp>
        <p:nvSpPr>
          <p:cNvPr id="5" name="テキスト ボックス 4"/>
          <p:cNvSpPr txBox="1"/>
          <p:nvPr/>
        </p:nvSpPr>
        <p:spPr>
          <a:xfrm>
            <a:off x="193339" y="125294"/>
            <a:ext cx="4172753" cy="461665"/>
          </a:xfrm>
          <a:prstGeom prst="rect">
            <a:avLst/>
          </a:prstGeom>
          <a:noFill/>
          <a:ln w="19050">
            <a:noFill/>
          </a:ln>
        </p:spPr>
        <p:txBody>
          <a:bodyPr wrap="square" rtlCol="0">
            <a:spAutoFit/>
          </a:bodyPr>
          <a:lstStyle/>
          <a:p>
            <a:pPr algn="ctr"/>
            <a:r>
              <a:rPr kumimoji="1" lang="ja-JP" altLang="en-US" sz="2400" b="1" dirty="0" smtClean="0"/>
              <a:t>●</a:t>
            </a:r>
            <a:r>
              <a:rPr kumimoji="1" lang="ja-JP" altLang="en-US" sz="2400" b="1" u="sng" dirty="0" smtClean="0"/>
              <a:t>施設</a:t>
            </a:r>
            <a:r>
              <a:rPr lang="ja-JP" altLang="en-US" sz="2400" b="1" u="sng" dirty="0" smtClean="0"/>
              <a:t>について</a:t>
            </a:r>
            <a:r>
              <a:rPr lang="ja-JP" altLang="en-US" sz="1600" b="1" u="sng" dirty="0" smtClean="0"/>
              <a:t>（</a:t>
            </a:r>
            <a:r>
              <a:rPr lang="ja-JP" altLang="en-US" sz="1600" u="sng" dirty="0"/>
              <a:t>府有</a:t>
            </a:r>
            <a:r>
              <a:rPr lang="ja-JP" altLang="en-US" sz="1600" u="sng" dirty="0" smtClean="0"/>
              <a:t>施設を含む</a:t>
            </a:r>
            <a:r>
              <a:rPr lang="ja-JP" altLang="en-US" sz="1600" b="1" u="sng" dirty="0" smtClean="0"/>
              <a:t>）</a:t>
            </a:r>
            <a:r>
              <a:rPr lang="ja-JP" altLang="en-US" sz="2400" b="1" dirty="0" smtClean="0"/>
              <a:t>　　　　</a:t>
            </a:r>
            <a:endParaRPr kumimoji="1" lang="ja-JP" altLang="en-US" sz="2400" b="1" dirty="0"/>
          </a:p>
        </p:txBody>
      </p:sp>
      <p:sp>
        <p:nvSpPr>
          <p:cNvPr id="9" name="テキスト ボックス 8"/>
          <p:cNvSpPr txBox="1"/>
          <p:nvPr/>
        </p:nvSpPr>
        <p:spPr>
          <a:xfrm>
            <a:off x="193339" y="535285"/>
            <a:ext cx="11681138" cy="400110"/>
          </a:xfrm>
          <a:prstGeom prst="rect">
            <a:avLst/>
          </a:prstGeom>
          <a:noFill/>
          <a:ln w="19050">
            <a:noFill/>
          </a:ln>
        </p:spPr>
        <p:txBody>
          <a:bodyPr wrap="square" rtlCol="0">
            <a:spAutoFit/>
          </a:bodyPr>
          <a:lstStyle/>
          <a:p>
            <a:pPr marL="285750" indent="-285750">
              <a:buFont typeface="Wingdings" panose="05000000000000000000" pitchFamily="2" charset="2"/>
              <a:buChar char="Ø"/>
            </a:pPr>
            <a:r>
              <a:rPr lang="ja-JP" altLang="en-US" sz="2000" b="1" dirty="0" smtClean="0"/>
              <a:t>施設（事業者）に対し、次の内容</a:t>
            </a:r>
            <a:r>
              <a:rPr lang="ja-JP" altLang="en-US" sz="2000" b="1" dirty="0"/>
              <a:t>を</a:t>
            </a:r>
            <a:r>
              <a:rPr lang="ja-JP" altLang="en-US" sz="2000" b="1" dirty="0" smtClean="0"/>
              <a:t>要請</a:t>
            </a:r>
            <a:r>
              <a:rPr lang="ja-JP" altLang="en-US" sz="2000" dirty="0" smtClean="0"/>
              <a:t>。</a:t>
            </a:r>
            <a:endParaRPr lang="en-US" altLang="ja-JP" sz="1600" dirty="0" smtClean="0"/>
          </a:p>
        </p:txBody>
      </p:sp>
      <p:sp>
        <p:nvSpPr>
          <p:cNvPr id="7" name="テキスト ボックス 6"/>
          <p:cNvSpPr txBox="1"/>
          <p:nvPr/>
        </p:nvSpPr>
        <p:spPr>
          <a:xfrm>
            <a:off x="193339" y="928783"/>
            <a:ext cx="12198828" cy="5047536"/>
          </a:xfrm>
          <a:prstGeom prst="rect">
            <a:avLst/>
          </a:prstGeom>
          <a:noFill/>
          <a:ln w="19050">
            <a:noFill/>
          </a:ln>
        </p:spPr>
        <p:txBody>
          <a:bodyPr wrap="square" rtlCol="0">
            <a:spAutoFit/>
          </a:bodyPr>
          <a:lstStyle/>
          <a:p>
            <a:r>
              <a:rPr lang="ja-JP" altLang="en-US" b="1" dirty="0" smtClean="0"/>
              <a:t>１</a:t>
            </a:r>
            <a:r>
              <a:rPr lang="ja-JP" altLang="en-US" b="1" dirty="0"/>
              <a:t>．</a:t>
            </a:r>
            <a:r>
              <a:rPr lang="ja-JP" altLang="en-US" b="1" dirty="0" smtClean="0"/>
              <a:t>従業員等に</a:t>
            </a:r>
            <a:r>
              <a:rPr lang="ja-JP" altLang="en-US" b="1" dirty="0"/>
              <a:t>対し</a:t>
            </a:r>
            <a:r>
              <a:rPr lang="ja-JP" altLang="en-US" b="1" dirty="0" smtClean="0"/>
              <a:t>、「５人以上」「</a:t>
            </a:r>
            <a:r>
              <a:rPr lang="ja-JP" altLang="en-US" b="1" dirty="0"/>
              <a:t>２</a:t>
            </a:r>
            <a:r>
              <a:rPr lang="ja-JP" altLang="en-US" b="1" dirty="0" smtClean="0"/>
              <a:t>時間以上」の</a:t>
            </a:r>
            <a:r>
              <a:rPr lang="ja-JP" altLang="en-US" b="1" dirty="0"/>
              <a:t>宴会・</a:t>
            </a:r>
            <a:r>
              <a:rPr lang="ja-JP" altLang="en-US" b="1" dirty="0" smtClean="0"/>
              <a:t>飲み会を</a:t>
            </a:r>
            <a:r>
              <a:rPr lang="ja-JP" altLang="en-US" b="1" dirty="0"/>
              <a:t>控えるよう求める</a:t>
            </a:r>
            <a:r>
              <a:rPr lang="ja-JP" altLang="en-US" b="1" dirty="0" smtClean="0"/>
              <a:t>こと</a:t>
            </a:r>
            <a:endParaRPr lang="en-US" altLang="ja-JP" b="1" dirty="0" smtClean="0"/>
          </a:p>
          <a:p>
            <a:endParaRPr lang="en-US" altLang="ja-JP" b="1" dirty="0" smtClean="0"/>
          </a:p>
          <a:p>
            <a:r>
              <a:rPr lang="ja-JP" altLang="en-US" b="1" dirty="0" smtClean="0">
                <a:latin typeface="游ゴシック" panose="020B0400000000000000" pitchFamily="50" charset="-128"/>
              </a:rPr>
              <a:t>２．従業員</a:t>
            </a:r>
            <a:r>
              <a:rPr lang="ja-JP" altLang="en-US" b="1" dirty="0">
                <a:latin typeface="游ゴシック" panose="020B0400000000000000" pitchFamily="50" charset="-128"/>
              </a:rPr>
              <a:t>等</a:t>
            </a:r>
            <a:r>
              <a:rPr lang="ja-JP" altLang="en-US" b="1" dirty="0" smtClean="0">
                <a:latin typeface="游ゴシック" panose="020B0400000000000000" pitchFamily="50" charset="-128"/>
              </a:rPr>
              <a:t>に少しでも症状がある場合は、休暇を取得しやすい環境を整えるとともに検査受診を勧めること</a:t>
            </a:r>
            <a:endParaRPr lang="en-US" altLang="ja-JP" b="1" dirty="0"/>
          </a:p>
          <a:p>
            <a:r>
              <a:rPr lang="ja-JP" altLang="en-US" b="1" dirty="0"/>
              <a:t>　</a:t>
            </a:r>
            <a:r>
              <a:rPr lang="ja-JP" altLang="en-US" b="1" dirty="0" smtClean="0"/>
              <a:t>　</a:t>
            </a:r>
            <a:endParaRPr lang="en-US" altLang="ja-JP" b="1" dirty="0"/>
          </a:p>
          <a:p>
            <a:r>
              <a:rPr lang="ja-JP" altLang="en-US" b="1" dirty="0"/>
              <a:t>３</a:t>
            </a:r>
            <a:r>
              <a:rPr lang="ja-JP" altLang="en-US" b="1" dirty="0" smtClean="0"/>
              <a:t>．業種</a:t>
            </a:r>
            <a:r>
              <a:rPr lang="ja-JP" altLang="en-US" b="1" dirty="0"/>
              <a:t>別</a:t>
            </a:r>
            <a:r>
              <a:rPr lang="ja-JP" altLang="en-US" b="1" dirty="0" smtClean="0"/>
              <a:t>ガイドラインを遵守 （</a:t>
            </a:r>
            <a:r>
              <a:rPr lang="ja-JP" altLang="en-US" b="1" dirty="0"/>
              <a:t>感染防止宣言ステッカーの導入</a:t>
            </a:r>
            <a:r>
              <a:rPr lang="ja-JP" altLang="en-US" b="1" dirty="0" smtClean="0"/>
              <a:t>）すること</a:t>
            </a:r>
            <a:endParaRPr lang="en-US" altLang="ja-JP" b="1" dirty="0" smtClean="0"/>
          </a:p>
          <a:p>
            <a:endParaRPr lang="en-US" altLang="ja-JP" b="1" dirty="0" smtClean="0"/>
          </a:p>
          <a:p>
            <a:r>
              <a:rPr lang="ja-JP" altLang="en-US" b="1" dirty="0" smtClean="0"/>
              <a:t>４．飲食店においては以下に留意すること</a:t>
            </a:r>
            <a:endParaRPr lang="ja-JP" altLang="en-US" b="1" dirty="0"/>
          </a:p>
          <a:p>
            <a:r>
              <a:rPr lang="ja-JP" altLang="en-US" b="1" dirty="0"/>
              <a:t>　　・パーテーションの活用</a:t>
            </a:r>
          </a:p>
          <a:p>
            <a:r>
              <a:rPr lang="ja-JP" altLang="en-US" b="1" dirty="0"/>
              <a:t>　　・会話の際は、マスク・フェイスシールドを着用（食事中のマスクの活用を含む）</a:t>
            </a:r>
          </a:p>
          <a:p>
            <a:r>
              <a:rPr lang="ja-JP" altLang="en-US" b="1" dirty="0"/>
              <a:t>　　・斜め向かいに</a:t>
            </a:r>
            <a:r>
              <a:rPr lang="ja-JP" altLang="en-US" b="1" dirty="0" smtClean="0"/>
              <a:t>座る</a:t>
            </a:r>
            <a:endParaRPr lang="en-US" altLang="ja-JP" b="1" dirty="0" smtClean="0"/>
          </a:p>
          <a:p>
            <a:r>
              <a:rPr lang="ja-JP" altLang="en-US" b="1" dirty="0"/>
              <a:t>　</a:t>
            </a:r>
            <a:r>
              <a:rPr lang="ja-JP" altLang="en-US" b="1" dirty="0" smtClean="0"/>
              <a:t>　・</a:t>
            </a:r>
            <a:r>
              <a:rPr lang="en-US" altLang="ja-JP" b="1" dirty="0" smtClean="0"/>
              <a:t>CO</a:t>
            </a:r>
            <a:r>
              <a:rPr lang="ja-JP" altLang="en-US" b="1" dirty="0" smtClean="0"/>
              <a:t>２センサー等を活用し、換気状況が適切か確認</a:t>
            </a:r>
            <a:endParaRPr lang="en-US" altLang="ja-JP" b="1" dirty="0" smtClean="0"/>
          </a:p>
          <a:p>
            <a:endParaRPr lang="ja-JP" altLang="en-US" b="1" dirty="0"/>
          </a:p>
          <a:p>
            <a:endParaRPr lang="en-US" altLang="ja-JP" sz="800" dirty="0"/>
          </a:p>
          <a:p>
            <a:r>
              <a:rPr lang="ja-JP" altLang="en-US" dirty="0"/>
              <a:t>５</a:t>
            </a:r>
            <a:r>
              <a:rPr lang="ja-JP" altLang="en-US" dirty="0" smtClean="0"/>
              <a:t>．</a:t>
            </a:r>
            <a:r>
              <a:rPr lang="ja-JP" altLang="en-US" dirty="0"/>
              <a:t>休憩室、喫煙所、更衣室などでのマスクを外した状態での会話は控えること</a:t>
            </a:r>
            <a:endParaRPr lang="en-US" altLang="ja-JP" dirty="0"/>
          </a:p>
          <a:p>
            <a:r>
              <a:rPr lang="ja-JP" altLang="en-US" dirty="0"/>
              <a:t>　</a:t>
            </a:r>
          </a:p>
          <a:p>
            <a:pPr lvl="0">
              <a:defRPr/>
            </a:pPr>
            <a:r>
              <a:rPr lang="ja-JP" altLang="en-US" dirty="0"/>
              <a:t>６</a:t>
            </a:r>
            <a:r>
              <a:rPr lang="ja-JP" altLang="en-US" dirty="0" smtClean="0"/>
              <a:t>．業種別ガイドラインを遵守（感染防止宣言ステッカーの導入）していない、</a:t>
            </a:r>
            <a:endParaRPr lang="en-US" altLang="ja-JP" dirty="0" smtClean="0"/>
          </a:p>
          <a:p>
            <a:pPr lvl="0">
              <a:defRPr/>
            </a:pPr>
            <a:r>
              <a:rPr lang="ja-JP" altLang="en-US" dirty="0" smtClean="0"/>
              <a:t>　　接待を伴う飲食店及び酒類の提供を行う飲食店の利用を自粛すること。</a:t>
            </a:r>
            <a:endParaRPr lang="en-US" altLang="ja-JP" dirty="0" smtClean="0"/>
          </a:p>
          <a:p>
            <a:endParaRPr lang="en-US" altLang="ja-JP" sz="800" dirty="0" smtClean="0"/>
          </a:p>
          <a:p>
            <a:r>
              <a:rPr lang="ja-JP" altLang="en-US" dirty="0"/>
              <a:t>７</a:t>
            </a:r>
            <a:r>
              <a:rPr lang="ja-JP" altLang="en-US" dirty="0" smtClean="0"/>
              <a:t>．</a:t>
            </a:r>
            <a:r>
              <a:rPr lang="ja-JP" altLang="en-US" dirty="0"/>
              <a:t>国の接触確認アプリ「ＣＯＣＯＡ</a:t>
            </a:r>
            <a:r>
              <a:rPr lang="ja-JP" altLang="en-US" dirty="0" smtClean="0"/>
              <a:t>」、大阪コロナ追跡システムの導入、又は名簿作成など追跡対策をとること</a:t>
            </a:r>
            <a:endParaRPr lang="en-US" altLang="ja-JP" dirty="0" smtClean="0"/>
          </a:p>
        </p:txBody>
      </p:sp>
      <p:sp>
        <p:nvSpPr>
          <p:cNvPr id="8" name="正方形/長方形 7"/>
          <p:cNvSpPr/>
          <p:nvPr/>
        </p:nvSpPr>
        <p:spPr>
          <a:xfrm>
            <a:off x="193339" y="931227"/>
            <a:ext cx="11874165" cy="3190012"/>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1947366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76096" y="6463130"/>
            <a:ext cx="2743200" cy="365125"/>
          </a:xfrm>
        </p:spPr>
        <p:txBody>
          <a:bodyPr/>
          <a:lstStyle/>
          <a:p>
            <a:fld id="{38329C25-BD09-4AEE-90D6-E5269A43C3B5}" type="slidenum">
              <a:rPr kumimoji="1" lang="ja-JP" altLang="en-US" sz="2000" smtClean="0">
                <a:solidFill>
                  <a:schemeClr val="tx1"/>
                </a:solidFill>
              </a:rPr>
              <a:t>7</a:t>
            </a:fld>
            <a:endParaRPr kumimoji="1" lang="ja-JP" altLang="en-US" sz="2000" dirty="0">
              <a:solidFill>
                <a:schemeClr val="tx1"/>
              </a:solidFill>
            </a:endParaRPr>
          </a:p>
        </p:txBody>
      </p:sp>
      <p:sp>
        <p:nvSpPr>
          <p:cNvPr id="6" name="テキスト ボックス 5"/>
          <p:cNvSpPr txBox="1"/>
          <p:nvPr/>
        </p:nvSpPr>
        <p:spPr>
          <a:xfrm>
            <a:off x="193338" y="586959"/>
            <a:ext cx="6774132" cy="461665"/>
          </a:xfrm>
          <a:prstGeom prst="rect">
            <a:avLst/>
          </a:prstGeom>
          <a:noFill/>
          <a:ln w="19050">
            <a:noFill/>
          </a:ln>
        </p:spPr>
        <p:txBody>
          <a:bodyPr wrap="square" rtlCol="0">
            <a:spAutoFit/>
          </a:bodyPr>
          <a:lstStyle/>
          <a:p>
            <a:r>
              <a:rPr lang="en-US" altLang="ja-JP" sz="2400" b="1" dirty="0" smtClean="0"/>
              <a:t>〈</a:t>
            </a:r>
            <a:r>
              <a:rPr lang="ja-JP" altLang="en-US" sz="2400" b="1" u="sng" dirty="0" smtClean="0"/>
              <a:t>高齢者施設、医療機関等へのお願い</a:t>
            </a:r>
            <a:r>
              <a:rPr kumimoji="1" lang="en-US" altLang="ja-JP" sz="2400" b="1" u="sng" dirty="0" smtClean="0"/>
              <a:t>〉</a:t>
            </a:r>
            <a:r>
              <a:rPr lang="ja-JP" altLang="en-US" sz="2400" b="1" dirty="0" smtClean="0"/>
              <a:t>　　　　</a:t>
            </a:r>
            <a:endParaRPr kumimoji="1" lang="ja-JP" altLang="en-US" sz="2400" b="1" dirty="0"/>
          </a:p>
        </p:txBody>
      </p:sp>
      <p:sp>
        <p:nvSpPr>
          <p:cNvPr id="7" name="テキスト ボックス 6"/>
          <p:cNvSpPr txBox="1"/>
          <p:nvPr/>
        </p:nvSpPr>
        <p:spPr>
          <a:xfrm>
            <a:off x="272877" y="4711735"/>
            <a:ext cx="11516308" cy="387286"/>
          </a:xfrm>
          <a:prstGeom prst="rect">
            <a:avLst/>
          </a:prstGeom>
          <a:noFill/>
          <a:ln w="19050">
            <a:noFill/>
          </a:ln>
        </p:spPr>
        <p:txBody>
          <a:bodyPr wrap="square" rtlCol="0">
            <a:spAutoFit/>
          </a:bodyPr>
          <a:lstStyle/>
          <a:p>
            <a:pPr lvl="0">
              <a:lnSpc>
                <a:spcPts val="2300"/>
              </a:lnSpc>
              <a:defRPr/>
            </a:pPr>
            <a:r>
              <a:rPr lang="ja-JP" altLang="en-US" dirty="0">
                <a:latin typeface="游ゴシック" panose="020F0502020204030204"/>
                <a:ea typeface="游ゴシック" panose="020B0400000000000000" pitchFamily="50" charset="-128"/>
              </a:rPr>
              <a:t>５</a:t>
            </a:r>
            <a:r>
              <a:rPr lang="ja-JP" altLang="en-US" dirty="0" smtClean="0">
                <a:latin typeface="游ゴシック" panose="020F0502020204030204"/>
                <a:ea typeface="游ゴシック" panose="020B0400000000000000" pitchFamily="50" charset="-128"/>
              </a:rPr>
              <a:t>．</a:t>
            </a:r>
            <a:r>
              <a:rPr kumimoji="1" lang="ja-JP" altLang="en-US" i="0"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休憩室、喫煙所、更衣室などでのマスクを外した状態での会話は控える</a:t>
            </a:r>
            <a:r>
              <a:rPr lang="ja-JP" altLang="en-US" noProof="0" dirty="0" smtClean="0">
                <a:latin typeface="游ゴシック" panose="020F0502020204030204"/>
                <a:ea typeface="游ゴシック" panose="020B0400000000000000" pitchFamily="50" charset="-128"/>
              </a:rPr>
              <a:t>こ</a:t>
            </a:r>
            <a:r>
              <a:rPr lang="ja-JP" altLang="en-US" noProof="0" dirty="0">
                <a:latin typeface="游ゴシック" panose="020F0502020204030204"/>
                <a:ea typeface="游ゴシック" panose="020B0400000000000000" pitchFamily="50" charset="-128"/>
              </a:rPr>
              <a:t>と</a:t>
            </a:r>
            <a:endParaRPr kumimoji="1" lang="en-US" altLang="ja-JP" i="0"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p:txBody>
      </p:sp>
      <p:sp>
        <p:nvSpPr>
          <p:cNvPr id="12" name="正方形/長方形 11"/>
          <p:cNvSpPr/>
          <p:nvPr/>
        </p:nvSpPr>
        <p:spPr>
          <a:xfrm>
            <a:off x="272877" y="5493571"/>
            <a:ext cx="12898223" cy="646331"/>
          </a:xfrm>
          <a:prstGeom prst="rect">
            <a:avLst/>
          </a:prstGeom>
        </p:spPr>
        <p:txBody>
          <a:bodyPr wrap="square">
            <a:spAutoFit/>
          </a:bodyPr>
          <a:lstStyle/>
          <a:p>
            <a:pPr lvl="0">
              <a:defRPr/>
            </a:pPr>
            <a:r>
              <a:rPr lang="ja-JP" altLang="en-US" dirty="0" smtClean="0"/>
              <a:t>６．業種</a:t>
            </a:r>
            <a:r>
              <a:rPr lang="ja-JP" altLang="en-US" dirty="0"/>
              <a:t>別ガイドラインを遵守（感染防止宣言ステッカーの導入）していない</a:t>
            </a:r>
            <a:r>
              <a:rPr lang="ja-JP" altLang="en-US" dirty="0" smtClean="0"/>
              <a:t>、</a:t>
            </a:r>
            <a:endParaRPr lang="en-US" altLang="ja-JP" dirty="0" smtClean="0"/>
          </a:p>
          <a:p>
            <a:pPr lvl="0">
              <a:defRPr/>
            </a:pPr>
            <a:r>
              <a:rPr lang="ja-JP" altLang="en-US" dirty="0"/>
              <a:t>　</a:t>
            </a:r>
            <a:r>
              <a:rPr lang="ja-JP" altLang="en-US" dirty="0" smtClean="0"/>
              <a:t>　接待</a:t>
            </a:r>
            <a:r>
              <a:rPr lang="ja-JP" altLang="en-US" dirty="0"/>
              <a:t>を伴う飲食店</a:t>
            </a:r>
            <a:r>
              <a:rPr lang="ja-JP" altLang="en-US" dirty="0" smtClean="0"/>
              <a:t>及び酒類</a:t>
            </a:r>
            <a:r>
              <a:rPr lang="ja-JP" altLang="en-US" dirty="0"/>
              <a:t>の提供を行う飲食店の利用を自粛する</a:t>
            </a:r>
            <a:r>
              <a:rPr lang="ja-JP" altLang="en-US" dirty="0" smtClean="0"/>
              <a:t>こと</a:t>
            </a:r>
            <a:endParaRPr lang="en-US" altLang="ja-JP" dirty="0"/>
          </a:p>
        </p:txBody>
      </p:sp>
      <p:sp>
        <p:nvSpPr>
          <p:cNvPr id="13" name="テキスト ボックス 12"/>
          <p:cNvSpPr txBox="1"/>
          <p:nvPr/>
        </p:nvSpPr>
        <p:spPr>
          <a:xfrm>
            <a:off x="193338" y="125294"/>
            <a:ext cx="9079451"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上記要請を踏まえ、各団体等に特にお願いしたいこと</a:t>
            </a:r>
            <a:r>
              <a:rPr lang="ja-JP" altLang="en-US" sz="2400" b="1" dirty="0" smtClean="0"/>
              <a:t>　　　　</a:t>
            </a:r>
            <a:endParaRPr kumimoji="1" lang="ja-JP" altLang="en-US" sz="2400" b="1" dirty="0"/>
          </a:p>
        </p:txBody>
      </p:sp>
      <p:sp>
        <p:nvSpPr>
          <p:cNvPr id="15" name="テキスト ボックス 14"/>
          <p:cNvSpPr txBox="1"/>
          <p:nvPr/>
        </p:nvSpPr>
        <p:spPr>
          <a:xfrm>
            <a:off x="272877" y="3875309"/>
            <a:ext cx="11516308" cy="387286"/>
          </a:xfrm>
          <a:prstGeom prst="rect">
            <a:avLst/>
          </a:prstGeom>
          <a:noFill/>
          <a:ln w="19050">
            <a:noFill/>
          </a:ln>
        </p:spPr>
        <p:txBody>
          <a:bodyPr wrap="square" rtlCol="0">
            <a:spAutoFit/>
          </a:bodyPr>
          <a:lstStyle/>
          <a:p>
            <a:pPr lvl="0">
              <a:lnSpc>
                <a:spcPts val="2300"/>
              </a:lnSpc>
              <a:defRPr/>
            </a:pPr>
            <a:r>
              <a:rPr lang="ja-JP" altLang="en-US" dirty="0">
                <a:latin typeface="游ゴシック" panose="020F0502020204030204"/>
                <a:ea typeface="游ゴシック" panose="020B0400000000000000" pitchFamily="50" charset="-128"/>
              </a:rPr>
              <a:t>４</a:t>
            </a:r>
            <a:r>
              <a:rPr lang="ja-JP" altLang="en-US" dirty="0" smtClean="0">
                <a:latin typeface="游ゴシック" panose="020F0502020204030204"/>
                <a:ea typeface="游ゴシック" panose="020B0400000000000000" pitchFamily="50" charset="-128"/>
              </a:rPr>
              <a:t>．寒い環境においても、適度な保湿、適切な換気（</a:t>
            </a:r>
            <a:r>
              <a:rPr lang="en-US" altLang="ja-JP" dirty="0" smtClean="0">
                <a:latin typeface="游ゴシック" panose="020F0502020204030204"/>
                <a:ea typeface="游ゴシック" panose="020B0400000000000000" pitchFamily="50" charset="-128"/>
              </a:rPr>
              <a:t>CO</a:t>
            </a:r>
            <a:r>
              <a:rPr lang="ja-JP" altLang="en-US" dirty="0" smtClean="0">
                <a:latin typeface="游ゴシック" panose="020F0502020204030204"/>
                <a:ea typeface="游ゴシック" panose="020B0400000000000000" pitchFamily="50" charset="-128"/>
              </a:rPr>
              <a:t>２センサーの活用による確認等）を実施すること</a:t>
            </a:r>
            <a:endParaRPr kumimoji="1" lang="en-US" altLang="ja-JP" i="0"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p:txBody>
      </p:sp>
      <p:sp>
        <p:nvSpPr>
          <p:cNvPr id="17" name="正方形/長方形 16"/>
          <p:cNvSpPr/>
          <p:nvPr/>
        </p:nvSpPr>
        <p:spPr>
          <a:xfrm>
            <a:off x="206216" y="1157097"/>
            <a:ext cx="11833990" cy="239498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 name="正方形/長方形 2"/>
          <p:cNvSpPr/>
          <p:nvPr/>
        </p:nvSpPr>
        <p:spPr>
          <a:xfrm>
            <a:off x="272877" y="1319948"/>
            <a:ext cx="11973716" cy="2585323"/>
          </a:xfrm>
          <a:prstGeom prst="rect">
            <a:avLst/>
          </a:prstGeom>
        </p:spPr>
        <p:txBody>
          <a:bodyPr wrap="square">
            <a:spAutoFit/>
          </a:bodyPr>
          <a:lstStyle/>
          <a:p>
            <a:r>
              <a:rPr lang="ja-JP" altLang="en-US" b="1" dirty="0" smtClean="0"/>
              <a:t>１．</a:t>
            </a:r>
            <a:r>
              <a:rPr lang="ja-JP" altLang="en-US" b="1" dirty="0"/>
              <a:t>職員、施設と関わりのある業務の従業員に対し</a:t>
            </a:r>
            <a:r>
              <a:rPr lang="ja-JP" altLang="en-US" b="1" dirty="0">
                <a:latin typeface="游ゴシック" panose="020B0400000000000000" pitchFamily="50" charset="-128"/>
              </a:rPr>
              <a:t>「５人以上</a:t>
            </a:r>
            <a:r>
              <a:rPr lang="ja-JP" altLang="en-US" b="1" dirty="0" smtClean="0">
                <a:latin typeface="游ゴシック" panose="020B0400000000000000" pitchFamily="50" charset="-128"/>
              </a:rPr>
              <a:t>」「</a:t>
            </a:r>
            <a:r>
              <a:rPr lang="ja-JP" altLang="en-US" b="1" dirty="0">
                <a:latin typeface="游ゴシック" panose="020B0400000000000000" pitchFamily="50" charset="-128"/>
              </a:rPr>
              <a:t>２</a:t>
            </a:r>
            <a:r>
              <a:rPr lang="ja-JP" altLang="en-US" b="1" dirty="0" smtClean="0">
                <a:latin typeface="游ゴシック" panose="020B0400000000000000" pitchFamily="50" charset="-128"/>
              </a:rPr>
              <a:t>時間</a:t>
            </a:r>
            <a:r>
              <a:rPr lang="ja-JP" altLang="en-US" b="1" dirty="0">
                <a:latin typeface="游ゴシック" panose="020B0400000000000000" pitchFamily="50" charset="-128"/>
              </a:rPr>
              <a:t>以上」の宴会・飲み会は</a:t>
            </a:r>
            <a:endParaRPr lang="en-US" altLang="ja-JP" b="1" dirty="0">
              <a:latin typeface="游ゴシック" panose="020B0400000000000000" pitchFamily="50" charset="-128"/>
            </a:endParaRPr>
          </a:p>
          <a:p>
            <a:r>
              <a:rPr lang="ja-JP" altLang="en-US" b="1" dirty="0">
                <a:latin typeface="游ゴシック" panose="020B0400000000000000" pitchFamily="50" charset="-128"/>
              </a:rPr>
              <a:t>　　控えるよう求める</a:t>
            </a:r>
            <a:r>
              <a:rPr lang="ja-JP" altLang="en-US" b="1" dirty="0" smtClean="0">
                <a:latin typeface="游ゴシック" panose="020B0400000000000000" pitchFamily="50" charset="-128"/>
              </a:rPr>
              <a:t>こと</a:t>
            </a:r>
            <a:endParaRPr lang="en-US" altLang="ja-JP" b="1" dirty="0"/>
          </a:p>
          <a:p>
            <a:endParaRPr lang="en-US" altLang="ja-JP" b="1" dirty="0" smtClean="0"/>
          </a:p>
          <a:p>
            <a:r>
              <a:rPr lang="ja-JP" altLang="en-US" b="1" dirty="0" smtClean="0">
                <a:latin typeface="游ゴシック" panose="020B0400000000000000" pitchFamily="50" charset="-128"/>
              </a:rPr>
              <a:t>２．</a:t>
            </a:r>
            <a:r>
              <a:rPr lang="ja-JP" altLang="en-US" b="1" dirty="0">
                <a:latin typeface="游ゴシック" panose="020B0400000000000000" pitchFamily="50" charset="-128"/>
              </a:rPr>
              <a:t>職員に少しでも症状がある場合は、休暇を取得しやすい環境を整えるとともに</a:t>
            </a:r>
            <a:r>
              <a:rPr lang="ja-JP" altLang="en-US" b="1" dirty="0" smtClean="0">
                <a:solidFill>
                  <a:srgbClr val="FF0000"/>
                </a:solidFill>
                <a:latin typeface="游ゴシック" panose="020B0400000000000000" pitchFamily="50" charset="-128"/>
              </a:rPr>
              <a:t>検査を受診させること</a:t>
            </a:r>
            <a:endParaRPr lang="en-US" altLang="ja-JP" b="1" dirty="0">
              <a:solidFill>
                <a:srgbClr val="FF0000"/>
              </a:solidFill>
            </a:endParaRPr>
          </a:p>
          <a:p>
            <a:endParaRPr lang="en-US" altLang="ja-JP" b="1" dirty="0"/>
          </a:p>
          <a:p>
            <a:r>
              <a:rPr lang="ja-JP" altLang="en-US" b="1" dirty="0"/>
              <a:t>３</a:t>
            </a:r>
            <a:r>
              <a:rPr lang="ja-JP" altLang="en-US" b="1" dirty="0" smtClean="0"/>
              <a:t>．職員</a:t>
            </a:r>
            <a:r>
              <a:rPr lang="ja-JP" altLang="en-US" b="1" dirty="0"/>
              <a:t>、施設と関わりのある業務の従業員、入所者・入院患者、外部から訪問される方に対し</a:t>
            </a:r>
            <a:r>
              <a:rPr lang="ja-JP" altLang="en-US" b="1" dirty="0" smtClean="0"/>
              <a:t>、徹底した</a:t>
            </a:r>
            <a:endParaRPr lang="en-US" altLang="ja-JP" b="1" dirty="0" smtClean="0"/>
          </a:p>
          <a:p>
            <a:r>
              <a:rPr lang="ja-JP" altLang="en-US" b="1" dirty="0"/>
              <a:t>　</a:t>
            </a:r>
            <a:r>
              <a:rPr lang="ja-JP" altLang="en-US" b="1" dirty="0" smtClean="0"/>
              <a:t>　感染</a:t>
            </a:r>
            <a:r>
              <a:rPr lang="ja-JP" altLang="en-US" b="1" dirty="0"/>
              <a:t>防止対策（マスクの着用、手指消毒等）を求める</a:t>
            </a:r>
            <a:r>
              <a:rPr lang="ja-JP" altLang="en-US" b="1" dirty="0" smtClean="0"/>
              <a:t>こと</a:t>
            </a:r>
            <a:endParaRPr lang="en-US" altLang="ja-JP" b="1" dirty="0" smtClean="0"/>
          </a:p>
          <a:p>
            <a:endParaRPr lang="en-US" altLang="ja-JP" b="1" dirty="0"/>
          </a:p>
          <a:p>
            <a:endParaRPr lang="en-US" altLang="ja-JP" b="1" dirty="0">
              <a:latin typeface="游ゴシック" panose="020B0400000000000000" pitchFamily="50" charset="-128"/>
            </a:endParaRPr>
          </a:p>
        </p:txBody>
      </p:sp>
    </p:spTree>
    <p:extLst>
      <p:ext uri="{BB962C8B-B14F-4D97-AF65-F5344CB8AC3E}">
        <p14:creationId xmlns:p14="http://schemas.microsoft.com/office/powerpoint/2010/main" val="5414787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76096" y="646313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0" name="テキスト ボックス 9"/>
          <p:cNvSpPr txBox="1"/>
          <p:nvPr/>
        </p:nvSpPr>
        <p:spPr>
          <a:xfrm>
            <a:off x="377122" y="1228240"/>
            <a:ext cx="11679024" cy="387286"/>
          </a:xfrm>
          <a:prstGeom prst="rect">
            <a:avLst/>
          </a:prstGeom>
          <a:noFill/>
          <a:ln w="19050">
            <a:noFill/>
          </a:ln>
        </p:spPr>
        <p:txBody>
          <a:bodyPr wrap="square" rtlCol="0">
            <a:spAutoFit/>
          </a:bodyPr>
          <a:lstStyle/>
          <a:p>
            <a:pPr marL="0" marR="0" lvl="0" indent="0" algn="l" defTabSz="914400" rtl="0" eaLnBrk="1" fontAlgn="auto" latinLnBrk="0" hangingPunct="1">
              <a:lnSpc>
                <a:spcPts val="23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１．従業員等に「</a:t>
            </a:r>
            <a:r>
              <a:rPr kumimoji="1" lang="ja-JP" altLang="en-US" sz="1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５人以上</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b="1" dirty="0">
                <a:latin typeface="游ゴシック" panose="020F0502020204030204"/>
                <a:ea typeface="游ゴシック" panose="020B0400000000000000" pitchFamily="50" charset="-128"/>
              </a:rPr>
              <a:t>２</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時間</a:t>
            </a:r>
            <a:r>
              <a:rPr kumimoji="1" lang="ja-JP" altLang="en-US" sz="1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以上」の宴会・飲み会を控えるよう求める</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こと　</a:t>
            </a:r>
            <a:r>
              <a:rPr kumimoji="1" lang="ja-JP" altLang="en-US" sz="1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endParaRPr kumimoji="1" lang="en-US" altLang="ja-JP" sz="1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6" name="テキスト ボックス 5"/>
          <p:cNvSpPr txBox="1"/>
          <p:nvPr/>
        </p:nvSpPr>
        <p:spPr>
          <a:xfrm>
            <a:off x="193339" y="473784"/>
            <a:ext cx="4172753" cy="461665"/>
          </a:xfrm>
          <a:prstGeom prst="rect">
            <a:avLst/>
          </a:prstGeom>
          <a:noFill/>
          <a:ln w="1905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経済界へのお願い</a:t>
            </a:r>
            <a:r>
              <a:rPr kumimoji="1" lang="en-US" altLang="ja-JP"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7" name="テキスト ボックス 6"/>
          <p:cNvSpPr txBox="1"/>
          <p:nvPr/>
        </p:nvSpPr>
        <p:spPr>
          <a:xfrm>
            <a:off x="377122" y="3808376"/>
            <a:ext cx="11516308" cy="387286"/>
          </a:xfrm>
          <a:prstGeom prst="rect">
            <a:avLst/>
          </a:prstGeom>
          <a:noFill/>
          <a:ln w="19050">
            <a:noFill/>
          </a:ln>
        </p:spPr>
        <p:txBody>
          <a:bodyPr wrap="square" rtlCol="0">
            <a:spAutoFit/>
          </a:bodyPr>
          <a:lstStyle/>
          <a:p>
            <a:pPr marL="0" marR="0" lvl="0" indent="0" algn="l" defTabSz="914400" rtl="0" eaLnBrk="1" fontAlgn="auto" latinLnBrk="0" hangingPunct="1">
              <a:lnSpc>
                <a:spcPts val="2300"/>
              </a:lnSpc>
              <a:spcBef>
                <a:spcPts val="0"/>
              </a:spcBef>
              <a:spcAft>
                <a:spcPts val="0"/>
              </a:spcAft>
              <a:buClrTx/>
              <a:buSzTx/>
              <a:buFontTx/>
              <a:buNone/>
              <a:tabLst/>
              <a:defRPr/>
            </a:pP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５</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．休憩室、喫煙所、更衣室などでのマスクを外した状態での会話は控えること</a:t>
            </a: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377122" y="6075844"/>
            <a:ext cx="11142172" cy="387286"/>
          </a:xfrm>
          <a:prstGeom prst="rect">
            <a:avLst/>
          </a:prstGeom>
          <a:noFill/>
          <a:ln w="28575">
            <a:noFill/>
          </a:ln>
        </p:spPr>
        <p:txBody>
          <a:bodyPr wrap="square" rtlCol="0" anchor="ctr">
            <a:spAutoFit/>
          </a:bodyPr>
          <a:lstStyle/>
          <a:p>
            <a:pPr marL="0" marR="0" lvl="0" indent="0" algn="l" defTabSz="914400" rtl="0" eaLnBrk="1" fontAlgn="auto" latinLnBrk="0" hangingPunct="1">
              <a:lnSpc>
                <a:spcPts val="2300"/>
              </a:lnSpc>
              <a:spcBef>
                <a:spcPts val="0"/>
              </a:spcBef>
              <a:spcAft>
                <a:spcPts val="0"/>
              </a:spcAft>
              <a:buClrTx/>
              <a:buSzTx/>
              <a:buFontTx/>
              <a:buNone/>
              <a:tabLst/>
              <a:defRPr/>
            </a:pP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８</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．従業員</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の年末年始における</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休暇を分散すること</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sp>
        <p:nvSpPr>
          <p:cNvPr id="4" name="正方形/長方形 3"/>
          <p:cNvSpPr/>
          <p:nvPr/>
        </p:nvSpPr>
        <p:spPr>
          <a:xfrm>
            <a:off x="377122" y="5362505"/>
            <a:ext cx="5032147"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７</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．業種別ガイドラインの遵守を徹底すること</a:t>
            </a:r>
            <a:endPar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5" name="正方形/長方形 4"/>
          <p:cNvSpPr/>
          <p:nvPr/>
        </p:nvSpPr>
        <p:spPr>
          <a:xfrm>
            <a:off x="377122" y="2171252"/>
            <a:ext cx="13401806" cy="64633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３</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テレワークを推進すること</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出勤が必要となる職場でも、ローテーション勤務、時差通勤、自転車通勤などの取り組みを推進すること</a:t>
            </a:r>
          </a:p>
        </p:txBody>
      </p:sp>
      <p:sp>
        <p:nvSpPr>
          <p:cNvPr id="11" name="正方形/長方形 10"/>
          <p:cNvSpPr/>
          <p:nvPr/>
        </p:nvSpPr>
        <p:spPr>
          <a:xfrm>
            <a:off x="377122" y="1705353"/>
            <a:ext cx="13256032"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２</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．従業員等に少し</a:t>
            </a:r>
            <a:r>
              <a:rPr kumimoji="1" lang="ja-JP" altLang="en-US" sz="1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でも症状</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が有る場合は、休暇を取得しやすい環境を整えるとともに検査受診</a:t>
            </a:r>
            <a:r>
              <a:rPr kumimoji="1" lang="ja-JP" altLang="en-US" sz="1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を</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勧めること</a:t>
            </a:r>
            <a:endParaRPr kumimoji="1" lang="ja-JP" altLang="en-US" sz="1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12" name="正方形/長方形 11"/>
          <p:cNvSpPr/>
          <p:nvPr/>
        </p:nvSpPr>
        <p:spPr>
          <a:xfrm>
            <a:off x="377122" y="4448998"/>
            <a:ext cx="12898223" cy="64633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６．業種</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別ガイドラインを遵守（感染防止宣言ステッカーの導入）していない、接待を伴う飲食店及び</a:t>
            </a:r>
            <a:endParaRPr kumimoji="1" lang="en-US" altLang="ja-JP"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酒類</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の提供を行う飲食店の利用を自粛すること</a:t>
            </a:r>
            <a:endParaRPr kumimoji="1" lang="en-US" altLang="ja-JP"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15" name="テキスト ボックス 14"/>
          <p:cNvSpPr txBox="1"/>
          <p:nvPr/>
        </p:nvSpPr>
        <p:spPr>
          <a:xfrm>
            <a:off x="377122" y="3218035"/>
            <a:ext cx="11516308" cy="387286"/>
          </a:xfrm>
          <a:prstGeom prst="rect">
            <a:avLst/>
          </a:prstGeom>
          <a:noFill/>
          <a:ln w="19050">
            <a:noFill/>
          </a:ln>
        </p:spPr>
        <p:txBody>
          <a:bodyPr wrap="square" rtlCol="0">
            <a:spAutoFit/>
          </a:bodyPr>
          <a:lstStyle/>
          <a:p>
            <a:pPr marL="0" marR="0" lvl="0" indent="0" algn="l" defTabSz="914400" rtl="0" eaLnBrk="1" fontAlgn="auto" latinLnBrk="0" hangingPunct="1">
              <a:lnSpc>
                <a:spcPts val="2300"/>
              </a:lnSpc>
              <a:spcBef>
                <a:spcPts val="0"/>
              </a:spcBef>
              <a:spcAft>
                <a:spcPts val="0"/>
              </a:spcAft>
              <a:buClrTx/>
              <a:buSzTx/>
              <a:buFontTx/>
              <a:buNone/>
              <a:tabLst/>
              <a:defRPr/>
            </a:pP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４</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．寒い環境においても、適度な保湿、適切な換気（</a:t>
            </a:r>
            <a:r>
              <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CO</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２センサーの活用による確認等）を実施すること</a:t>
            </a: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sp>
        <p:nvSpPr>
          <p:cNvPr id="17" name="正方形/長方形 16"/>
          <p:cNvSpPr/>
          <p:nvPr/>
        </p:nvSpPr>
        <p:spPr>
          <a:xfrm>
            <a:off x="193339" y="1048624"/>
            <a:ext cx="11998661" cy="190223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1658099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513579" y="6492875"/>
            <a:ext cx="2743200" cy="365125"/>
          </a:xfrm>
        </p:spPr>
        <p:txBody>
          <a:bodyPr/>
          <a:lstStyle/>
          <a:p>
            <a:fld id="{38329C25-BD09-4AEE-90D6-E5269A43C3B5}" type="slidenum">
              <a:rPr kumimoji="1" lang="ja-JP" altLang="en-US" sz="2000" smtClean="0">
                <a:solidFill>
                  <a:schemeClr val="tx1"/>
                </a:solidFill>
              </a:rPr>
              <a:t>9</a:t>
            </a:fld>
            <a:endParaRPr kumimoji="1" lang="ja-JP" altLang="en-US" sz="2000" dirty="0">
              <a:solidFill>
                <a:schemeClr val="tx1"/>
              </a:solidFill>
            </a:endParaRPr>
          </a:p>
        </p:txBody>
      </p:sp>
      <p:sp>
        <p:nvSpPr>
          <p:cNvPr id="7" name="テキスト ボックス 6"/>
          <p:cNvSpPr txBox="1"/>
          <p:nvPr/>
        </p:nvSpPr>
        <p:spPr>
          <a:xfrm>
            <a:off x="0" y="294342"/>
            <a:ext cx="4172753" cy="461665"/>
          </a:xfrm>
          <a:prstGeom prst="rect">
            <a:avLst/>
          </a:prstGeom>
          <a:noFill/>
          <a:ln w="19050">
            <a:noFill/>
          </a:ln>
        </p:spPr>
        <p:txBody>
          <a:bodyPr wrap="square" rtlCol="0">
            <a:spAutoFit/>
          </a:bodyPr>
          <a:lstStyle/>
          <a:p>
            <a:r>
              <a:rPr lang="en-US" altLang="ja-JP" sz="2400" b="1" dirty="0"/>
              <a:t>〈</a:t>
            </a:r>
            <a:r>
              <a:rPr kumimoji="1" lang="ja-JP" altLang="en-US" sz="2400" b="1" u="sng" dirty="0" smtClean="0"/>
              <a:t>大学等へのお願い</a:t>
            </a:r>
            <a:r>
              <a:rPr kumimoji="1" lang="en-US" altLang="ja-JP" sz="2400" b="1" u="sng" dirty="0" smtClean="0"/>
              <a:t>〉</a:t>
            </a:r>
            <a:r>
              <a:rPr lang="ja-JP" altLang="en-US" sz="2400" b="1" dirty="0" smtClean="0"/>
              <a:t>　　　　</a:t>
            </a:r>
            <a:endParaRPr kumimoji="1" lang="ja-JP" altLang="en-US" sz="2400" b="1" dirty="0"/>
          </a:p>
        </p:txBody>
      </p:sp>
      <p:sp>
        <p:nvSpPr>
          <p:cNvPr id="8" name="テキスト ボックス 7"/>
          <p:cNvSpPr txBox="1"/>
          <p:nvPr/>
        </p:nvSpPr>
        <p:spPr>
          <a:xfrm>
            <a:off x="285834" y="756007"/>
            <a:ext cx="11679024" cy="5858014"/>
          </a:xfrm>
          <a:prstGeom prst="rect">
            <a:avLst/>
          </a:prstGeom>
          <a:noFill/>
          <a:ln w="19050">
            <a:noFill/>
          </a:ln>
        </p:spPr>
        <p:txBody>
          <a:bodyPr wrap="square" rtlCol="0">
            <a:spAutoFit/>
          </a:bodyPr>
          <a:lstStyle/>
          <a:p>
            <a:pPr>
              <a:lnSpc>
                <a:spcPts val="2000"/>
              </a:lnSpc>
            </a:pPr>
            <a:endParaRPr lang="en-US" altLang="ja-JP" dirty="0" smtClean="0"/>
          </a:p>
          <a:p>
            <a:pPr>
              <a:lnSpc>
                <a:spcPts val="2000"/>
              </a:lnSpc>
            </a:pPr>
            <a:endParaRPr lang="en-US" altLang="ja-JP" b="1" dirty="0"/>
          </a:p>
          <a:p>
            <a:endParaRPr lang="en-US" altLang="ja-JP" b="1" dirty="0" smtClean="0"/>
          </a:p>
          <a:p>
            <a:pPr>
              <a:lnSpc>
                <a:spcPts val="2000"/>
              </a:lnSpc>
            </a:pPr>
            <a:r>
              <a:rPr lang="ja-JP" altLang="en-US" b="1" dirty="0" smtClean="0"/>
              <a:t>２．学生に</a:t>
            </a:r>
            <a:r>
              <a:rPr lang="ja-JP" altLang="en-US" b="1" dirty="0"/>
              <a:t>少しでも症状が有る場合</a:t>
            </a:r>
            <a:r>
              <a:rPr lang="ja-JP" altLang="en-US" b="1" dirty="0" smtClean="0"/>
              <a:t>は登校させず、検査受診を勧めること。</a:t>
            </a:r>
            <a:endParaRPr lang="en-US" altLang="ja-JP" b="1" dirty="0"/>
          </a:p>
          <a:p>
            <a:pPr>
              <a:lnSpc>
                <a:spcPts val="2000"/>
              </a:lnSpc>
            </a:pPr>
            <a:endParaRPr lang="en-US" altLang="ja-JP" dirty="0" smtClean="0"/>
          </a:p>
          <a:p>
            <a:pPr>
              <a:lnSpc>
                <a:spcPts val="2000"/>
              </a:lnSpc>
            </a:pPr>
            <a:endParaRPr lang="en-US" altLang="ja-JP" dirty="0" smtClean="0"/>
          </a:p>
          <a:p>
            <a:pPr>
              <a:lnSpc>
                <a:spcPts val="2000"/>
              </a:lnSpc>
            </a:pPr>
            <a:r>
              <a:rPr lang="ja-JP" altLang="en-US" dirty="0" smtClean="0"/>
              <a:t>３．寒い環境においても、適度な保湿、適切な換気（</a:t>
            </a:r>
            <a:r>
              <a:rPr lang="en-US" altLang="ja-JP" dirty="0" smtClean="0"/>
              <a:t>CO</a:t>
            </a:r>
            <a:r>
              <a:rPr lang="ja-JP" altLang="en-US" dirty="0" smtClean="0"/>
              <a:t>２センサーの活用による確認等）を実施すること</a:t>
            </a:r>
            <a:endParaRPr lang="en-US" altLang="ja-JP" dirty="0" smtClean="0"/>
          </a:p>
          <a:p>
            <a:pPr>
              <a:lnSpc>
                <a:spcPts val="2000"/>
              </a:lnSpc>
            </a:pPr>
            <a:endParaRPr lang="en-US" altLang="ja-JP" dirty="0" smtClean="0"/>
          </a:p>
          <a:p>
            <a:pPr>
              <a:lnSpc>
                <a:spcPts val="2000"/>
              </a:lnSpc>
            </a:pPr>
            <a:endParaRPr lang="en-US" altLang="ja-JP" dirty="0"/>
          </a:p>
          <a:p>
            <a:r>
              <a:rPr lang="ja-JP" altLang="en-US" dirty="0"/>
              <a:t>４</a:t>
            </a:r>
            <a:r>
              <a:rPr lang="ja-JP" altLang="en-US" dirty="0" smtClean="0"/>
              <a:t>．</a:t>
            </a:r>
            <a:r>
              <a:rPr lang="ja-JP" altLang="en-US" dirty="0"/>
              <a:t>高齢者と日常的に接する学生は、感染リスクの高い環境を避けること</a:t>
            </a:r>
            <a:endParaRPr lang="en-US" altLang="ja-JP" dirty="0"/>
          </a:p>
          <a:p>
            <a:pPr>
              <a:lnSpc>
                <a:spcPts val="2000"/>
              </a:lnSpc>
            </a:pPr>
            <a:endParaRPr lang="en-US" altLang="ja-JP" dirty="0"/>
          </a:p>
          <a:p>
            <a:pPr>
              <a:lnSpc>
                <a:spcPts val="2000"/>
              </a:lnSpc>
            </a:pPr>
            <a:endParaRPr lang="en-US" altLang="ja-JP" dirty="0"/>
          </a:p>
          <a:p>
            <a:pPr>
              <a:lnSpc>
                <a:spcPts val="2000"/>
              </a:lnSpc>
            </a:pPr>
            <a:r>
              <a:rPr lang="ja-JP" altLang="en-US" dirty="0" smtClean="0"/>
              <a:t>５．</a:t>
            </a:r>
            <a:r>
              <a:rPr lang="ja-JP" altLang="en-US" dirty="0"/>
              <a:t>寮やクラブ・サークル活動での感染防止</a:t>
            </a:r>
            <a:r>
              <a:rPr lang="ja-JP" altLang="en-US" dirty="0" smtClean="0"/>
              <a:t>対策（マスクの着用等）を</a:t>
            </a:r>
            <a:r>
              <a:rPr lang="ja-JP" altLang="en-US" dirty="0"/>
              <a:t>徹底する</a:t>
            </a:r>
            <a:r>
              <a:rPr lang="ja-JP" altLang="en-US" dirty="0" smtClean="0"/>
              <a:t>こと</a:t>
            </a:r>
            <a:endParaRPr lang="en-US" altLang="ja-JP" dirty="0" smtClean="0"/>
          </a:p>
          <a:p>
            <a:pPr>
              <a:lnSpc>
                <a:spcPts val="2000"/>
              </a:lnSpc>
            </a:pPr>
            <a:endParaRPr lang="en-US" altLang="ja-JP" dirty="0" smtClean="0"/>
          </a:p>
          <a:p>
            <a:pPr>
              <a:lnSpc>
                <a:spcPts val="2000"/>
              </a:lnSpc>
            </a:pPr>
            <a:endParaRPr lang="en-US" altLang="ja-JP" dirty="0"/>
          </a:p>
          <a:p>
            <a:pPr>
              <a:lnSpc>
                <a:spcPts val="2000"/>
              </a:lnSpc>
            </a:pPr>
            <a:r>
              <a:rPr lang="ja-JP" altLang="en-US" dirty="0"/>
              <a:t>６</a:t>
            </a:r>
            <a:r>
              <a:rPr lang="ja-JP" altLang="en-US" dirty="0" smtClean="0"/>
              <a:t>．</a:t>
            </a:r>
            <a:r>
              <a:rPr lang="ja-JP" altLang="en-US" dirty="0"/>
              <a:t>業種別ガイドラインを遵守（感染防止宣言ステッカーの導入）していない、接待を伴う飲食店及び酒類の</a:t>
            </a:r>
            <a:endParaRPr lang="en-US" altLang="ja-JP" dirty="0"/>
          </a:p>
          <a:p>
            <a:pPr>
              <a:lnSpc>
                <a:spcPts val="2000"/>
              </a:lnSpc>
            </a:pPr>
            <a:r>
              <a:rPr lang="ja-JP" altLang="en-US" dirty="0"/>
              <a:t>　　提供を行う飲食店の利用を自粛すること</a:t>
            </a:r>
            <a:endParaRPr lang="en-US" altLang="ja-JP" dirty="0"/>
          </a:p>
          <a:p>
            <a:pPr>
              <a:lnSpc>
                <a:spcPts val="2000"/>
              </a:lnSpc>
            </a:pPr>
            <a:endParaRPr lang="en-US" altLang="ja-JP" dirty="0">
              <a:solidFill>
                <a:srgbClr val="FF0000"/>
              </a:solidFill>
            </a:endParaRPr>
          </a:p>
          <a:p>
            <a:endParaRPr lang="en-US" altLang="ja-JP" dirty="0">
              <a:solidFill>
                <a:srgbClr val="FF0000"/>
              </a:solidFill>
            </a:endParaRPr>
          </a:p>
          <a:p>
            <a:endParaRPr lang="en-US" altLang="ja-JP" dirty="0">
              <a:solidFill>
                <a:srgbClr val="FF0000"/>
              </a:solidFill>
            </a:endParaRPr>
          </a:p>
          <a:p>
            <a:endParaRPr lang="en-US" altLang="ja-JP" dirty="0" smtClean="0">
              <a:solidFill>
                <a:srgbClr val="FF0000"/>
              </a:solidFill>
            </a:endParaRPr>
          </a:p>
          <a:p>
            <a:endParaRPr lang="en-US" altLang="ja-JP" dirty="0" smtClean="0">
              <a:solidFill>
                <a:srgbClr val="FF0000"/>
              </a:solidFill>
            </a:endParaRPr>
          </a:p>
        </p:txBody>
      </p:sp>
      <p:sp>
        <p:nvSpPr>
          <p:cNvPr id="5" name="正方形/長方形 4"/>
          <p:cNvSpPr/>
          <p:nvPr/>
        </p:nvSpPr>
        <p:spPr>
          <a:xfrm>
            <a:off x="285834" y="872075"/>
            <a:ext cx="11516308" cy="1152000"/>
          </a:xfrm>
          <a:prstGeom prst="rect">
            <a:avLst/>
          </a:prstGeom>
          <a:ln w="28575">
            <a:solidFill>
              <a:schemeClr val="tx1"/>
            </a:solidFill>
          </a:ln>
        </p:spPr>
        <p:txBody>
          <a:bodyPr wrap="square">
            <a:spAutoFit/>
          </a:bodyPr>
          <a:lstStyle/>
          <a:p>
            <a:pPr>
              <a:lnSpc>
                <a:spcPct val="150000"/>
              </a:lnSpc>
            </a:pPr>
            <a:endParaRPr lang="en-US" altLang="ja-JP" sz="2000" b="1" dirty="0" smtClean="0"/>
          </a:p>
          <a:p>
            <a:pPr>
              <a:lnSpc>
                <a:spcPct val="150000"/>
              </a:lnSpc>
            </a:pPr>
            <a:endParaRPr lang="en-US" altLang="ja-JP" sz="2000" b="1" dirty="0"/>
          </a:p>
          <a:p>
            <a:pPr>
              <a:lnSpc>
                <a:spcPct val="150000"/>
              </a:lnSpc>
            </a:pPr>
            <a:endParaRPr lang="ja-JP" altLang="en-US" sz="2000" b="1" dirty="0"/>
          </a:p>
        </p:txBody>
      </p:sp>
      <p:sp>
        <p:nvSpPr>
          <p:cNvPr id="6" name="テキスト ボックス 5"/>
          <p:cNvSpPr txBox="1"/>
          <p:nvPr/>
        </p:nvSpPr>
        <p:spPr>
          <a:xfrm>
            <a:off x="285834" y="907023"/>
            <a:ext cx="11679024" cy="387286"/>
          </a:xfrm>
          <a:prstGeom prst="rect">
            <a:avLst/>
          </a:prstGeom>
          <a:noFill/>
          <a:ln w="19050">
            <a:noFill/>
          </a:ln>
        </p:spPr>
        <p:txBody>
          <a:bodyPr wrap="square" rtlCol="0">
            <a:spAutoFit/>
          </a:bodyPr>
          <a:lstStyle/>
          <a:p>
            <a:pPr>
              <a:lnSpc>
                <a:spcPts val="2300"/>
              </a:lnSpc>
              <a:defRPr/>
            </a:pPr>
            <a:r>
              <a:rPr lang="ja-JP" altLang="en-US" b="1" dirty="0" smtClean="0"/>
              <a:t>１．学生に「</a:t>
            </a:r>
            <a:r>
              <a:rPr lang="ja-JP" altLang="en-US" b="1" dirty="0"/>
              <a:t>５人以上</a:t>
            </a:r>
            <a:r>
              <a:rPr lang="ja-JP" altLang="en-US" b="1" dirty="0" smtClean="0"/>
              <a:t>」「</a:t>
            </a:r>
            <a:r>
              <a:rPr lang="ja-JP" altLang="en-US" b="1" dirty="0"/>
              <a:t>２</a:t>
            </a:r>
            <a:r>
              <a:rPr lang="ja-JP" altLang="en-US" b="1" dirty="0" smtClean="0"/>
              <a:t>時間</a:t>
            </a:r>
            <a:r>
              <a:rPr lang="ja-JP" altLang="en-US" b="1" dirty="0"/>
              <a:t>以上」の宴会・飲み会を控えるよう求める</a:t>
            </a:r>
            <a:r>
              <a:rPr lang="ja-JP" altLang="en-US" b="1" dirty="0" smtClean="0"/>
              <a:t>こと</a:t>
            </a:r>
            <a:r>
              <a:rPr lang="ja-JP" altLang="en-US" b="1" dirty="0"/>
              <a:t>　</a:t>
            </a:r>
            <a:endParaRPr lang="en-US" altLang="ja-JP" b="1" dirty="0"/>
          </a:p>
        </p:txBody>
      </p:sp>
    </p:spTree>
    <p:extLst>
      <p:ext uri="{BB962C8B-B14F-4D97-AF65-F5344CB8AC3E}">
        <p14:creationId xmlns:p14="http://schemas.microsoft.com/office/powerpoint/2010/main" val="4907304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4606</TotalTime>
  <Words>2596</Words>
  <Application>Microsoft Office PowerPoint</Application>
  <PresentationFormat>ワイド画面</PresentationFormat>
  <Paragraphs>224</Paragraphs>
  <Slides>10</Slides>
  <Notes>6</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10</vt:i4>
      </vt:variant>
    </vt:vector>
  </HeadingPairs>
  <TitlesOfParts>
    <vt:vector size="18" baseType="lpstr">
      <vt:lpstr>UD デジタル 教科書体 NK-B</vt:lpstr>
      <vt:lpstr>UD デジタル 教科書体 NK-R</vt:lpstr>
      <vt:lpstr>UD デジタル 教科書体 NP-B</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上野　和樹</dc:creator>
  <cp:lastModifiedBy>山本　千賀子</cp:lastModifiedBy>
  <cp:revision>90</cp:revision>
  <cp:lastPrinted>2020-11-20T04:55:13Z</cp:lastPrinted>
  <dcterms:created xsi:type="dcterms:W3CDTF">2020-05-20T11:17:35Z</dcterms:created>
  <dcterms:modified xsi:type="dcterms:W3CDTF">2020-11-24T02:02:05Z</dcterms:modified>
</cp:coreProperties>
</file>