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sldIdLst>
    <p:sldId id="256" r:id="rId4"/>
    <p:sldId id="262" r:id="rId5"/>
    <p:sldId id="268" r:id="rId6"/>
    <p:sldId id="267" r:id="rId7"/>
    <p:sldId id="265" r:id="rId8"/>
    <p:sldId id="266" r:id="rId9"/>
    <p:sldId id="312" r:id="rId10"/>
    <p:sldId id="280" r:id="rId11"/>
    <p:sldId id="269" r:id="rId12"/>
    <p:sldId id="270" r:id="rId13"/>
    <p:sldId id="295" r:id="rId14"/>
    <p:sldId id="305" r:id="rId15"/>
    <p:sldId id="271" r:id="rId16"/>
    <p:sldId id="292" r:id="rId17"/>
    <p:sldId id="306" r:id="rId18"/>
    <p:sldId id="311" r:id="rId19"/>
    <p:sldId id="272" r:id="rId20"/>
    <p:sldId id="276" r:id="rId21"/>
    <p:sldId id="293" r:id="rId22"/>
    <p:sldId id="297" r:id="rId23"/>
    <p:sldId id="310" r:id="rId24"/>
    <p:sldId id="273" r:id="rId25"/>
    <p:sldId id="277" r:id="rId26"/>
    <p:sldId id="285" r:id="rId27"/>
    <p:sldId id="274" r:id="rId28"/>
    <p:sldId id="257" r:id="rId29"/>
    <p:sldId id="258" r:id="rId30"/>
    <p:sldId id="259" r:id="rId31"/>
    <p:sldId id="260" r:id="rId32"/>
    <p:sldId id="261" r:id="rId33"/>
    <p:sldId id="263" r:id="rId34"/>
    <p:sldId id="264" r:id="rId35"/>
    <p:sldId id="281" r:id="rId36"/>
    <p:sldId id="282" r:id="rId37"/>
    <p:sldId id="283" r:id="rId38"/>
    <p:sldId id="289" r:id="rId39"/>
    <p:sldId id="290" r:id="rId40"/>
    <p:sldId id="284" r:id="rId41"/>
    <p:sldId id="275" r:id="rId42"/>
    <p:sldId id="286" r:id="rId43"/>
    <p:sldId id="287" r:id="rId44"/>
    <p:sldId id="288" r:id="rId45"/>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BEBC1C-8720-3EDC-AC94-76A60C6DBC84}" name="長谷川 健一(HASEGAWA Kenichi)" initials="長谷川" userId="S::kenichi_hasegawa540@maff.go.jp::267533c7-2439-4f97-ad7e-1907a4e237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CC6600"/>
    <a:srgbClr val="8BBFE7"/>
    <a:srgbClr val="F6BF70"/>
    <a:srgbClr val="FAC1C2"/>
    <a:srgbClr val="FF99FF"/>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961E5C-5619-42AA-8478-218B0FFFC125}" v="417" dt="2023-12-26T01:27:56.84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45" d="100"/>
          <a:sy n="45" d="100"/>
        </p:scale>
        <p:origin x="205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51" Type="http://schemas.microsoft.com/office/2015/10/relationships/revisionInfo" Target="revisionInfo.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長谷川 健一(HASEGAWA Kenichi)" userId="267533c7-2439-4f97-ad7e-1907a4e237a0" providerId="ADAL" clId="{EC961E5C-5619-42AA-8478-218B0FFFC125}"/>
    <pc:docChg chg="undo custSel addSld delSld modSld">
      <pc:chgData name="長谷川 健一(HASEGAWA Kenichi)" userId="267533c7-2439-4f97-ad7e-1907a4e237a0" providerId="ADAL" clId="{EC961E5C-5619-42AA-8478-218B0FFFC125}" dt="2023-12-26T01:27:56.846" v="1919"/>
      <pc:docMkLst>
        <pc:docMk/>
      </pc:docMkLst>
      <pc:sldChg chg="modSp mod">
        <pc:chgData name="長谷川 健一(HASEGAWA Kenichi)" userId="267533c7-2439-4f97-ad7e-1907a4e237a0" providerId="ADAL" clId="{EC961E5C-5619-42AA-8478-218B0FFFC125}" dt="2023-12-26T01:27:56.846" v="1919"/>
        <pc:sldMkLst>
          <pc:docMk/>
          <pc:sldMk cId="3128585777" sldId="256"/>
        </pc:sldMkLst>
        <pc:spChg chg="mod">
          <ac:chgData name="長谷川 健一(HASEGAWA Kenichi)" userId="267533c7-2439-4f97-ad7e-1907a4e237a0" providerId="ADAL" clId="{EC961E5C-5619-42AA-8478-218B0FFFC125}" dt="2023-12-26T01:27:56.846" v="1919"/>
          <ac:spMkLst>
            <pc:docMk/>
            <pc:sldMk cId="3128585777" sldId="256"/>
            <ac:spMk id="2" creationId="{2672BD76-615C-EC2B-F2BF-9C87517F0743}"/>
          </ac:spMkLst>
        </pc:spChg>
      </pc:sldChg>
      <pc:sldChg chg="modSp mod">
        <pc:chgData name="長谷川 健一(HASEGAWA Kenichi)" userId="267533c7-2439-4f97-ad7e-1907a4e237a0" providerId="ADAL" clId="{EC961E5C-5619-42AA-8478-218B0FFFC125}" dt="2023-12-18T07:01:24.527" v="1389"/>
        <pc:sldMkLst>
          <pc:docMk/>
          <pc:sldMk cId="1626602916" sldId="258"/>
        </pc:sldMkLst>
        <pc:spChg chg="mod">
          <ac:chgData name="長谷川 健一(HASEGAWA Kenichi)" userId="267533c7-2439-4f97-ad7e-1907a4e237a0" providerId="ADAL" clId="{EC961E5C-5619-42AA-8478-218B0FFFC125}" dt="2023-12-18T07:01:24.527" v="1389"/>
          <ac:spMkLst>
            <pc:docMk/>
            <pc:sldMk cId="1626602916" sldId="258"/>
            <ac:spMk id="28" creationId="{98A6CCBB-D3D3-3A37-6F38-B6901CAAD642}"/>
          </ac:spMkLst>
        </pc:spChg>
      </pc:sldChg>
      <pc:sldChg chg="modSp mod">
        <pc:chgData name="長谷川 健一(HASEGAWA Kenichi)" userId="267533c7-2439-4f97-ad7e-1907a4e237a0" providerId="ADAL" clId="{EC961E5C-5619-42AA-8478-218B0FFFC125}" dt="2023-12-14T07:57:21.796" v="1" actId="20577"/>
        <pc:sldMkLst>
          <pc:docMk/>
          <pc:sldMk cId="967354839" sldId="262"/>
        </pc:sldMkLst>
        <pc:spChg chg="mod">
          <ac:chgData name="長谷川 健一(HASEGAWA Kenichi)" userId="267533c7-2439-4f97-ad7e-1907a4e237a0" providerId="ADAL" clId="{EC961E5C-5619-42AA-8478-218B0FFFC125}" dt="2023-12-14T07:57:21.796" v="1" actId="20577"/>
          <ac:spMkLst>
            <pc:docMk/>
            <pc:sldMk cId="967354839" sldId="262"/>
            <ac:spMk id="3" creationId="{94266094-FE91-C497-337E-21D2D777D2A2}"/>
          </ac:spMkLst>
        </pc:spChg>
      </pc:sldChg>
      <pc:sldChg chg="modSp mod">
        <pc:chgData name="長谷川 健一(HASEGAWA Kenichi)" userId="267533c7-2439-4f97-ad7e-1907a4e237a0" providerId="ADAL" clId="{EC961E5C-5619-42AA-8478-218B0FFFC125}" dt="2023-12-26T00:51:29.209" v="1886"/>
        <pc:sldMkLst>
          <pc:docMk/>
          <pc:sldMk cId="1467215171" sldId="263"/>
        </pc:sldMkLst>
        <pc:spChg chg="mod">
          <ac:chgData name="長谷川 健一(HASEGAWA Kenichi)" userId="267533c7-2439-4f97-ad7e-1907a4e237a0" providerId="ADAL" clId="{EC961E5C-5619-42AA-8478-218B0FFFC125}" dt="2023-12-26T00:51:29.209" v="1886"/>
          <ac:spMkLst>
            <pc:docMk/>
            <pc:sldMk cId="1467215171" sldId="263"/>
            <ac:spMk id="5" creationId="{7ADE3D50-6EE4-0053-7816-EFBA51F1E4E8}"/>
          </ac:spMkLst>
        </pc:spChg>
        <pc:spChg chg="mod">
          <ac:chgData name="長谷川 健一(HASEGAWA Kenichi)" userId="267533c7-2439-4f97-ad7e-1907a4e237a0" providerId="ADAL" clId="{EC961E5C-5619-42AA-8478-218B0FFFC125}" dt="2023-12-18T07:01:58.627" v="1406"/>
          <ac:spMkLst>
            <pc:docMk/>
            <pc:sldMk cId="1467215171" sldId="263"/>
            <ac:spMk id="11" creationId="{23E0928F-841C-CA39-35FB-E2FE13C0F0AA}"/>
          </ac:spMkLst>
        </pc:spChg>
      </pc:sldChg>
      <pc:sldChg chg="modSp mod">
        <pc:chgData name="長谷川 健一(HASEGAWA Kenichi)" userId="267533c7-2439-4f97-ad7e-1907a4e237a0" providerId="ADAL" clId="{EC961E5C-5619-42AA-8478-218B0FFFC125}" dt="2023-12-26T00:51:52.269" v="1888"/>
        <pc:sldMkLst>
          <pc:docMk/>
          <pc:sldMk cId="2261856440" sldId="264"/>
        </pc:sldMkLst>
        <pc:spChg chg="mod">
          <ac:chgData name="長谷川 健一(HASEGAWA Kenichi)" userId="267533c7-2439-4f97-ad7e-1907a4e237a0" providerId="ADAL" clId="{EC961E5C-5619-42AA-8478-218B0FFFC125}" dt="2023-12-26T00:51:52.269" v="1888"/>
          <ac:spMkLst>
            <pc:docMk/>
            <pc:sldMk cId="2261856440" sldId="264"/>
            <ac:spMk id="10" creationId="{0514363C-8212-23DB-6544-A55852442862}"/>
          </ac:spMkLst>
        </pc:spChg>
        <pc:spChg chg="mod">
          <ac:chgData name="長谷川 健一(HASEGAWA Kenichi)" userId="267533c7-2439-4f97-ad7e-1907a4e237a0" providerId="ADAL" clId="{EC961E5C-5619-42AA-8478-218B0FFFC125}" dt="2023-12-26T00:51:47.435" v="1887"/>
          <ac:spMkLst>
            <pc:docMk/>
            <pc:sldMk cId="2261856440" sldId="264"/>
            <ac:spMk id="12" creationId="{1AAE68DF-F02B-5D3E-ABD3-D1924A1A272E}"/>
          </ac:spMkLst>
        </pc:spChg>
      </pc:sldChg>
      <pc:sldChg chg="modSp mod">
        <pc:chgData name="長谷川 健一(HASEGAWA Kenichi)" userId="267533c7-2439-4f97-ad7e-1907a4e237a0" providerId="ADAL" clId="{EC961E5C-5619-42AA-8478-218B0FFFC125}" dt="2023-12-26T00:44:27.327" v="1748"/>
        <pc:sldMkLst>
          <pc:docMk/>
          <pc:sldMk cId="4230986134" sldId="265"/>
        </pc:sldMkLst>
        <pc:spChg chg="mod">
          <ac:chgData name="長谷川 健一(HASEGAWA Kenichi)" userId="267533c7-2439-4f97-ad7e-1907a4e237a0" providerId="ADAL" clId="{EC961E5C-5619-42AA-8478-218B0FFFC125}" dt="2023-12-18T06:48:42.399" v="167" actId="6549"/>
          <ac:spMkLst>
            <pc:docMk/>
            <pc:sldMk cId="4230986134" sldId="265"/>
            <ac:spMk id="5" creationId="{7ADE3D50-6EE4-0053-7816-EFBA51F1E4E8}"/>
          </ac:spMkLst>
        </pc:spChg>
        <pc:spChg chg="mod">
          <ac:chgData name="長谷川 健一(HASEGAWA Kenichi)" userId="267533c7-2439-4f97-ad7e-1907a4e237a0" providerId="ADAL" clId="{EC961E5C-5619-42AA-8478-218B0FFFC125}" dt="2023-12-18T06:48:54.899" v="194" actId="6549"/>
          <ac:spMkLst>
            <pc:docMk/>
            <pc:sldMk cId="4230986134" sldId="265"/>
            <ac:spMk id="11" creationId="{46BDE44D-318D-4EEB-9675-24A0C00EA7CC}"/>
          </ac:spMkLst>
        </pc:spChg>
        <pc:spChg chg="mod">
          <ac:chgData name="長谷川 健一(HASEGAWA Kenichi)" userId="267533c7-2439-4f97-ad7e-1907a4e237a0" providerId="ADAL" clId="{EC961E5C-5619-42AA-8478-218B0FFFC125}" dt="2023-12-26T00:44:27.327" v="1748"/>
          <ac:spMkLst>
            <pc:docMk/>
            <pc:sldMk cId="4230986134" sldId="265"/>
            <ac:spMk id="20" creationId="{00F0871D-4787-5E69-6B0F-A73DDC15C2E4}"/>
          </ac:spMkLst>
        </pc:spChg>
        <pc:spChg chg="mod">
          <ac:chgData name="長谷川 健一(HASEGAWA Kenichi)" userId="267533c7-2439-4f97-ad7e-1907a4e237a0" providerId="ADAL" clId="{EC961E5C-5619-42AA-8478-218B0FFFC125}" dt="2023-12-18T06:49:14.482" v="237" actId="6549"/>
          <ac:spMkLst>
            <pc:docMk/>
            <pc:sldMk cId="4230986134" sldId="265"/>
            <ac:spMk id="28" creationId="{F4A00103-94D1-EA3D-446F-1176E41BF1D8}"/>
          </ac:spMkLst>
        </pc:spChg>
        <pc:spChg chg="mod">
          <ac:chgData name="長谷川 健一(HASEGAWA Kenichi)" userId="267533c7-2439-4f97-ad7e-1907a4e237a0" providerId="ADAL" clId="{EC961E5C-5619-42AA-8478-218B0FFFC125}" dt="2023-12-18T06:49:41.451" v="270" actId="255"/>
          <ac:spMkLst>
            <pc:docMk/>
            <pc:sldMk cId="4230986134" sldId="265"/>
            <ac:spMk id="31" creationId="{DC658E30-6FB6-C82E-7392-2261207CC431}"/>
          </ac:spMkLst>
        </pc:spChg>
      </pc:sldChg>
      <pc:sldChg chg="modSp mod">
        <pc:chgData name="長谷川 健一(HASEGAWA Kenichi)" userId="267533c7-2439-4f97-ad7e-1907a4e237a0" providerId="ADAL" clId="{EC961E5C-5619-42AA-8478-218B0FFFC125}" dt="2023-12-18T06:50:12.581" v="292" actId="20577"/>
        <pc:sldMkLst>
          <pc:docMk/>
          <pc:sldMk cId="3463322726" sldId="266"/>
        </pc:sldMkLst>
        <pc:spChg chg="mod">
          <ac:chgData name="長谷川 健一(HASEGAWA Kenichi)" userId="267533c7-2439-4f97-ad7e-1907a4e237a0" providerId="ADAL" clId="{EC961E5C-5619-42AA-8478-218B0FFFC125}" dt="2023-12-18T06:50:06.856" v="291"/>
          <ac:spMkLst>
            <pc:docMk/>
            <pc:sldMk cId="3463322726" sldId="266"/>
            <ac:spMk id="11" creationId="{46BDE44D-318D-4EEB-9675-24A0C00EA7CC}"/>
          </ac:spMkLst>
        </pc:spChg>
        <pc:spChg chg="mod">
          <ac:chgData name="長谷川 健一(HASEGAWA Kenichi)" userId="267533c7-2439-4f97-ad7e-1907a4e237a0" providerId="ADAL" clId="{EC961E5C-5619-42AA-8478-218B0FFFC125}" dt="2023-12-18T06:50:12.581" v="292" actId="20577"/>
          <ac:spMkLst>
            <pc:docMk/>
            <pc:sldMk cId="3463322726" sldId="266"/>
            <ac:spMk id="32" creationId="{BE3B8794-A9A3-FDD8-5FF6-58D569AF19C7}"/>
          </ac:spMkLst>
        </pc:spChg>
      </pc:sldChg>
      <pc:sldChg chg="modSp mod">
        <pc:chgData name="長谷川 健一(HASEGAWA Kenichi)" userId="267533c7-2439-4f97-ad7e-1907a4e237a0" providerId="ADAL" clId="{EC961E5C-5619-42AA-8478-218B0FFFC125}" dt="2023-12-26T00:43:11.043" v="1738"/>
        <pc:sldMkLst>
          <pc:docMk/>
          <pc:sldMk cId="34879145" sldId="267"/>
        </pc:sldMkLst>
        <pc:spChg chg="mod">
          <ac:chgData name="長谷川 健一(HASEGAWA Kenichi)" userId="267533c7-2439-4f97-ad7e-1907a4e237a0" providerId="ADAL" clId="{EC961E5C-5619-42AA-8478-218B0FFFC125}" dt="2023-12-26T00:43:06.129" v="1732" actId="115"/>
          <ac:spMkLst>
            <pc:docMk/>
            <pc:sldMk cId="34879145" sldId="267"/>
            <ac:spMk id="5" creationId="{7ADE3D50-6EE4-0053-7816-EFBA51F1E4E8}"/>
          </ac:spMkLst>
        </pc:spChg>
        <pc:spChg chg="mod">
          <ac:chgData name="長谷川 健一(HASEGAWA Kenichi)" userId="267533c7-2439-4f97-ad7e-1907a4e237a0" providerId="ADAL" clId="{EC961E5C-5619-42AA-8478-218B0FFFC125}" dt="2023-12-26T00:43:11.043" v="1738"/>
          <ac:spMkLst>
            <pc:docMk/>
            <pc:sldMk cId="34879145" sldId="267"/>
            <ac:spMk id="33" creationId="{4CE6A09B-3046-A8F3-B7D8-96F4CA5BE6D7}"/>
          </ac:spMkLst>
        </pc:spChg>
        <pc:spChg chg="mod">
          <ac:chgData name="長谷川 健一(HASEGAWA Kenichi)" userId="267533c7-2439-4f97-ad7e-1907a4e237a0" providerId="ADAL" clId="{EC961E5C-5619-42AA-8478-218B0FFFC125}" dt="2023-12-18T06:48:06.916" v="113" actId="1038"/>
          <ac:spMkLst>
            <pc:docMk/>
            <pc:sldMk cId="34879145" sldId="267"/>
            <ac:spMk id="36" creationId="{E36620E6-BBA7-2902-CD49-B6AED9FB904A}"/>
          </ac:spMkLst>
        </pc:spChg>
        <pc:spChg chg="mod">
          <ac:chgData name="長谷川 健一(HASEGAWA Kenichi)" userId="267533c7-2439-4f97-ad7e-1907a4e237a0" providerId="ADAL" clId="{EC961E5C-5619-42AA-8478-218B0FFFC125}" dt="2023-12-18T06:48:20.713" v="118"/>
          <ac:spMkLst>
            <pc:docMk/>
            <pc:sldMk cId="34879145" sldId="267"/>
            <ac:spMk id="72" creationId="{626C49E3-DC77-2F08-CD6F-8B3490BAAA0A}"/>
          </ac:spMkLst>
        </pc:spChg>
      </pc:sldChg>
      <pc:sldChg chg="modSp mod">
        <pc:chgData name="長谷川 健一(HASEGAWA Kenichi)" userId="267533c7-2439-4f97-ad7e-1907a4e237a0" providerId="ADAL" clId="{EC961E5C-5619-42AA-8478-218B0FFFC125}" dt="2023-12-18T06:46:57.207" v="7" actId="2085"/>
        <pc:sldMkLst>
          <pc:docMk/>
          <pc:sldMk cId="2733836648" sldId="268"/>
        </pc:sldMkLst>
        <pc:spChg chg="mod">
          <ac:chgData name="長谷川 健一(HASEGAWA Kenichi)" userId="267533c7-2439-4f97-ad7e-1907a4e237a0" providerId="ADAL" clId="{EC961E5C-5619-42AA-8478-218B0FFFC125}" dt="2023-12-18T06:46:57.207" v="7" actId="2085"/>
          <ac:spMkLst>
            <pc:docMk/>
            <pc:sldMk cId="2733836648" sldId="268"/>
            <ac:spMk id="2" creationId="{C08746C0-FBFA-E041-DE0C-00277E9B82A3}"/>
          </ac:spMkLst>
        </pc:spChg>
      </pc:sldChg>
      <pc:sldChg chg="modSp mod">
        <pc:chgData name="長谷川 健一(HASEGAWA Kenichi)" userId="267533c7-2439-4f97-ad7e-1907a4e237a0" providerId="ADAL" clId="{EC961E5C-5619-42AA-8478-218B0FFFC125}" dt="2023-12-26T00:46:26.111" v="1784"/>
        <pc:sldMkLst>
          <pc:docMk/>
          <pc:sldMk cId="3170846510" sldId="270"/>
        </pc:sldMkLst>
        <pc:spChg chg="mod">
          <ac:chgData name="長谷川 健一(HASEGAWA Kenichi)" userId="267533c7-2439-4f97-ad7e-1907a4e237a0" providerId="ADAL" clId="{EC961E5C-5619-42AA-8478-218B0FFFC125}" dt="2023-12-26T00:46:26.111" v="1784"/>
          <ac:spMkLst>
            <pc:docMk/>
            <pc:sldMk cId="3170846510" sldId="270"/>
            <ac:spMk id="18" creationId="{F176477C-488E-A213-F603-D1ADF0ED5D0A}"/>
          </ac:spMkLst>
        </pc:spChg>
        <pc:spChg chg="mod">
          <ac:chgData name="長谷川 健一(HASEGAWA Kenichi)" userId="267533c7-2439-4f97-ad7e-1907a4e237a0" providerId="ADAL" clId="{EC961E5C-5619-42AA-8478-218B0FFFC125}" dt="2023-12-18T06:51:53.210" v="404"/>
          <ac:spMkLst>
            <pc:docMk/>
            <pc:sldMk cId="3170846510" sldId="270"/>
            <ac:spMk id="24" creationId="{0D3437BF-7DC8-1D81-57F0-003FE02E1A22}"/>
          </ac:spMkLst>
        </pc:spChg>
      </pc:sldChg>
      <pc:sldChg chg="modSp mod">
        <pc:chgData name="長谷川 健一(HASEGAWA Kenichi)" userId="267533c7-2439-4f97-ad7e-1907a4e237a0" providerId="ADAL" clId="{EC961E5C-5619-42AA-8478-218B0FFFC125}" dt="2023-12-26T00:49:02.819" v="1864"/>
        <pc:sldMkLst>
          <pc:docMk/>
          <pc:sldMk cId="2289664309" sldId="273"/>
        </pc:sldMkLst>
        <pc:graphicFrameChg chg="mod modGraphic">
          <ac:chgData name="長谷川 健一(HASEGAWA Kenichi)" userId="267533c7-2439-4f97-ad7e-1907a4e237a0" providerId="ADAL" clId="{EC961E5C-5619-42AA-8478-218B0FFFC125}" dt="2023-12-26T00:48:54.369" v="1852"/>
          <ac:graphicFrameMkLst>
            <pc:docMk/>
            <pc:sldMk cId="2289664309" sldId="273"/>
            <ac:graphicFrameMk id="6" creationId="{9370068F-322F-FE5A-7940-3657EFB970F6}"/>
          </ac:graphicFrameMkLst>
        </pc:graphicFrameChg>
        <pc:graphicFrameChg chg="mod modGraphic">
          <ac:chgData name="長谷川 健一(HASEGAWA Kenichi)" userId="267533c7-2439-4f97-ad7e-1907a4e237a0" providerId="ADAL" clId="{EC961E5C-5619-42AA-8478-218B0FFFC125}" dt="2023-12-26T00:49:02.819" v="1864"/>
          <ac:graphicFrameMkLst>
            <pc:docMk/>
            <pc:sldMk cId="2289664309" sldId="273"/>
            <ac:graphicFrameMk id="8" creationId="{63DC0988-7A37-DB1B-8405-AB3A6D425D02}"/>
          </ac:graphicFrameMkLst>
        </pc:graphicFrameChg>
      </pc:sldChg>
      <pc:sldChg chg="addSp modSp mod">
        <pc:chgData name="長谷川 健一(HASEGAWA Kenichi)" userId="267533c7-2439-4f97-ad7e-1907a4e237a0" providerId="ADAL" clId="{EC961E5C-5619-42AA-8478-218B0FFFC125}" dt="2023-12-18T07:00:56.485" v="1358" actId="1076"/>
        <pc:sldMkLst>
          <pc:docMk/>
          <pc:sldMk cId="4062543962" sldId="274"/>
        </pc:sldMkLst>
        <pc:spChg chg="mod">
          <ac:chgData name="長谷川 健一(HASEGAWA Kenichi)" userId="267533c7-2439-4f97-ad7e-1907a4e237a0" providerId="ADAL" clId="{EC961E5C-5619-42AA-8478-218B0FFFC125}" dt="2023-12-18T07:00:32.761" v="1329" actId="164"/>
          <ac:spMkLst>
            <pc:docMk/>
            <pc:sldMk cId="4062543962" sldId="274"/>
            <ac:spMk id="2" creationId="{CDED6075-101B-A389-A073-6F8E377C6C5C}"/>
          </ac:spMkLst>
        </pc:spChg>
        <pc:spChg chg="mod">
          <ac:chgData name="長谷川 健一(HASEGAWA Kenichi)" userId="267533c7-2439-4f97-ad7e-1907a4e237a0" providerId="ADAL" clId="{EC961E5C-5619-42AA-8478-218B0FFFC125}" dt="2023-12-18T07:00:32.761" v="1329" actId="164"/>
          <ac:spMkLst>
            <pc:docMk/>
            <pc:sldMk cId="4062543962" sldId="274"/>
            <ac:spMk id="3" creationId="{0F68FEC8-0D2E-4028-4354-D3CFABFA9F98}"/>
          </ac:spMkLst>
        </pc:spChg>
        <pc:spChg chg="mod">
          <ac:chgData name="長谷川 健一(HASEGAWA Kenichi)" userId="267533c7-2439-4f97-ad7e-1907a4e237a0" providerId="ADAL" clId="{EC961E5C-5619-42AA-8478-218B0FFFC125}" dt="2023-12-18T07:00:32.761" v="1329" actId="164"/>
          <ac:spMkLst>
            <pc:docMk/>
            <pc:sldMk cId="4062543962" sldId="274"/>
            <ac:spMk id="4" creationId="{87E611A4-C5D7-558B-761B-285F54EF8285}"/>
          </ac:spMkLst>
        </pc:spChg>
        <pc:spChg chg="mod">
          <ac:chgData name="長谷川 健一(HASEGAWA Kenichi)" userId="267533c7-2439-4f97-ad7e-1907a4e237a0" providerId="ADAL" clId="{EC961E5C-5619-42AA-8478-218B0FFFC125}" dt="2023-12-18T07:00:51.074" v="1357" actId="948"/>
          <ac:spMkLst>
            <pc:docMk/>
            <pc:sldMk cId="4062543962" sldId="274"/>
            <ac:spMk id="5" creationId="{6BB24E23-18CD-BE48-7A32-5827D02F6CB1}"/>
          </ac:spMkLst>
        </pc:spChg>
        <pc:spChg chg="mod">
          <ac:chgData name="長谷川 健一(HASEGAWA Kenichi)" userId="267533c7-2439-4f97-ad7e-1907a4e237a0" providerId="ADAL" clId="{EC961E5C-5619-42AA-8478-218B0FFFC125}" dt="2023-12-18T07:00:56.485" v="1358" actId="1076"/>
          <ac:spMkLst>
            <pc:docMk/>
            <pc:sldMk cId="4062543962" sldId="274"/>
            <ac:spMk id="6" creationId="{6432CF01-26EB-9848-18F9-D0598407B903}"/>
          </ac:spMkLst>
        </pc:spChg>
        <pc:spChg chg="mod">
          <ac:chgData name="長谷川 健一(HASEGAWA Kenichi)" userId="267533c7-2439-4f97-ad7e-1907a4e237a0" providerId="ADAL" clId="{EC961E5C-5619-42AA-8478-218B0FFFC125}" dt="2023-12-18T07:00:32.761" v="1329" actId="164"/>
          <ac:spMkLst>
            <pc:docMk/>
            <pc:sldMk cId="4062543962" sldId="274"/>
            <ac:spMk id="8" creationId="{84EE7CE2-AE1C-3217-F322-9927ACEAF02F}"/>
          </ac:spMkLst>
        </pc:spChg>
        <pc:spChg chg="mod">
          <ac:chgData name="長谷川 健一(HASEGAWA Kenichi)" userId="267533c7-2439-4f97-ad7e-1907a4e237a0" providerId="ADAL" clId="{EC961E5C-5619-42AA-8478-218B0FFFC125}" dt="2023-12-18T07:00:32.761" v="1329" actId="164"/>
          <ac:spMkLst>
            <pc:docMk/>
            <pc:sldMk cId="4062543962" sldId="274"/>
            <ac:spMk id="9" creationId="{E1317346-F974-2E61-A711-892B73ECA8AB}"/>
          </ac:spMkLst>
        </pc:spChg>
        <pc:spChg chg="mod">
          <ac:chgData name="長谷川 健一(HASEGAWA Kenichi)" userId="267533c7-2439-4f97-ad7e-1907a4e237a0" providerId="ADAL" clId="{EC961E5C-5619-42AA-8478-218B0FFFC125}" dt="2023-12-18T07:00:32.761" v="1329" actId="164"/>
          <ac:spMkLst>
            <pc:docMk/>
            <pc:sldMk cId="4062543962" sldId="274"/>
            <ac:spMk id="10" creationId="{D6046989-6DEA-3B45-F40A-78B3EFCAB518}"/>
          </ac:spMkLst>
        </pc:spChg>
        <pc:spChg chg="mod">
          <ac:chgData name="長谷川 健一(HASEGAWA Kenichi)" userId="267533c7-2439-4f97-ad7e-1907a4e237a0" providerId="ADAL" clId="{EC961E5C-5619-42AA-8478-218B0FFFC125}" dt="2023-12-18T07:00:32.761" v="1329" actId="164"/>
          <ac:spMkLst>
            <pc:docMk/>
            <pc:sldMk cId="4062543962" sldId="274"/>
            <ac:spMk id="11" creationId="{45DB8B5C-6372-DB42-DD25-C31F7E332B2A}"/>
          </ac:spMkLst>
        </pc:spChg>
        <pc:grpChg chg="add mod">
          <ac:chgData name="長谷川 健一(HASEGAWA Kenichi)" userId="267533c7-2439-4f97-ad7e-1907a4e237a0" providerId="ADAL" clId="{EC961E5C-5619-42AA-8478-218B0FFFC125}" dt="2023-12-18T07:00:36.625" v="1356" actId="1035"/>
          <ac:grpSpMkLst>
            <pc:docMk/>
            <pc:sldMk cId="4062543962" sldId="274"/>
            <ac:grpSpMk id="12" creationId="{CB979F8E-DBEA-77D6-53DC-68AE027D0CFB}"/>
          </ac:grpSpMkLst>
        </pc:grpChg>
        <pc:grpChg chg="mod">
          <ac:chgData name="長谷川 健一(HASEGAWA Kenichi)" userId="267533c7-2439-4f97-ad7e-1907a4e237a0" providerId="ADAL" clId="{EC961E5C-5619-42AA-8478-218B0FFFC125}" dt="2023-12-18T07:00:32.761" v="1329" actId="164"/>
          <ac:grpSpMkLst>
            <pc:docMk/>
            <pc:sldMk cId="4062543962" sldId="274"/>
            <ac:grpSpMk id="14" creationId="{3D8024AB-2615-0F62-161D-55386DF8C1ED}"/>
          </ac:grpSpMkLst>
        </pc:grpChg>
      </pc:sldChg>
      <pc:sldChg chg="modSp mod">
        <pc:chgData name="長谷川 健一(HASEGAWA Kenichi)" userId="267533c7-2439-4f97-ad7e-1907a4e237a0" providerId="ADAL" clId="{EC961E5C-5619-42AA-8478-218B0FFFC125}" dt="2023-12-26T00:48:21.768" v="1840"/>
        <pc:sldMkLst>
          <pc:docMk/>
          <pc:sldMk cId="2472127326" sldId="276"/>
        </pc:sldMkLst>
        <pc:spChg chg="mod">
          <ac:chgData name="長谷川 健一(HASEGAWA Kenichi)" userId="267533c7-2439-4f97-ad7e-1907a4e237a0" providerId="ADAL" clId="{EC961E5C-5619-42AA-8478-218B0FFFC125}" dt="2023-12-26T00:48:21.768" v="1840"/>
          <ac:spMkLst>
            <pc:docMk/>
            <pc:sldMk cId="2472127326" sldId="276"/>
            <ac:spMk id="15" creationId="{B17FF314-5B35-2E8E-2F7F-7155998EB098}"/>
          </ac:spMkLst>
        </pc:spChg>
        <pc:spChg chg="mod">
          <ac:chgData name="長谷川 健一(HASEGAWA Kenichi)" userId="267533c7-2439-4f97-ad7e-1907a4e237a0" providerId="ADAL" clId="{EC961E5C-5619-42AA-8478-218B0FFFC125}" dt="2023-12-18T06:55:28.968" v="602"/>
          <ac:spMkLst>
            <pc:docMk/>
            <pc:sldMk cId="2472127326" sldId="276"/>
            <ac:spMk id="42" creationId="{F065FF3B-B5BF-B84E-4564-8C78AB2DCAD7}"/>
          </ac:spMkLst>
        </pc:spChg>
        <pc:spChg chg="mod">
          <ac:chgData name="長谷川 健一(HASEGAWA Kenichi)" userId="267533c7-2439-4f97-ad7e-1907a4e237a0" providerId="ADAL" clId="{EC961E5C-5619-42AA-8478-218B0FFFC125}" dt="2023-12-18T06:55:33.429" v="614"/>
          <ac:spMkLst>
            <pc:docMk/>
            <pc:sldMk cId="2472127326" sldId="276"/>
            <ac:spMk id="54" creationId="{110CAEE9-93B0-4E0B-88ED-D4CB6D0EE14C}"/>
          </ac:spMkLst>
        </pc:spChg>
        <pc:spChg chg="mod">
          <ac:chgData name="長谷川 健一(HASEGAWA Kenichi)" userId="267533c7-2439-4f97-ad7e-1907a4e237a0" providerId="ADAL" clId="{EC961E5C-5619-42AA-8478-218B0FFFC125}" dt="2023-12-18T06:55:39.707" v="632"/>
          <ac:spMkLst>
            <pc:docMk/>
            <pc:sldMk cId="2472127326" sldId="276"/>
            <ac:spMk id="57" creationId="{3202FA55-6F84-1A45-7F76-D33646CDD411}"/>
          </ac:spMkLst>
        </pc:spChg>
      </pc:sldChg>
      <pc:sldChg chg="modSp del mod">
        <pc:chgData name="長谷川 健一(HASEGAWA Kenichi)" userId="267533c7-2439-4f97-ad7e-1907a4e237a0" providerId="ADAL" clId="{EC961E5C-5619-42AA-8478-218B0FFFC125}" dt="2023-12-18T07:26:20.153" v="1719" actId="47"/>
        <pc:sldMkLst>
          <pc:docMk/>
          <pc:sldMk cId="3676714258" sldId="279"/>
        </pc:sldMkLst>
        <pc:spChg chg="mod">
          <ac:chgData name="長谷川 健一(HASEGAWA Kenichi)" userId="267533c7-2439-4f97-ad7e-1907a4e237a0" providerId="ADAL" clId="{EC961E5C-5619-42AA-8478-218B0FFFC125}" dt="2023-12-18T06:50:26.147" v="293" actId="2711"/>
          <ac:spMkLst>
            <pc:docMk/>
            <pc:sldMk cId="3676714258" sldId="279"/>
            <ac:spMk id="54" creationId="{A3167D25-1CC1-E7B3-5D4D-05F5885CDC1C}"/>
          </ac:spMkLst>
        </pc:spChg>
      </pc:sldChg>
      <pc:sldChg chg="modSp mod">
        <pc:chgData name="長谷川 健一(HASEGAWA Kenichi)" userId="267533c7-2439-4f97-ad7e-1907a4e237a0" providerId="ADAL" clId="{EC961E5C-5619-42AA-8478-218B0FFFC125}" dt="2023-12-18T06:51:37.096" v="396"/>
        <pc:sldMkLst>
          <pc:docMk/>
          <pc:sldMk cId="2562196944" sldId="280"/>
        </pc:sldMkLst>
        <pc:spChg chg="mod">
          <ac:chgData name="長谷川 健一(HASEGAWA Kenichi)" userId="267533c7-2439-4f97-ad7e-1907a4e237a0" providerId="ADAL" clId="{EC961E5C-5619-42AA-8478-218B0FFFC125}" dt="2023-12-18T06:51:37.096" v="396"/>
          <ac:spMkLst>
            <pc:docMk/>
            <pc:sldMk cId="2562196944" sldId="280"/>
            <ac:spMk id="5" creationId="{80962D2C-97D0-4565-1C85-DD7930C9EA4D}"/>
          </ac:spMkLst>
        </pc:spChg>
        <pc:graphicFrameChg chg="mod modGraphic">
          <ac:chgData name="長谷川 健一(HASEGAWA Kenichi)" userId="267533c7-2439-4f97-ad7e-1907a4e237a0" providerId="ADAL" clId="{EC961E5C-5619-42AA-8478-218B0FFFC125}" dt="2023-12-18T06:51:24.931" v="376"/>
          <ac:graphicFrameMkLst>
            <pc:docMk/>
            <pc:sldMk cId="2562196944" sldId="280"/>
            <ac:graphicFrameMk id="3" creationId="{BE0E7D02-C556-33F2-42A9-86F6F6DC1008}"/>
          </ac:graphicFrameMkLst>
        </pc:graphicFrameChg>
      </pc:sldChg>
      <pc:sldChg chg="modSp mod">
        <pc:chgData name="長谷川 健一(HASEGAWA Kenichi)" userId="267533c7-2439-4f97-ad7e-1907a4e237a0" providerId="ADAL" clId="{EC961E5C-5619-42AA-8478-218B0FFFC125}" dt="2023-12-26T01:27:31.909" v="1902" actId="313"/>
        <pc:sldMkLst>
          <pc:docMk/>
          <pc:sldMk cId="1914793443" sldId="281"/>
        </pc:sldMkLst>
        <pc:spChg chg="mod">
          <ac:chgData name="長谷川 健一(HASEGAWA Kenichi)" userId="267533c7-2439-4f97-ad7e-1907a4e237a0" providerId="ADAL" clId="{EC961E5C-5619-42AA-8478-218B0FFFC125}" dt="2023-12-26T01:27:31.909" v="1902" actId="313"/>
          <ac:spMkLst>
            <pc:docMk/>
            <pc:sldMk cId="1914793443" sldId="281"/>
            <ac:spMk id="5" creationId="{7ADE3D50-6EE4-0053-7816-EFBA51F1E4E8}"/>
          </ac:spMkLst>
        </pc:spChg>
      </pc:sldChg>
      <pc:sldChg chg="modSp mod">
        <pc:chgData name="長谷川 健一(HASEGAWA Kenichi)" userId="267533c7-2439-4f97-ad7e-1907a4e237a0" providerId="ADAL" clId="{EC961E5C-5619-42AA-8478-218B0FFFC125}" dt="2023-12-18T07:05:14.870" v="1627"/>
        <pc:sldMkLst>
          <pc:docMk/>
          <pc:sldMk cId="3461681001" sldId="284"/>
        </pc:sldMkLst>
        <pc:graphicFrameChg chg="mod modGraphic">
          <ac:chgData name="長谷川 健一(HASEGAWA Kenichi)" userId="267533c7-2439-4f97-ad7e-1907a4e237a0" providerId="ADAL" clId="{EC961E5C-5619-42AA-8478-218B0FFFC125}" dt="2023-12-18T07:05:14.870" v="1627"/>
          <ac:graphicFrameMkLst>
            <pc:docMk/>
            <pc:sldMk cId="3461681001" sldId="284"/>
            <ac:graphicFrameMk id="6" creationId="{9370068F-322F-FE5A-7940-3657EFB970F6}"/>
          </ac:graphicFrameMkLst>
        </pc:graphicFrameChg>
      </pc:sldChg>
      <pc:sldChg chg="addSp modSp mod">
        <pc:chgData name="長谷川 健一(HASEGAWA Kenichi)" userId="267533c7-2439-4f97-ad7e-1907a4e237a0" providerId="ADAL" clId="{EC961E5C-5619-42AA-8478-218B0FFFC125}" dt="2023-12-26T00:49:22.180" v="1872" actId="403"/>
        <pc:sldMkLst>
          <pc:docMk/>
          <pc:sldMk cId="852161934" sldId="285"/>
        </pc:sldMkLst>
        <pc:spChg chg="add mod">
          <ac:chgData name="長谷川 健一(HASEGAWA Kenichi)" userId="267533c7-2439-4f97-ad7e-1907a4e237a0" providerId="ADAL" clId="{EC961E5C-5619-42AA-8478-218B0FFFC125}" dt="2023-12-18T06:58:47.362" v="1065" actId="14100"/>
          <ac:spMkLst>
            <pc:docMk/>
            <pc:sldMk cId="852161934" sldId="285"/>
            <ac:spMk id="4" creationId="{D155D28B-0B93-CE22-7978-9914DD0488BF}"/>
          </ac:spMkLst>
        </pc:spChg>
        <pc:spChg chg="add mod">
          <ac:chgData name="長谷川 健一(HASEGAWA Kenichi)" userId="267533c7-2439-4f97-ad7e-1907a4e237a0" providerId="ADAL" clId="{EC961E5C-5619-42AA-8478-218B0FFFC125}" dt="2023-12-18T06:59:13.541" v="1199" actId="571"/>
          <ac:spMkLst>
            <pc:docMk/>
            <pc:sldMk cId="852161934" sldId="285"/>
            <ac:spMk id="5" creationId="{9489C08D-BBD7-C6C8-A7E1-34D98DD075D0}"/>
          </ac:spMkLst>
        </pc:spChg>
        <pc:spChg chg="mod">
          <ac:chgData name="長谷川 健一(HASEGAWA Kenichi)" userId="267533c7-2439-4f97-ad7e-1907a4e237a0" providerId="ADAL" clId="{EC961E5C-5619-42AA-8478-218B0FFFC125}" dt="2023-12-26T00:49:22.180" v="1872" actId="403"/>
          <ac:spMkLst>
            <pc:docMk/>
            <pc:sldMk cId="852161934" sldId="285"/>
            <ac:spMk id="7" creationId="{A2A161E7-64DC-0E3A-93C6-463A2D5E4067}"/>
          </ac:spMkLst>
        </pc:spChg>
        <pc:spChg chg="add mod">
          <ac:chgData name="長谷川 健一(HASEGAWA Kenichi)" userId="267533c7-2439-4f97-ad7e-1907a4e237a0" providerId="ADAL" clId="{EC961E5C-5619-42AA-8478-218B0FFFC125}" dt="2023-12-18T06:59:15.320" v="1200" actId="571"/>
          <ac:spMkLst>
            <pc:docMk/>
            <pc:sldMk cId="852161934" sldId="285"/>
            <ac:spMk id="8" creationId="{5432C66D-9306-1D6F-D4A9-C49952B0EC36}"/>
          </ac:spMkLst>
        </pc:spChg>
        <pc:spChg chg="mod">
          <ac:chgData name="長谷川 健一(HASEGAWA Kenichi)" userId="267533c7-2439-4f97-ad7e-1907a4e237a0" providerId="ADAL" clId="{EC961E5C-5619-42AA-8478-218B0FFFC125}" dt="2023-12-18T06:59:49.607" v="1264"/>
          <ac:spMkLst>
            <pc:docMk/>
            <pc:sldMk cId="852161934" sldId="285"/>
            <ac:spMk id="11" creationId="{682D04A1-8D9F-9833-740A-8636DAF5079E}"/>
          </ac:spMkLst>
        </pc:spChg>
      </pc:sldChg>
      <pc:sldChg chg="modSp mod">
        <pc:chgData name="長谷川 健一(HASEGAWA Kenichi)" userId="267533c7-2439-4f97-ad7e-1907a4e237a0" providerId="ADAL" clId="{EC961E5C-5619-42AA-8478-218B0FFFC125}" dt="2023-12-26T01:27:36.223" v="1907" actId="313"/>
        <pc:sldMkLst>
          <pc:docMk/>
          <pc:sldMk cId="2272601951" sldId="286"/>
        </pc:sldMkLst>
        <pc:spChg chg="mod">
          <ac:chgData name="長谷川 健一(HASEGAWA Kenichi)" userId="267533c7-2439-4f97-ad7e-1907a4e237a0" providerId="ADAL" clId="{EC961E5C-5619-42AA-8478-218B0FFFC125}" dt="2023-12-26T01:27:34.513" v="1905" actId="313"/>
          <ac:spMkLst>
            <pc:docMk/>
            <pc:sldMk cId="2272601951" sldId="286"/>
            <ac:spMk id="5" creationId="{4DEA4613-4C74-14EF-FF24-857E383AA309}"/>
          </ac:spMkLst>
        </pc:spChg>
        <pc:spChg chg="mod">
          <ac:chgData name="長谷川 健一(HASEGAWA Kenichi)" userId="267533c7-2439-4f97-ad7e-1907a4e237a0" providerId="ADAL" clId="{EC961E5C-5619-42AA-8478-218B0FFFC125}" dt="2023-12-18T07:05:29.735" v="1640" actId="6549"/>
          <ac:spMkLst>
            <pc:docMk/>
            <pc:sldMk cId="2272601951" sldId="286"/>
            <ac:spMk id="7" creationId="{A2A161E7-64DC-0E3A-93C6-463A2D5E4067}"/>
          </ac:spMkLst>
        </pc:spChg>
        <pc:spChg chg="mod">
          <ac:chgData name="長谷川 健一(HASEGAWA Kenichi)" userId="267533c7-2439-4f97-ad7e-1907a4e237a0" providerId="ADAL" clId="{EC961E5C-5619-42AA-8478-218B0FFFC125}" dt="2023-12-18T07:05:36.583" v="1650"/>
          <ac:spMkLst>
            <pc:docMk/>
            <pc:sldMk cId="2272601951" sldId="286"/>
            <ac:spMk id="11" creationId="{A199E6D2-B097-C5B9-7CE4-3BE325B83804}"/>
          </ac:spMkLst>
        </pc:spChg>
        <pc:spChg chg="mod">
          <ac:chgData name="長谷川 健一(HASEGAWA Kenichi)" userId="267533c7-2439-4f97-ad7e-1907a4e237a0" providerId="ADAL" clId="{EC961E5C-5619-42AA-8478-218B0FFFC125}" dt="2023-12-26T01:27:35.562" v="1906" actId="313"/>
          <ac:spMkLst>
            <pc:docMk/>
            <pc:sldMk cId="2272601951" sldId="286"/>
            <ac:spMk id="15" creationId="{712295CA-2DAC-BEE0-6E31-350A47C67679}"/>
          </ac:spMkLst>
        </pc:spChg>
        <pc:spChg chg="mod">
          <ac:chgData name="長谷川 健一(HASEGAWA Kenichi)" userId="267533c7-2439-4f97-ad7e-1907a4e237a0" providerId="ADAL" clId="{EC961E5C-5619-42AA-8478-218B0FFFC125}" dt="2023-12-26T01:27:36.223" v="1907" actId="313"/>
          <ac:spMkLst>
            <pc:docMk/>
            <pc:sldMk cId="2272601951" sldId="286"/>
            <ac:spMk id="27" creationId="{47DABE79-4BB4-2978-D3FF-C8CCDE02B98E}"/>
          </ac:spMkLst>
        </pc:spChg>
        <pc:graphicFrameChg chg="mod modGraphic">
          <ac:chgData name="長谷川 健一(HASEGAWA Kenichi)" userId="267533c7-2439-4f97-ad7e-1907a4e237a0" providerId="ADAL" clId="{EC961E5C-5619-42AA-8478-218B0FFFC125}" dt="2023-12-26T01:27:32.959" v="1903" actId="313"/>
          <ac:graphicFrameMkLst>
            <pc:docMk/>
            <pc:sldMk cId="2272601951" sldId="286"/>
            <ac:graphicFrameMk id="21" creationId="{5557B2F6-B00C-6249-4F5A-324F37D76D97}"/>
          </ac:graphicFrameMkLst>
        </pc:graphicFrameChg>
      </pc:sldChg>
      <pc:sldChg chg="modSp mod">
        <pc:chgData name="長谷川 健一(HASEGAWA Kenichi)" userId="267533c7-2439-4f97-ad7e-1907a4e237a0" providerId="ADAL" clId="{EC961E5C-5619-42AA-8478-218B0FFFC125}" dt="2023-12-26T01:27:42.753" v="1912" actId="313"/>
        <pc:sldMkLst>
          <pc:docMk/>
          <pc:sldMk cId="1342812944" sldId="287"/>
        </pc:sldMkLst>
        <pc:spChg chg="mod">
          <ac:chgData name="長谷川 健一(HASEGAWA Kenichi)" userId="267533c7-2439-4f97-ad7e-1907a4e237a0" providerId="ADAL" clId="{EC961E5C-5619-42AA-8478-218B0FFFC125}" dt="2023-12-26T01:27:39.318" v="1908" actId="313"/>
          <ac:spMkLst>
            <pc:docMk/>
            <pc:sldMk cId="1342812944" sldId="287"/>
            <ac:spMk id="5" creationId="{4DEA4613-4C74-14EF-FF24-857E383AA309}"/>
          </ac:spMkLst>
        </pc:spChg>
        <pc:spChg chg="mod">
          <ac:chgData name="長谷川 健一(HASEGAWA Kenichi)" userId="267533c7-2439-4f97-ad7e-1907a4e237a0" providerId="ADAL" clId="{EC961E5C-5619-42AA-8478-218B0FFFC125}" dt="2023-12-18T07:06:13.700" v="1676" actId="6549"/>
          <ac:spMkLst>
            <pc:docMk/>
            <pc:sldMk cId="1342812944" sldId="287"/>
            <ac:spMk id="7" creationId="{A2A161E7-64DC-0E3A-93C6-463A2D5E4067}"/>
          </ac:spMkLst>
        </pc:spChg>
        <pc:spChg chg="mod">
          <ac:chgData name="長谷川 健一(HASEGAWA Kenichi)" userId="267533c7-2439-4f97-ad7e-1907a4e237a0" providerId="ADAL" clId="{EC961E5C-5619-42AA-8478-218B0FFFC125}" dt="2023-12-18T07:06:23.858" v="1703"/>
          <ac:spMkLst>
            <pc:docMk/>
            <pc:sldMk cId="1342812944" sldId="287"/>
            <ac:spMk id="13" creationId="{D856D0FF-68B7-D665-E154-BB9450E7593F}"/>
          </ac:spMkLst>
        </pc:spChg>
        <pc:spChg chg="mod">
          <ac:chgData name="長谷川 健一(HASEGAWA Kenichi)" userId="267533c7-2439-4f97-ad7e-1907a4e237a0" providerId="ADAL" clId="{EC961E5C-5619-42AA-8478-218B0FFFC125}" dt="2023-12-26T01:27:42.753" v="1912" actId="313"/>
          <ac:spMkLst>
            <pc:docMk/>
            <pc:sldMk cId="1342812944" sldId="287"/>
            <ac:spMk id="19" creationId="{C910313B-12A8-5842-57E6-343AE2C965CB}"/>
          </ac:spMkLst>
        </pc:spChg>
        <pc:spChg chg="mod">
          <ac:chgData name="長谷川 健一(HASEGAWA Kenichi)" userId="267533c7-2439-4f97-ad7e-1907a4e237a0" providerId="ADAL" clId="{EC961E5C-5619-42AA-8478-218B0FFFC125}" dt="2023-12-26T01:27:29.483" v="1901" actId="313"/>
          <ac:spMkLst>
            <pc:docMk/>
            <pc:sldMk cId="1342812944" sldId="287"/>
            <ac:spMk id="20" creationId="{27E03D14-BEB4-A7D4-DB88-049310633743}"/>
          </ac:spMkLst>
        </pc:spChg>
      </pc:sldChg>
      <pc:sldChg chg="modSp mod">
        <pc:chgData name="長谷川 健一(HASEGAWA Kenichi)" userId="267533c7-2439-4f97-ad7e-1907a4e237a0" providerId="ADAL" clId="{EC961E5C-5619-42AA-8478-218B0FFFC125}" dt="2023-12-18T07:02:45.474" v="1425"/>
        <pc:sldMkLst>
          <pc:docMk/>
          <pc:sldMk cId="469573752" sldId="289"/>
        </pc:sldMkLst>
        <pc:spChg chg="mod">
          <ac:chgData name="長谷川 健一(HASEGAWA Kenichi)" userId="267533c7-2439-4f97-ad7e-1907a4e237a0" providerId="ADAL" clId="{EC961E5C-5619-42AA-8478-218B0FFFC125}" dt="2023-12-18T07:02:20.594" v="1408" actId="20577"/>
          <ac:spMkLst>
            <pc:docMk/>
            <pc:sldMk cId="469573752" sldId="289"/>
            <ac:spMk id="10" creationId="{FC13E266-5E3D-3503-8D6F-F85008066004}"/>
          </ac:spMkLst>
        </pc:spChg>
        <pc:spChg chg="mod">
          <ac:chgData name="長谷川 健一(HASEGAWA Kenichi)" userId="267533c7-2439-4f97-ad7e-1907a4e237a0" providerId="ADAL" clId="{EC961E5C-5619-42AA-8478-218B0FFFC125}" dt="2023-12-18T07:02:26.844" v="1411"/>
          <ac:spMkLst>
            <pc:docMk/>
            <pc:sldMk cId="469573752" sldId="289"/>
            <ac:spMk id="17" creationId="{0A64C4BE-77FE-65D6-CF23-3A9E6B45EAD4}"/>
          </ac:spMkLst>
        </pc:spChg>
        <pc:spChg chg="mod">
          <ac:chgData name="長谷川 健一(HASEGAWA Kenichi)" userId="267533c7-2439-4f97-ad7e-1907a4e237a0" providerId="ADAL" clId="{EC961E5C-5619-42AA-8478-218B0FFFC125}" dt="2023-12-18T07:02:32.268" v="1412" actId="20577"/>
          <ac:spMkLst>
            <pc:docMk/>
            <pc:sldMk cId="469573752" sldId="289"/>
            <ac:spMk id="19" creationId="{7D44D562-AC04-4690-6CFD-4D9CA157CC7E}"/>
          </ac:spMkLst>
        </pc:spChg>
        <pc:spChg chg="mod">
          <ac:chgData name="長谷川 健一(HASEGAWA Kenichi)" userId="267533c7-2439-4f97-ad7e-1907a4e237a0" providerId="ADAL" clId="{EC961E5C-5619-42AA-8478-218B0FFFC125}" dt="2023-12-18T07:02:38.626" v="1417"/>
          <ac:spMkLst>
            <pc:docMk/>
            <pc:sldMk cId="469573752" sldId="289"/>
            <ac:spMk id="29" creationId="{56B0D14B-BAF2-2A00-9A9E-523D63314BD0}"/>
          </ac:spMkLst>
        </pc:spChg>
        <pc:spChg chg="mod">
          <ac:chgData name="長谷川 健一(HASEGAWA Kenichi)" userId="267533c7-2439-4f97-ad7e-1907a4e237a0" providerId="ADAL" clId="{EC961E5C-5619-42AA-8478-218B0FFFC125}" dt="2023-12-18T07:02:45.474" v="1425"/>
          <ac:spMkLst>
            <pc:docMk/>
            <pc:sldMk cId="469573752" sldId="289"/>
            <ac:spMk id="36" creationId="{79EADB03-2B23-86EA-6701-9D1ACF351452}"/>
          </ac:spMkLst>
        </pc:spChg>
      </pc:sldChg>
      <pc:sldChg chg="addSp modSp mod">
        <pc:chgData name="長谷川 健一(HASEGAWA Kenichi)" userId="267533c7-2439-4f97-ad7e-1907a4e237a0" providerId="ADAL" clId="{EC961E5C-5619-42AA-8478-218B0FFFC125}" dt="2023-12-18T07:04:51.870" v="1618" actId="403"/>
        <pc:sldMkLst>
          <pc:docMk/>
          <pc:sldMk cId="4159614035" sldId="290"/>
        </pc:sldMkLst>
        <pc:spChg chg="add mod">
          <ac:chgData name="長谷川 健一(HASEGAWA Kenichi)" userId="267533c7-2439-4f97-ad7e-1907a4e237a0" providerId="ADAL" clId="{EC961E5C-5619-42AA-8478-218B0FFFC125}" dt="2023-12-18T07:04:32.489" v="1614" actId="403"/>
          <ac:spMkLst>
            <pc:docMk/>
            <pc:sldMk cId="4159614035" sldId="290"/>
            <ac:spMk id="7" creationId="{91403871-55D7-DBC9-B733-E5A960F57CCE}"/>
          </ac:spMkLst>
        </pc:spChg>
        <pc:spChg chg="mod">
          <ac:chgData name="長谷川 健一(HASEGAWA Kenichi)" userId="267533c7-2439-4f97-ad7e-1907a4e237a0" providerId="ADAL" clId="{EC961E5C-5619-42AA-8478-218B0FFFC125}" dt="2023-12-18T07:02:51.726" v="1428"/>
          <ac:spMkLst>
            <pc:docMk/>
            <pc:sldMk cId="4159614035" sldId="290"/>
            <ac:spMk id="8" creationId="{1B2B6789-C49A-269B-6B04-8A46A98BE748}"/>
          </ac:spMkLst>
        </pc:spChg>
        <pc:spChg chg="mod">
          <ac:chgData name="長谷川 健一(HASEGAWA Kenichi)" userId="267533c7-2439-4f97-ad7e-1907a4e237a0" providerId="ADAL" clId="{EC961E5C-5619-42AA-8478-218B0FFFC125}" dt="2023-12-18T07:04:42.523" v="1615" actId="2711"/>
          <ac:spMkLst>
            <pc:docMk/>
            <pc:sldMk cId="4159614035" sldId="290"/>
            <ac:spMk id="30" creationId="{518B3007-56D4-B7D4-FA2D-4BBEAABE19B6}"/>
          </ac:spMkLst>
        </pc:spChg>
        <pc:spChg chg="mod">
          <ac:chgData name="長谷川 健一(HASEGAWA Kenichi)" userId="267533c7-2439-4f97-ad7e-1907a4e237a0" providerId="ADAL" clId="{EC961E5C-5619-42AA-8478-218B0FFFC125}" dt="2023-12-18T07:04:51.870" v="1618" actId="403"/>
          <ac:spMkLst>
            <pc:docMk/>
            <pc:sldMk cId="4159614035" sldId="290"/>
            <ac:spMk id="32" creationId="{FAF827B5-59F9-3BA9-67F7-4A4EDCF532E8}"/>
          </ac:spMkLst>
        </pc:spChg>
        <pc:spChg chg="mod">
          <ac:chgData name="長谷川 健一(HASEGAWA Kenichi)" userId="267533c7-2439-4f97-ad7e-1907a4e237a0" providerId="ADAL" clId="{EC961E5C-5619-42AA-8478-218B0FFFC125}" dt="2023-12-18T07:03:54.334" v="1442" actId="1035"/>
          <ac:spMkLst>
            <pc:docMk/>
            <pc:sldMk cId="4159614035" sldId="290"/>
            <ac:spMk id="33" creationId="{83ACD54B-0A87-D15B-AB07-DCEEBD249890}"/>
          </ac:spMkLst>
        </pc:spChg>
        <pc:picChg chg="mod">
          <ac:chgData name="長谷川 健一(HASEGAWA Kenichi)" userId="267533c7-2439-4f97-ad7e-1907a4e237a0" providerId="ADAL" clId="{EC961E5C-5619-42AA-8478-218B0FFFC125}" dt="2023-12-18T07:03:54.334" v="1442" actId="1035"/>
          <ac:picMkLst>
            <pc:docMk/>
            <pc:sldMk cId="4159614035" sldId="290"/>
            <ac:picMk id="29" creationId="{99D108A7-476F-4222-55AF-447A67597976}"/>
          </ac:picMkLst>
        </pc:picChg>
        <pc:picChg chg="mod">
          <ac:chgData name="長谷川 健一(HASEGAWA Kenichi)" userId="267533c7-2439-4f97-ad7e-1907a4e237a0" providerId="ADAL" clId="{EC961E5C-5619-42AA-8478-218B0FFFC125}" dt="2023-12-18T07:03:54.334" v="1442" actId="1035"/>
          <ac:picMkLst>
            <pc:docMk/>
            <pc:sldMk cId="4159614035" sldId="290"/>
            <ac:picMk id="31" creationId="{FA4D0873-6CA9-988D-DF87-B7775F0BAEBB}"/>
          </ac:picMkLst>
        </pc:picChg>
      </pc:sldChg>
      <pc:sldChg chg="addSp delSp modSp mod">
        <pc:chgData name="長谷川 健一(HASEGAWA Kenichi)" userId="267533c7-2439-4f97-ad7e-1907a4e237a0" providerId="ADAL" clId="{EC961E5C-5619-42AA-8478-218B0FFFC125}" dt="2023-12-26T00:47:58.225" v="1818" actId="1036"/>
        <pc:sldMkLst>
          <pc:docMk/>
          <pc:sldMk cId="1608355097" sldId="292"/>
        </pc:sldMkLst>
        <pc:spChg chg="add del mod">
          <ac:chgData name="長谷川 健一(HASEGAWA Kenichi)" userId="267533c7-2439-4f97-ad7e-1907a4e237a0" providerId="ADAL" clId="{EC961E5C-5619-42AA-8478-218B0FFFC125}" dt="2023-12-18T06:54:04.588" v="537" actId="478"/>
          <ac:spMkLst>
            <pc:docMk/>
            <pc:sldMk cId="1608355097" sldId="292"/>
            <ac:spMk id="14" creationId="{6886B157-BE7E-7EC3-0C85-1342D732D8A5}"/>
          </ac:spMkLst>
        </pc:spChg>
        <pc:spChg chg="del">
          <ac:chgData name="長谷川 健一(HASEGAWA Kenichi)" userId="267533c7-2439-4f97-ad7e-1907a4e237a0" providerId="ADAL" clId="{EC961E5C-5619-42AA-8478-218B0FFFC125}" dt="2023-12-18T06:54:22.555" v="539" actId="478"/>
          <ac:spMkLst>
            <pc:docMk/>
            <pc:sldMk cId="1608355097" sldId="292"/>
            <ac:spMk id="15" creationId="{8DC81557-8057-0B67-E2C3-3EF8DDFA1515}"/>
          </ac:spMkLst>
        </pc:spChg>
        <pc:spChg chg="add mod">
          <ac:chgData name="長谷川 健一(HASEGAWA Kenichi)" userId="267533c7-2439-4f97-ad7e-1907a4e237a0" providerId="ADAL" clId="{EC961E5C-5619-42AA-8478-218B0FFFC125}" dt="2023-12-18T06:54:27.452" v="555" actId="1035"/>
          <ac:spMkLst>
            <pc:docMk/>
            <pc:sldMk cId="1608355097" sldId="292"/>
            <ac:spMk id="16" creationId="{802B2067-71CB-60C2-3113-3B3193628BDE}"/>
          </ac:spMkLst>
        </pc:spChg>
        <pc:spChg chg="mod">
          <ac:chgData name="長谷川 健一(HASEGAWA Kenichi)" userId="267533c7-2439-4f97-ad7e-1907a4e237a0" providerId="ADAL" clId="{EC961E5C-5619-42AA-8478-218B0FFFC125}" dt="2023-12-26T00:47:58.225" v="1818" actId="1036"/>
          <ac:spMkLst>
            <pc:docMk/>
            <pc:sldMk cId="1608355097" sldId="292"/>
            <ac:spMk id="28" creationId="{4B0F6EF4-CE13-A8A4-CC13-61A216D0901F}"/>
          </ac:spMkLst>
        </pc:spChg>
        <pc:cxnChg chg="add mod">
          <ac:chgData name="長谷川 健一(HASEGAWA Kenichi)" userId="267533c7-2439-4f97-ad7e-1907a4e237a0" providerId="ADAL" clId="{EC961E5C-5619-42AA-8478-218B0FFFC125}" dt="2023-12-18T06:53:52.543" v="535" actId="14100"/>
          <ac:cxnSpMkLst>
            <pc:docMk/>
            <pc:sldMk cId="1608355097" sldId="292"/>
            <ac:cxnSpMk id="7" creationId="{41E1260F-1783-2F6C-78A1-A8023C58A8A9}"/>
          </ac:cxnSpMkLst>
        </pc:cxnChg>
      </pc:sldChg>
      <pc:sldChg chg="modSp mod">
        <pc:chgData name="長谷川 健一(HASEGAWA Kenichi)" userId="267533c7-2439-4f97-ad7e-1907a4e237a0" providerId="ADAL" clId="{EC961E5C-5619-42AA-8478-218B0FFFC125}" dt="2023-12-26T00:47:01.455" v="1794"/>
        <pc:sldMkLst>
          <pc:docMk/>
          <pc:sldMk cId="3428562341" sldId="295"/>
        </pc:sldMkLst>
        <pc:spChg chg="mod">
          <ac:chgData name="長谷川 健一(HASEGAWA Kenichi)" userId="267533c7-2439-4f97-ad7e-1907a4e237a0" providerId="ADAL" clId="{EC961E5C-5619-42AA-8478-218B0FFFC125}" dt="2023-12-26T00:47:01.455" v="1794"/>
          <ac:spMkLst>
            <pc:docMk/>
            <pc:sldMk cId="3428562341" sldId="295"/>
            <ac:spMk id="4" creationId="{558D6113-4E25-EC5B-C248-C0BB9AD79DAE}"/>
          </ac:spMkLst>
        </pc:spChg>
        <pc:spChg chg="mod">
          <ac:chgData name="長谷川 健一(HASEGAWA Kenichi)" userId="267533c7-2439-4f97-ad7e-1907a4e237a0" providerId="ADAL" clId="{EC961E5C-5619-42AA-8478-218B0FFFC125}" dt="2023-12-18T06:52:33.385" v="532"/>
          <ac:spMkLst>
            <pc:docMk/>
            <pc:sldMk cId="3428562341" sldId="295"/>
            <ac:spMk id="11" creationId="{682D04A1-8D9F-9833-740A-8636DAF5079E}"/>
          </ac:spMkLst>
        </pc:spChg>
      </pc:sldChg>
      <pc:sldChg chg="modSp mod">
        <pc:chgData name="長谷川 健一(HASEGAWA Kenichi)" userId="267533c7-2439-4f97-ad7e-1907a4e237a0" providerId="ADAL" clId="{EC961E5C-5619-42AA-8478-218B0FFFC125}" dt="2023-12-18T06:56:01.134" v="644"/>
        <pc:sldMkLst>
          <pc:docMk/>
          <pc:sldMk cId="249731896" sldId="297"/>
        </pc:sldMkLst>
        <pc:spChg chg="mod">
          <ac:chgData name="長谷川 健一(HASEGAWA Kenichi)" userId="267533c7-2439-4f97-ad7e-1907a4e237a0" providerId="ADAL" clId="{EC961E5C-5619-42AA-8478-218B0FFFC125}" dt="2023-12-18T06:55:57.390" v="638"/>
          <ac:spMkLst>
            <pc:docMk/>
            <pc:sldMk cId="249731896" sldId="297"/>
            <ac:spMk id="17" creationId="{35700D48-A48F-15ED-EB1A-B91243CEF86B}"/>
          </ac:spMkLst>
        </pc:spChg>
        <pc:spChg chg="mod">
          <ac:chgData name="長谷川 健一(HASEGAWA Kenichi)" userId="267533c7-2439-4f97-ad7e-1907a4e237a0" providerId="ADAL" clId="{EC961E5C-5619-42AA-8478-218B0FFFC125}" dt="2023-12-18T06:56:01.134" v="644"/>
          <ac:spMkLst>
            <pc:docMk/>
            <pc:sldMk cId="249731896" sldId="297"/>
            <ac:spMk id="26" creationId="{F6A0F2B6-E152-29E0-77F0-B6ABCE422E8F}"/>
          </ac:spMkLst>
        </pc:spChg>
      </pc:sldChg>
      <pc:sldChg chg="modSp mod">
        <pc:chgData name="長谷川 健一(HASEGAWA Kenichi)" userId="267533c7-2439-4f97-ad7e-1907a4e237a0" providerId="ADAL" clId="{EC961E5C-5619-42AA-8478-218B0FFFC125}" dt="2023-12-26T00:47:15.967" v="1804"/>
        <pc:sldMkLst>
          <pc:docMk/>
          <pc:sldMk cId="535602656" sldId="305"/>
        </pc:sldMkLst>
        <pc:spChg chg="mod">
          <ac:chgData name="長谷川 健一(HASEGAWA Kenichi)" userId="267533c7-2439-4f97-ad7e-1907a4e237a0" providerId="ADAL" clId="{EC961E5C-5619-42AA-8478-218B0FFFC125}" dt="2023-12-26T00:47:15.967" v="1804"/>
          <ac:spMkLst>
            <pc:docMk/>
            <pc:sldMk cId="535602656" sldId="305"/>
            <ac:spMk id="4" creationId="{DD24FECF-C851-8EEC-3457-6A44ABC9BC4E}"/>
          </ac:spMkLst>
        </pc:spChg>
      </pc:sldChg>
      <pc:sldChg chg="modSp add mod">
        <pc:chgData name="長谷川 健一(HASEGAWA Kenichi)" userId="267533c7-2439-4f97-ad7e-1907a4e237a0" providerId="ADAL" clId="{EC961E5C-5619-42AA-8478-218B0FFFC125}" dt="2023-12-26T00:45:46.571" v="1760" actId="14100"/>
        <pc:sldMkLst>
          <pc:docMk/>
          <pc:sldMk cId="2694005187" sldId="312"/>
        </pc:sldMkLst>
        <pc:spChg chg="mod">
          <ac:chgData name="長谷川 健一(HASEGAWA Kenichi)" userId="267533c7-2439-4f97-ad7e-1907a4e237a0" providerId="ADAL" clId="{EC961E5C-5619-42AA-8478-218B0FFFC125}" dt="2023-12-18T07:26:35.799" v="1727"/>
          <ac:spMkLst>
            <pc:docMk/>
            <pc:sldMk cId="2694005187" sldId="312"/>
            <ac:spMk id="9" creationId="{ED9250C3-5C05-9173-84C9-3835F460A002}"/>
          </ac:spMkLst>
        </pc:spChg>
        <pc:spChg chg="mod">
          <ac:chgData name="長谷川 健一(HASEGAWA Kenichi)" userId="267533c7-2439-4f97-ad7e-1907a4e237a0" providerId="ADAL" clId="{EC961E5C-5619-42AA-8478-218B0FFFC125}" dt="2023-12-26T00:45:42.844" v="1759" actId="12788"/>
          <ac:spMkLst>
            <pc:docMk/>
            <pc:sldMk cId="2694005187" sldId="312"/>
            <ac:spMk id="14" creationId="{401A3E7A-17EF-87ED-AD62-3A0C8D1D667B}"/>
          </ac:spMkLst>
        </pc:spChg>
        <pc:spChg chg="mod">
          <ac:chgData name="長谷川 健一(HASEGAWA Kenichi)" userId="267533c7-2439-4f97-ad7e-1907a4e237a0" providerId="ADAL" clId="{EC961E5C-5619-42AA-8478-218B0FFFC125}" dt="2023-12-26T00:45:42.844" v="1759" actId="12788"/>
          <ac:spMkLst>
            <pc:docMk/>
            <pc:sldMk cId="2694005187" sldId="312"/>
            <ac:spMk id="15" creationId="{46A96066-7D1D-72FA-9A9C-43C6026B0351}"/>
          </ac:spMkLst>
        </pc:spChg>
        <pc:spChg chg="mod">
          <ac:chgData name="長谷川 健一(HASEGAWA Kenichi)" userId="267533c7-2439-4f97-ad7e-1907a4e237a0" providerId="ADAL" clId="{EC961E5C-5619-42AA-8478-218B0FFFC125}" dt="2023-12-26T00:45:42.844" v="1759" actId="12788"/>
          <ac:spMkLst>
            <pc:docMk/>
            <pc:sldMk cId="2694005187" sldId="312"/>
            <ac:spMk id="19" creationId="{173408F2-0E97-070A-49DB-87B6B04912D6}"/>
          </ac:spMkLst>
        </pc:spChg>
        <pc:spChg chg="mod">
          <ac:chgData name="長谷川 健一(HASEGAWA Kenichi)" userId="267533c7-2439-4f97-ad7e-1907a4e237a0" providerId="ADAL" clId="{EC961E5C-5619-42AA-8478-218B0FFFC125}" dt="2023-12-26T00:45:42.844" v="1759" actId="12788"/>
          <ac:spMkLst>
            <pc:docMk/>
            <pc:sldMk cId="2694005187" sldId="312"/>
            <ac:spMk id="20" creationId="{1F42303F-740D-B611-913C-904097CD07D7}"/>
          </ac:spMkLst>
        </pc:spChg>
        <pc:spChg chg="mod">
          <ac:chgData name="長谷川 健一(HASEGAWA Kenichi)" userId="267533c7-2439-4f97-ad7e-1907a4e237a0" providerId="ADAL" clId="{EC961E5C-5619-42AA-8478-218B0FFFC125}" dt="2023-12-26T00:45:42.844" v="1759" actId="12788"/>
          <ac:spMkLst>
            <pc:docMk/>
            <pc:sldMk cId="2694005187" sldId="312"/>
            <ac:spMk id="21" creationId="{4836BE01-8FF3-061E-5C9E-38EACD7A51B5}"/>
          </ac:spMkLst>
        </pc:spChg>
        <pc:spChg chg="mod">
          <ac:chgData name="長谷川 健一(HASEGAWA Kenichi)" userId="267533c7-2439-4f97-ad7e-1907a4e237a0" providerId="ADAL" clId="{EC961E5C-5619-42AA-8478-218B0FFFC125}" dt="2023-12-26T00:45:42.844" v="1759" actId="12788"/>
          <ac:spMkLst>
            <pc:docMk/>
            <pc:sldMk cId="2694005187" sldId="312"/>
            <ac:spMk id="24" creationId="{DDD9EE1D-34A3-66B2-262E-FF1E56AD6BEB}"/>
          </ac:spMkLst>
        </pc:spChg>
        <pc:cxnChg chg="mod">
          <ac:chgData name="長谷川 健一(HASEGAWA Kenichi)" userId="267533c7-2439-4f97-ad7e-1907a4e237a0" providerId="ADAL" clId="{EC961E5C-5619-42AA-8478-218B0FFFC125}" dt="2023-12-26T00:45:42.844" v="1759" actId="12788"/>
          <ac:cxnSpMkLst>
            <pc:docMk/>
            <pc:sldMk cId="2694005187" sldId="312"/>
            <ac:cxnSpMk id="17" creationId="{8D0C19AE-89A5-FC38-8683-5D647BEADBE6}"/>
          </ac:cxnSpMkLst>
        </pc:cxnChg>
        <pc:cxnChg chg="mod">
          <ac:chgData name="長谷川 健一(HASEGAWA Kenichi)" userId="267533c7-2439-4f97-ad7e-1907a4e237a0" providerId="ADAL" clId="{EC961E5C-5619-42AA-8478-218B0FFFC125}" dt="2023-12-26T00:45:42.844" v="1759" actId="12788"/>
          <ac:cxnSpMkLst>
            <pc:docMk/>
            <pc:sldMk cId="2694005187" sldId="312"/>
            <ac:cxnSpMk id="25" creationId="{883F8EF2-E839-9301-8231-3DF811A38F0E}"/>
          </ac:cxnSpMkLst>
        </pc:cxnChg>
        <pc:cxnChg chg="mod">
          <ac:chgData name="長谷川 健一(HASEGAWA Kenichi)" userId="267533c7-2439-4f97-ad7e-1907a4e237a0" providerId="ADAL" clId="{EC961E5C-5619-42AA-8478-218B0FFFC125}" dt="2023-12-26T00:45:42.844" v="1759" actId="12788"/>
          <ac:cxnSpMkLst>
            <pc:docMk/>
            <pc:sldMk cId="2694005187" sldId="312"/>
            <ac:cxnSpMk id="26" creationId="{8BCCF031-5084-4ED0-75B6-EA626CE8518C}"/>
          </ac:cxnSpMkLst>
        </pc:cxnChg>
        <pc:cxnChg chg="mod">
          <ac:chgData name="長谷川 健一(HASEGAWA Kenichi)" userId="267533c7-2439-4f97-ad7e-1907a4e237a0" providerId="ADAL" clId="{EC961E5C-5619-42AA-8478-218B0FFFC125}" dt="2023-12-26T00:45:42.844" v="1759" actId="12788"/>
          <ac:cxnSpMkLst>
            <pc:docMk/>
            <pc:sldMk cId="2694005187" sldId="312"/>
            <ac:cxnSpMk id="27" creationId="{7C386C0C-E155-779C-B254-1A9DE84C2DAB}"/>
          </ac:cxnSpMkLst>
        </pc:cxnChg>
        <pc:cxnChg chg="mod">
          <ac:chgData name="長谷川 健一(HASEGAWA Kenichi)" userId="267533c7-2439-4f97-ad7e-1907a4e237a0" providerId="ADAL" clId="{EC961E5C-5619-42AA-8478-218B0FFFC125}" dt="2023-12-26T00:45:42.844" v="1759" actId="12788"/>
          <ac:cxnSpMkLst>
            <pc:docMk/>
            <pc:sldMk cId="2694005187" sldId="312"/>
            <ac:cxnSpMk id="28" creationId="{2E76094C-3BCA-D760-4929-0A47DB6E3D5C}"/>
          </ac:cxnSpMkLst>
        </pc:cxnChg>
        <pc:cxnChg chg="mod">
          <ac:chgData name="長谷川 健一(HASEGAWA Kenichi)" userId="267533c7-2439-4f97-ad7e-1907a4e237a0" providerId="ADAL" clId="{EC961E5C-5619-42AA-8478-218B0FFFC125}" dt="2023-12-26T00:45:42.844" v="1759" actId="12788"/>
          <ac:cxnSpMkLst>
            <pc:docMk/>
            <pc:sldMk cId="2694005187" sldId="312"/>
            <ac:cxnSpMk id="37" creationId="{D1957223-F6DD-A3C5-3345-8D2C71B696B1}"/>
          </ac:cxnSpMkLst>
        </pc:cxnChg>
        <pc:cxnChg chg="mod">
          <ac:chgData name="長谷川 健一(HASEGAWA Kenichi)" userId="267533c7-2439-4f97-ad7e-1907a4e237a0" providerId="ADAL" clId="{EC961E5C-5619-42AA-8478-218B0FFFC125}" dt="2023-12-26T00:45:46.571" v="1760" actId="14100"/>
          <ac:cxnSpMkLst>
            <pc:docMk/>
            <pc:sldMk cId="2694005187" sldId="312"/>
            <ac:cxnSpMk id="39" creationId="{F6A632B0-F888-4A0D-AC1E-C9AA3BA66896}"/>
          </ac:cxnSpMkLst>
        </pc:cxnChg>
        <pc:cxnChg chg="mod">
          <ac:chgData name="長谷川 健一(HASEGAWA Kenichi)" userId="267533c7-2439-4f97-ad7e-1907a4e237a0" providerId="ADAL" clId="{EC961E5C-5619-42AA-8478-218B0FFFC125}" dt="2023-12-26T00:45:42.844" v="1759" actId="12788"/>
          <ac:cxnSpMkLst>
            <pc:docMk/>
            <pc:sldMk cId="2694005187" sldId="312"/>
            <ac:cxnSpMk id="41" creationId="{EBFA5A9B-8FDF-29D9-B42A-25B5314E194C}"/>
          </ac:cxnSpMkLst>
        </pc:cxnChg>
        <pc:cxnChg chg="mod">
          <ac:chgData name="長谷川 健一(HASEGAWA Kenichi)" userId="267533c7-2439-4f97-ad7e-1907a4e237a0" providerId="ADAL" clId="{EC961E5C-5619-42AA-8478-218B0FFFC125}" dt="2023-12-26T00:45:42.844" v="1759" actId="12788"/>
          <ac:cxnSpMkLst>
            <pc:docMk/>
            <pc:sldMk cId="2694005187" sldId="312"/>
            <ac:cxnSpMk id="43" creationId="{B41D7FAB-B31C-FEAD-A9CC-A1D2CEAF50E7}"/>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68DB98A-EB6A-43D0-B796-12A11160C38F}" type="datetimeFigureOut">
              <a:rPr kumimoji="1" lang="ja-JP" altLang="en-US" smtClean="0"/>
              <a:t>2023/12/27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4631A1-17ED-4CC9-A80E-39656BB57730}" type="slidenum">
              <a:rPr kumimoji="1" lang="ja-JP" altLang="en-US" smtClean="0"/>
              <a:t>‹#›</a:t>
            </a:fld>
            <a:endParaRPr kumimoji="1" lang="ja-JP" altLang="en-US"/>
          </a:p>
        </p:txBody>
      </p:sp>
    </p:spTree>
    <p:extLst>
      <p:ext uri="{BB962C8B-B14F-4D97-AF65-F5344CB8AC3E}">
        <p14:creationId xmlns:p14="http://schemas.microsoft.com/office/powerpoint/2010/main" val="1477118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68DB98A-EB6A-43D0-B796-12A11160C38F}" type="datetimeFigureOut">
              <a:rPr kumimoji="1" lang="ja-JP" altLang="en-US" smtClean="0"/>
              <a:t>2023/12/27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4631A1-17ED-4CC9-A80E-39656BB57730}" type="slidenum">
              <a:rPr kumimoji="1" lang="ja-JP" altLang="en-US" smtClean="0"/>
              <a:t>‹#›</a:t>
            </a:fld>
            <a:endParaRPr kumimoji="1" lang="ja-JP" altLang="en-US"/>
          </a:p>
        </p:txBody>
      </p:sp>
    </p:spTree>
    <p:extLst>
      <p:ext uri="{BB962C8B-B14F-4D97-AF65-F5344CB8AC3E}">
        <p14:creationId xmlns:p14="http://schemas.microsoft.com/office/powerpoint/2010/main" val="2379885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68DB98A-EB6A-43D0-B796-12A11160C38F}" type="datetimeFigureOut">
              <a:rPr kumimoji="1" lang="ja-JP" altLang="en-US" smtClean="0"/>
              <a:t>2023/12/27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4631A1-17ED-4CC9-A80E-39656BB57730}" type="slidenum">
              <a:rPr kumimoji="1" lang="ja-JP" altLang="en-US" smtClean="0"/>
              <a:t>‹#›</a:t>
            </a:fld>
            <a:endParaRPr kumimoji="1" lang="ja-JP" altLang="en-US"/>
          </a:p>
        </p:txBody>
      </p:sp>
    </p:spTree>
    <p:extLst>
      <p:ext uri="{BB962C8B-B14F-4D97-AF65-F5344CB8AC3E}">
        <p14:creationId xmlns:p14="http://schemas.microsoft.com/office/powerpoint/2010/main" val="4153012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68DB98A-EB6A-43D0-B796-12A11160C38F}" type="datetimeFigureOut">
              <a:rPr kumimoji="1" lang="ja-JP" altLang="en-US" smtClean="0"/>
              <a:t>2023/12/27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4631A1-17ED-4CC9-A80E-39656BB57730}" type="slidenum">
              <a:rPr kumimoji="1" lang="ja-JP" altLang="en-US" smtClean="0"/>
              <a:t>‹#›</a:t>
            </a:fld>
            <a:endParaRPr kumimoji="1" lang="ja-JP" altLang="en-US"/>
          </a:p>
        </p:txBody>
      </p:sp>
    </p:spTree>
    <p:extLst>
      <p:ext uri="{BB962C8B-B14F-4D97-AF65-F5344CB8AC3E}">
        <p14:creationId xmlns:p14="http://schemas.microsoft.com/office/powerpoint/2010/main" val="1958136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68DB98A-EB6A-43D0-B796-12A11160C38F}" type="datetimeFigureOut">
              <a:rPr kumimoji="1" lang="ja-JP" altLang="en-US" smtClean="0"/>
              <a:t>2023/12/27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4631A1-17ED-4CC9-A80E-39656BB57730}" type="slidenum">
              <a:rPr kumimoji="1" lang="ja-JP" altLang="en-US" smtClean="0"/>
              <a:t>‹#›</a:t>
            </a:fld>
            <a:endParaRPr kumimoji="1" lang="ja-JP" altLang="en-US"/>
          </a:p>
        </p:txBody>
      </p:sp>
    </p:spTree>
    <p:extLst>
      <p:ext uri="{BB962C8B-B14F-4D97-AF65-F5344CB8AC3E}">
        <p14:creationId xmlns:p14="http://schemas.microsoft.com/office/powerpoint/2010/main" val="39972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68DB98A-EB6A-43D0-B796-12A11160C38F}" type="datetimeFigureOut">
              <a:rPr kumimoji="1" lang="ja-JP" altLang="en-US" smtClean="0"/>
              <a:t>2023/12/27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94631A1-17ED-4CC9-A80E-39656BB57730}" type="slidenum">
              <a:rPr kumimoji="1" lang="ja-JP" altLang="en-US" smtClean="0"/>
              <a:t>‹#›</a:t>
            </a:fld>
            <a:endParaRPr kumimoji="1" lang="ja-JP" altLang="en-US"/>
          </a:p>
        </p:txBody>
      </p:sp>
    </p:spTree>
    <p:extLst>
      <p:ext uri="{BB962C8B-B14F-4D97-AF65-F5344CB8AC3E}">
        <p14:creationId xmlns:p14="http://schemas.microsoft.com/office/powerpoint/2010/main" val="4047246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68DB98A-EB6A-43D0-B796-12A11160C38F}" type="datetimeFigureOut">
              <a:rPr kumimoji="1" lang="ja-JP" altLang="en-US" smtClean="0"/>
              <a:t>2023/12/27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94631A1-17ED-4CC9-A80E-39656BB57730}" type="slidenum">
              <a:rPr kumimoji="1" lang="ja-JP" altLang="en-US" smtClean="0"/>
              <a:t>‹#›</a:t>
            </a:fld>
            <a:endParaRPr kumimoji="1" lang="ja-JP" altLang="en-US"/>
          </a:p>
        </p:txBody>
      </p:sp>
    </p:spTree>
    <p:extLst>
      <p:ext uri="{BB962C8B-B14F-4D97-AF65-F5344CB8AC3E}">
        <p14:creationId xmlns:p14="http://schemas.microsoft.com/office/powerpoint/2010/main" val="4230650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68DB98A-EB6A-43D0-B796-12A11160C38F}" type="datetimeFigureOut">
              <a:rPr kumimoji="1" lang="ja-JP" altLang="en-US" smtClean="0"/>
              <a:t>2023/12/27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94631A1-17ED-4CC9-A80E-39656BB57730}" type="slidenum">
              <a:rPr kumimoji="1" lang="ja-JP" altLang="en-US" smtClean="0"/>
              <a:t>‹#›</a:t>
            </a:fld>
            <a:endParaRPr kumimoji="1" lang="ja-JP" altLang="en-US"/>
          </a:p>
        </p:txBody>
      </p:sp>
    </p:spTree>
    <p:extLst>
      <p:ext uri="{BB962C8B-B14F-4D97-AF65-F5344CB8AC3E}">
        <p14:creationId xmlns:p14="http://schemas.microsoft.com/office/powerpoint/2010/main" val="1289828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8DB98A-EB6A-43D0-B796-12A11160C38F}" type="datetimeFigureOut">
              <a:rPr kumimoji="1" lang="ja-JP" altLang="en-US" smtClean="0"/>
              <a:t>2023/12/27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94631A1-17ED-4CC9-A80E-39656BB57730}" type="slidenum">
              <a:rPr kumimoji="1" lang="ja-JP" altLang="en-US" smtClean="0"/>
              <a:t>‹#›</a:t>
            </a:fld>
            <a:endParaRPr kumimoji="1" lang="ja-JP" altLang="en-US"/>
          </a:p>
        </p:txBody>
      </p:sp>
    </p:spTree>
    <p:extLst>
      <p:ext uri="{BB962C8B-B14F-4D97-AF65-F5344CB8AC3E}">
        <p14:creationId xmlns:p14="http://schemas.microsoft.com/office/powerpoint/2010/main" val="247395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68DB98A-EB6A-43D0-B796-12A11160C38F}" type="datetimeFigureOut">
              <a:rPr kumimoji="1" lang="ja-JP" altLang="en-US" smtClean="0"/>
              <a:t>2023/12/27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94631A1-17ED-4CC9-A80E-39656BB57730}" type="slidenum">
              <a:rPr kumimoji="1" lang="ja-JP" altLang="en-US" smtClean="0"/>
              <a:t>‹#›</a:t>
            </a:fld>
            <a:endParaRPr kumimoji="1" lang="ja-JP" altLang="en-US"/>
          </a:p>
        </p:txBody>
      </p:sp>
    </p:spTree>
    <p:extLst>
      <p:ext uri="{BB962C8B-B14F-4D97-AF65-F5344CB8AC3E}">
        <p14:creationId xmlns:p14="http://schemas.microsoft.com/office/powerpoint/2010/main" val="3057855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68DB98A-EB6A-43D0-B796-12A11160C38F}" type="datetimeFigureOut">
              <a:rPr kumimoji="1" lang="ja-JP" altLang="en-US" smtClean="0"/>
              <a:t>2023/12/27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94631A1-17ED-4CC9-A80E-39656BB57730}" type="slidenum">
              <a:rPr kumimoji="1" lang="ja-JP" altLang="en-US" smtClean="0"/>
              <a:t>‹#›</a:t>
            </a:fld>
            <a:endParaRPr kumimoji="1" lang="ja-JP" altLang="en-US"/>
          </a:p>
        </p:txBody>
      </p:sp>
    </p:spTree>
    <p:extLst>
      <p:ext uri="{BB962C8B-B14F-4D97-AF65-F5344CB8AC3E}">
        <p14:creationId xmlns:p14="http://schemas.microsoft.com/office/powerpoint/2010/main" val="1638460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68DB98A-EB6A-43D0-B796-12A11160C38F}" type="datetimeFigureOut">
              <a:rPr kumimoji="1" lang="ja-JP" altLang="en-US" smtClean="0"/>
              <a:t>2023/12/27</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94631A1-17ED-4CC9-A80E-39656BB57730}" type="slidenum">
              <a:rPr kumimoji="1" lang="ja-JP" altLang="en-US" smtClean="0"/>
              <a:t>‹#›</a:t>
            </a:fld>
            <a:endParaRPr kumimoji="1" lang="ja-JP" altLang="en-US"/>
          </a:p>
        </p:txBody>
      </p:sp>
    </p:spTree>
    <p:extLst>
      <p:ext uri="{BB962C8B-B14F-4D97-AF65-F5344CB8AC3E}">
        <p14:creationId xmlns:p14="http://schemas.microsoft.com/office/powerpoint/2010/main" val="2332999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maps.gsi.go.jp/" TargetMode="External"/><Relationship Id="rId2" Type="http://schemas.openxmlformats.org/officeDocument/2006/relationships/hyperlink" Target="https://maps.gsi.go.jp/help/intro/general/shorui.html"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hyperlink" Target="https://www.houjin-bangou.nta.go.jp/"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696F633-49F7-7F2C-EEB8-9F9417C16628}"/>
              </a:ext>
            </a:extLst>
          </p:cNvPr>
          <p:cNvSpPr txBox="1"/>
          <p:nvPr/>
        </p:nvSpPr>
        <p:spPr>
          <a:xfrm>
            <a:off x="91440" y="2258789"/>
            <a:ext cx="6675120" cy="1184940"/>
          </a:xfrm>
          <a:prstGeom prst="rect">
            <a:avLst/>
          </a:prstGeom>
          <a:noFill/>
        </p:spPr>
        <p:txBody>
          <a:bodyPr wrap="square" rtlCol="0">
            <a:spAutoFit/>
          </a:bodyPr>
          <a:lstStyle/>
          <a:p>
            <a:pPr algn="ctr"/>
            <a:r>
              <a:rPr kumimoji="1" lang="zh-TW" altLang="en-US" sz="3200" dirty="0">
                <a:latin typeface="BIZ UDゴシック" panose="020B0400000000000000" pitchFamily="49" charset="-128"/>
                <a:ea typeface="BIZ UDゴシック" panose="020B0400000000000000" pitchFamily="49" charset="-128"/>
              </a:rPr>
              <a:t>伐採造林届出書</a:t>
            </a:r>
            <a:r>
              <a:rPr kumimoji="1" lang="ja-JP" altLang="en-US" sz="3200" dirty="0">
                <a:latin typeface="BIZ UDゴシック" panose="020B0400000000000000" pitchFamily="49" charset="-128"/>
                <a:ea typeface="BIZ UDゴシック" panose="020B0400000000000000" pitchFamily="49" charset="-128"/>
              </a:rPr>
              <a:t>作成の手引き</a:t>
            </a:r>
            <a:endParaRPr kumimoji="1" lang="en-US" altLang="ja-JP" sz="3200" dirty="0">
              <a:latin typeface="BIZ UDゴシック" panose="020B0400000000000000" pitchFamily="49" charset="-128"/>
              <a:ea typeface="BIZ UDゴシック" panose="020B0400000000000000" pitchFamily="49" charset="-128"/>
            </a:endParaRPr>
          </a:p>
          <a:p>
            <a:pPr algn="ctr">
              <a:spcBef>
                <a:spcPts val="1800"/>
              </a:spcBef>
            </a:pPr>
            <a:r>
              <a:rPr kumimoji="1" lang="ja-JP" altLang="en-US" sz="2400" dirty="0">
                <a:latin typeface="BIZ UDゴシック" panose="020B0400000000000000" pitchFamily="49" charset="-128"/>
                <a:ea typeface="BIZ UDゴシック" panose="020B0400000000000000" pitchFamily="49" charset="-128"/>
              </a:rPr>
              <a:t>（令和６年１月版）</a:t>
            </a:r>
            <a:endParaRPr kumimoji="1" lang="ja-JP" altLang="en-US" sz="3200"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E3DB705B-36DA-B5B7-60E1-E07BDBF2DEB3}"/>
              </a:ext>
            </a:extLst>
          </p:cNvPr>
          <p:cNvSpPr txBox="1"/>
          <p:nvPr/>
        </p:nvSpPr>
        <p:spPr>
          <a:xfrm>
            <a:off x="509016" y="4584192"/>
            <a:ext cx="5839968" cy="3046988"/>
          </a:xfrm>
          <a:prstGeom prst="rect">
            <a:avLst/>
          </a:prstGeom>
          <a:noFill/>
          <a:ln>
            <a:solidFill>
              <a:schemeClr val="tx1"/>
            </a:solidFill>
          </a:ln>
        </p:spPr>
        <p:txBody>
          <a:bodyPr wrap="square" rtlCol="0">
            <a:spAutoFit/>
          </a:bodyPr>
          <a:lstStyle/>
          <a:p>
            <a:pPr>
              <a:spcBef>
                <a:spcPts val="600"/>
              </a:spcBef>
            </a:pPr>
            <a:r>
              <a:rPr kumimoji="1" lang="ja-JP" altLang="en-US" sz="1400" dirty="0">
                <a:latin typeface="BIZ UDゴシック" panose="020B0400000000000000" pitchFamily="49" charset="-128"/>
                <a:ea typeface="BIZ UDゴシック" panose="020B0400000000000000" pitchFamily="49" charset="-128"/>
              </a:rPr>
              <a:t>　本手引きは、森林法（昭和</a:t>
            </a:r>
            <a:r>
              <a:rPr kumimoji="1" lang="en-US" altLang="ja-JP" sz="1400" dirty="0">
                <a:latin typeface="BIZ UDゴシック" panose="020B0400000000000000" pitchFamily="49" charset="-128"/>
                <a:ea typeface="BIZ UDゴシック" panose="020B0400000000000000" pitchFamily="49" charset="-128"/>
              </a:rPr>
              <a:t>26</a:t>
            </a:r>
            <a:r>
              <a:rPr kumimoji="1" lang="ja-JP" altLang="en-US" sz="1400" dirty="0">
                <a:latin typeface="BIZ UDゴシック" panose="020B0400000000000000" pitchFamily="49" charset="-128"/>
                <a:ea typeface="BIZ UDゴシック" panose="020B0400000000000000" pitchFamily="49" charset="-128"/>
              </a:rPr>
              <a:t>年法律第</a:t>
            </a:r>
            <a:r>
              <a:rPr kumimoji="1" lang="en-US" altLang="ja-JP" sz="1400" dirty="0">
                <a:latin typeface="BIZ UDゴシック" panose="020B0400000000000000" pitchFamily="49" charset="-128"/>
                <a:ea typeface="BIZ UDゴシック" panose="020B0400000000000000" pitchFamily="49" charset="-128"/>
              </a:rPr>
              <a:t>249</a:t>
            </a:r>
            <a:r>
              <a:rPr kumimoji="1" lang="ja-JP" altLang="en-US" sz="1400" dirty="0">
                <a:latin typeface="BIZ UDゴシック" panose="020B0400000000000000" pitchFamily="49" charset="-128"/>
                <a:ea typeface="BIZ UDゴシック" panose="020B0400000000000000" pitchFamily="49" charset="-128"/>
              </a:rPr>
              <a:t>号）第</a:t>
            </a:r>
            <a:r>
              <a:rPr kumimoji="1" lang="en-US" altLang="ja-JP" sz="1400" dirty="0">
                <a:latin typeface="BIZ UDゴシック" panose="020B0400000000000000" pitchFamily="49" charset="-128"/>
                <a:ea typeface="BIZ UDゴシック" panose="020B0400000000000000" pitchFamily="49" charset="-128"/>
              </a:rPr>
              <a:t>10</a:t>
            </a:r>
            <a:r>
              <a:rPr kumimoji="1" lang="ja-JP" altLang="en-US" sz="1400" dirty="0">
                <a:latin typeface="BIZ UDゴシック" panose="020B0400000000000000" pitchFamily="49" charset="-128"/>
                <a:ea typeface="BIZ UDゴシック" panose="020B0400000000000000" pitchFamily="49" charset="-128"/>
              </a:rPr>
              <a:t>条の８・第</a:t>
            </a:r>
            <a:r>
              <a:rPr kumimoji="1" lang="en-US" altLang="ja-JP" sz="1400" dirty="0">
                <a:latin typeface="BIZ UDゴシック" panose="020B0400000000000000" pitchFamily="49" charset="-128"/>
                <a:ea typeface="BIZ UDゴシック" panose="020B0400000000000000" pitchFamily="49" charset="-128"/>
              </a:rPr>
              <a:t>10</a:t>
            </a:r>
            <a:r>
              <a:rPr kumimoji="1" lang="ja-JP" altLang="en-US" sz="1400" dirty="0">
                <a:latin typeface="BIZ UDゴシック" panose="020B0400000000000000" pitchFamily="49" charset="-128"/>
                <a:ea typeface="BIZ UDゴシック" panose="020B0400000000000000" pitchFamily="49" charset="-128"/>
              </a:rPr>
              <a:t>条の９に基づく伐採及び伐採後の造林の届出書（以下、「</a:t>
            </a:r>
            <a:r>
              <a:rPr kumimoji="1" lang="zh-TW" altLang="en-US" sz="1400" dirty="0">
                <a:latin typeface="BIZ UDゴシック" panose="020B0400000000000000" pitchFamily="49" charset="-128"/>
                <a:ea typeface="BIZ UDゴシック" panose="020B0400000000000000" pitchFamily="49" charset="-128"/>
              </a:rPr>
              <a:t>伐採造林届出書</a:t>
            </a:r>
            <a:r>
              <a:rPr kumimoji="1" lang="ja-JP" altLang="en-US" sz="1400" dirty="0">
                <a:latin typeface="BIZ UDゴシック" panose="020B0400000000000000" pitchFamily="49" charset="-128"/>
                <a:ea typeface="BIZ UDゴシック" panose="020B0400000000000000" pitchFamily="49" charset="-128"/>
              </a:rPr>
              <a:t>」といいます。）を作成しようとする森林所有者や事業者向けに</a:t>
            </a:r>
            <a:r>
              <a:rPr kumimoji="1" lang="zh-TW" altLang="en-US" sz="1400" dirty="0">
                <a:latin typeface="BIZ UDゴシック" panose="020B0400000000000000" pitchFamily="49" charset="-128"/>
                <a:ea typeface="BIZ UDゴシック" panose="020B0400000000000000" pitchFamily="49" charset="-128"/>
              </a:rPr>
              <a:t>伐採造林届出書</a:t>
            </a:r>
            <a:r>
              <a:rPr kumimoji="1" lang="ja-JP" altLang="en-US" sz="1400" dirty="0">
                <a:latin typeface="BIZ UDゴシック" panose="020B0400000000000000" pitchFamily="49" charset="-128"/>
                <a:ea typeface="BIZ UDゴシック" panose="020B0400000000000000" pitchFamily="49" charset="-128"/>
              </a:rPr>
              <a:t>の作成方法を解説したものです。</a:t>
            </a:r>
            <a:endParaRPr kumimoji="1" lang="en-US" altLang="ja-JP" sz="1400" dirty="0">
              <a:latin typeface="BIZ UDゴシック" panose="020B0400000000000000" pitchFamily="49" charset="-128"/>
              <a:ea typeface="BIZ UDゴシック" panose="020B0400000000000000" pitchFamily="49" charset="-128"/>
            </a:endParaRPr>
          </a:p>
          <a:p>
            <a:pPr>
              <a:spcBef>
                <a:spcPts val="600"/>
              </a:spcBef>
            </a:pPr>
            <a:r>
              <a:rPr kumimoji="1" lang="ja-JP" altLang="en-US" sz="1400" dirty="0">
                <a:latin typeface="BIZ UDゴシック" panose="020B0400000000000000" pitchFamily="49" charset="-128"/>
                <a:ea typeface="BIZ UDゴシック" panose="020B0400000000000000" pitchFamily="49" charset="-128"/>
              </a:rPr>
              <a:t>　本手引きの記載内容は、「伐採及び伐採後の造林の届出等の制度に関する市町村事務処理マニュアル」（平成</a:t>
            </a:r>
            <a:r>
              <a:rPr kumimoji="1" lang="en-US" altLang="ja-JP" sz="1400" dirty="0">
                <a:latin typeface="BIZ UDゴシック" panose="020B0400000000000000" pitchFamily="49" charset="-128"/>
                <a:ea typeface="BIZ UDゴシック" panose="020B0400000000000000" pitchFamily="49" charset="-128"/>
              </a:rPr>
              <a:t>20</a:t>
            </a:r>
            <a:r>
              <a:rPr kumimoji="1" lang="ja-JP" altLang="en-US" sz="1400" dirty="0">
                <a:latin typeface="BIZ UDゴシック" panose="020B0400000000000000" pitchFamily="49" charset="-128"/>
                <a:ea typeface="BIZ UDゴシック" panose="020B0400000000000000" pitchFamily="49" charset="-128"/>
              </a:rPr>
              <a:t>年</a:t>
            </a:r>
            <a:r>
              <a:rPr kumimoji="1" lang="en-US" altLang="ja-JP" sz="1400" dirty="0">
                <a:latin typeface="BIZ UDゴシック" panose="020B0400000000000000" pitchFamily="49" charset="-128"/>
                <a:ea typeface="BIZ UDゴシック" panose="020B0400000000000000" pitchFamily="49" charset="-128"/>
              </a:rPr>
              <a:t>11</a:t>
            </a:r>
            <a:r>
              <a:rPr kumimoji="1" lang="ja-JP" altLang="en-US" sz="1400" dirty="0">
                <a:latin typeface="BIZ UDゴシック" panose="020B0400000000000000" pitchFamily="49" charset="-128"/>
                <a:ea typeface="BIZ UDゴシック" panose="020B0400000000000000" pitchFamily="49" charset="-128"/>
              </a:rPr>
              <a:t>月４日付け</a:t>
            </a:r>
            <a:r>
              <a:rPr kumimoji="1" lang="en-US" altLang="ja-JP" sz="1400" dirty="0">
                <a:latin typeface="BIZ UDゴシック" panose="020B0400000000000000" pitchFamily="49" charset="-128"/>
                <a:ea typeface="BIZ UDゴシック" panose="020B0400000000000000" pitchFamily="49" charset="-128"/>
              </a:rPr>
              <a:t>20</a:t>
            </a:r>
            <a:r>
              <a:rPr kumimoji="1" lang="ja-JP" altLang="en-US" sz="1400" dirty="0">
                <a:latin typeface="BIZ UDゴシック" panose="020B0400000000000000" pitchFamily="49" charset="-128"/>
                <a:ea typeface="BIZ UDゴシック" panose="020B0400000000000000" pitchFamily="49" charset="-128"/>
              </a:rPr>
              <a:t>林整計第</a:t>
            </a:r>
            <a:r>
              <a:rPr kumimoji="1" lang="en-US" altLang="ja-JP" sz="1400" dirty="0">
                <a:latin typeface="BIZ UDゴシック" panose="020B0400000000000000" pitchFamily="49" charset="-128"/>
                <a:ea typeface="BIZ UDゴシック" panose="020B0400000000000000" pitchFamily="49" charset="-128"/>
              </a:rPr>
              <a:t>105</a:t>
            </a:r>
            <a:r>
              <a:rPr kumimoji="1" lang="ja-JP" altLang="en-US" sz="1400" dirty="0">
                <a:latin typeface="BIZ UDゴシック" panose="020B0400000000000000" pitchFamily="49" charset="-128"/>
                <a:ea typeface="BIZ UDゴシック" panose="020B0400000000000000" pitchFamily="49" charset="-128"/>
              </a:rPr>
              <a:t>号林野庁森林整備部計画課長通知　最終改正令和５年</a:t>
            </a:r>
            <a:r>
              <a:rPr kumimoji="1" lang="en-US" altLang="ja-JP" sz="1400" dirty="0">
                <a:latin typeface="BIZ UDゴシック" panose="020B0400000000000000" pitchFamily="49" charset="-128"/>
                <a:ea typeface="BIZ UDゴシック" panose="020B0400000000000000" pitchFamily="49" charset="-128"/>
              </a:rPr>
              <a:t>12</a:t>
            </a:r>
            <a:r>
              <a:rPr kumimoji="1" lang="ja-JP" altLang="en-US" sz="1400" dirty="0">
                <a:latin typeface="BIZ UDゴシック" panose="020B0400000000000000" pitchFamily="49" charset="-128"/>
                <a:ea typeface="BIZ UDゴシック" panose="020B0400000000000000" pitchFamily="49" charset="-128"/>
              </a:rPr>
              <a:t>月７日）に従っており、詳細は同マニュアルをご参照いただくとともに、届出先の市町村の指導に従って下さい。</a:t>
            </a:r>
            <a:endParaRPr kumimoji="1" lang="en-US" altLang="ja-JP" sz="1400" dirty="0">
              <a:latin typeface="BIZ UDゴシック" panose="020B0400000000000000" pitchFamily="49" charset="-128"/>
              <a:ea typeface="BIZ UDゴシック" panose="020B0400000000000000" pitchFamily="49" charset="-128"/>
            </a:endParaRPr>
          </a:p>
          <a:p>
            <a:pPr>
              <a:spcBef>
                <a:spcPts val="600"/>
              </a:spcBef>
            </a:pP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伐採造林届制度の林野庁ホームページ</a:t>
            </a:r>
            <a:r>
              <a:rPr kumimoji="1" lang="en-US" altLang="ja-JP" sz="1400" dirty="0">
                <a:latin typeface="BIZ UDゴシック" panose="020B0400000000000000" pitchFamily="49" charset="-128"/>
                <a:ea typeface="BIZ UDゴシック" panose="020B0400000000000000" pitchFamily="49" charset="-128"/>
              </a:rPr>
              <a:t>】</a:t>
            </a:r>
          </a:p>
          <a:p>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上記マニュアルのほか、関係通知等が掲載されています。</a:t>
            </a:r>
            <a:endParaRPr kumimoji="1" lang="en-US" altLang="ja-JP" sz="1400" dirty="0">
              <a:latin typeface="BIZ UDゴシック" panose="020B0400000000000000" pitchFamily="49" charset="-128"/>
              <a:ea typeface="BIZ UDゴシック" panose="020B0400000000000000" pitchFamily="49" charset="-128"/>
            </a:endParaRPr>
          </a:p>
          <a:p>
            <a:r>
              <a:rPr kumimoji="1" lang="en-US" altLang="ja-JP" sz="1400" dirty="0">
                <a:latin typeface="BIZ UDゴシック" panose="020B0400000000000000" pitchFamily="49" charset="-128"/>
                <a:ea typeface="BIZ UDゴシック" panose="020B0400000000000000" pitchFamily="49" charset="-128"/>
              </a:rPr>
              <a:t>https://www.rinya.maff.go.jp/j/keikaku/todokede/batsuzoutodokede.html</a:t>
            </a:r>
            <a:endParaRPr kumimoji="1" lang="ja-JP" altLang="en-US" sz="1400"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5F3ADA87-1D43-8F11-67E5-1B419D846670}"/>
              </a:ext>
            </a:extLst>
          </p:cNvPr>
          <p:cNvSpPr txBox="1"/>
          <p:nvPr/>
        </p:nvSpPr>
        <p:spPr>
          <a:xfrm>
            <a:off x="912927" y="8071104"/>
            <a:ext cx="5032147"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林野庁　森林整備部　計画課　森林計画指導班</a:t>
            </a:r>
          </a:p>
        </p:txBody>
      </p:sp>
    </p:spTree>
    <p:extLst>
      <p:ext uri="{BB962C8B-B14F-4D97-AF65-F5344CB8AC3E}">
        <p14:creationId xmlns:p14="http://schemas.microsoft.com/office/powerpoint/2010/main" val="3128585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15341"/>
            <a:ext cx="6858000" cy="569875"/>
          </a:xfrm>
          <a:solidFill>
            <a:schemeClr val="accent2"/>
          </a:solidFill>
        </p:spPr>
        <p:txBody>
          <a:bodyPr>
            <a:normAutofit/>
          </a:bodyPr>
          <a:lstStyle/>
          <a:p>
            <a:r>
              <a:rPr kumimoji="1" lang="ja-JP" altLang="en-US" sz="1800" b="1" dirty="0">
                <a:solidFill>
                  <a:schemeClr val="bg1"/>
                </a:solidFill>
                <a:latin typeface="BIZ UDゴシック" panose="020B0400000000000000" pitchFamily="49" charset="-128"/>
                <a:ea typeface="BIZ UDゴシック" panose="020B0400000000000000" pitchFamily="49" charset="-128"/>
              </a:rPr>
              <a:t>①　届出書（表紙）</a:t>
            </a:r>
          </a:p>
        </p:txBody>
      </p:sp>
      <p:sp>
        <p:nvSpPr>
          <p:cNvPr id="3" name="テキスト ボックス 2">
            <a:extLst>
              <a:ext uri="{FF2B5EF4-FFF2-40B4-BE49-F238E27FC236}">
                <a16:creationId xmlns:a16="http://schemas.microsoft.com/office/drawing/2014/main" id="{DE44A245-65C4-71FE-00D3-2E8A0DD7A539}"/>
              </a:ext>
            </a:extLst>
          </p:cNvPr>
          <p:cNvSpPr txBox="1"/>
          <p:nvPr/>
        </p:nvSpPr>
        <p:spPr>
          <a:xfrm>
            <a:off x="-59879" y="9536668"/>
            <a:ext cx="387982" cy="369332"/>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８</a:t>
            </a:r>
          </a:p>
        </p:txBody>
      </p:sp>
      <p:sp>
        <p:nvSpPr>
          <p:cNvPr id="11" name="正方形/長方形 10">
            <a:extLst>
              <a:ext uri="{FF2B5EF4-FFF2-40B4-BE49-F238E27FC236}">
                <a16:creationId xmlns:a16="http://schemas.microsoft.com/office/drawing/2014/main" id="{682D04A1-8D9F-9833-740A-8636DAF5079E}"/>
              </a:ext>
            </a:extLst>
          </p:cNvPr>
          <p:cNvSpPr/>
          <p:nvPr/>
        </p:nvSpPr>
        <p:spPr>
          <a:xfrm>
            <a:off x="134112" y="636623"/>
            <a:ext cx="6620256" cy="6796285"/>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en-US" altLang="ja-JP" sz="1400" dirty="0">
              <a:latin typeface="BIZ UDP明朝 Medium" panose="02020500000000000000" pitchFamily="18" charset="-128"/>
              <a:ea typeface="BIZ UDP明朝 Medium" panose="02020500000000000000" pitchFamily="18" charset="-128"/>
            </a:endParaRPr>
          </a:p>
          <a:p>
            <a:pPr algn="ctr"/>
            <a:r>
              <a:rPr kumimoji="1" lang="ja-JP" altLang="en-US" sz="1400" dirty="0">
                <a:latin typeface="BIZ UDP明朝 Medium" panose="02020500000000000000" pitchFamily="18" charset="-128"/>
                <a:ea typeface="BIZ UDP明朝 Medium" panose="02020500000000000000" pitchFamily="18" charset="-128"/>
              </a:rPr>
              <a:t>伐採及び伐採後の造林の届出書</a:t>
            </a:r>
            <a:endParaRPr kumimoji="1" lang="en-US" altLang="ja-JP" sz="1400" dirty="0">
              <a:latin typeface="BIZ UDP明朝 Medium" panose="02020500000000000000" pitchFamily="18" charset="-128"/>
              <a:ea typeface="BIZ UDP明朝 Medium" panose="02020500000000000000" pitchFamily="18" charset="-128"/>
            </a:endParaRPr>
          </a:p>
          <a:p>
            <a:pPr algn="ctr"/>
            <a:endParaRPr kumimoji="1" lang="en-US" altLang="ja-JP" sz="1400" dirty="0">
              <a:latin typeface="BIZ UDP明朝 Medium" panose="02020500000000000000" pitchFamily="18" charset="-128"/>
              <a:ea typeface="BIZ UDP明朝 Medium" panose="02020500000000000000" pitchFamily="18" charset="-128"/>
            </a:endParaRPr>
          </a:p>
          <a:p>
            <a:pPr algn="r"/>
            <a:r>
              <a:rPr kumimoji="1" lang="ja-JP" altLang="en-US" sz="1400" dirty="0">
                <a:latin typeface="BIZ UDP明朝 Medium" panose="02020500000000000000" pitchFamily="18" charset="-128"/>
                <a:ea typeface="BIZ UDP明朝 Medium" panose="02020500000000000000" pitchFamily="18" charset="-128"/>
              </a:rPr>
              <a:t>○年○月○日</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○○市町村長　殿</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伐採する者</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住　所　○○市○○町○－○－○</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届出人氏名　○○　○○</a:t>
            </a:r>
            <a:endParaRPr kumimoji="1" lang="en-US" altLang="ja-JP" sz="1400" dirty="0">
              <a:latin typeface="BIZ UDP明朝 Medium" panose="02020500000000000000" pitchFamily="18" charset="-128"/>
              <a:ea typeface="BIZ UDP明朝 Medium" panose="02020500000000000000" pitchFamily="18" charset="-128"/>
            </a:endParaRPr>
          </a:p>
          <a:p>
            <a:pPr lvl="7"/>
            <a:r>
              <a:rPr kumimoji="1" lang="ja-JP" altLang="en-US" sz="1400" dirty="0">
                <a:latin typeface="BIZ UDP明朝 Medium" panose="02020500000000000000" pitchFamily="18" charset="-128"/>
                <a:ea typeface="BIZ UDP明朝 Medium" panose="02020500000000000000" pitchFamily="18" charset="-128"/>
              </a:rPr>
              <a:t>　　造林する者</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住　所　○○市○○町○－○－○</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届出人氏名　○○　○○</a:t>
            </a:r>
            <a:endParaRPr kumimoji="1" lang="en-US" altLang="ja-JP" sz="1400" dirty="0">
              <a:latin typeface="BIZ UDP明朝 Medium" panose="02020500000000000000" pitchFamily="18" charset="-128"/>
              <a:ea typeface="BIZ UDP明朝 Medium" panose="02020500000000000000" pitchFamily="18" charset="-128"/>
            </a:endParaRPr>
          </a:p>
          <a:p>
            <a:pPr lvl="8"/>
            <a:endParaRPr kumimoji="1" lang="en-US" altLang="ja-JP" sz="1400" dirty="0">
              <a:latin typeface="BIZ UDP明朝 Medium" panose="02020500000000000000" pitchFamily="18" charset="-128"/>
              <a:ea typeface="BIZ UDP明朝 Medium" panose="02020500000000000000" pitchFamily="18" charset="-128"/>
            </a:endParaRPr>
          </a:p>
          <a:p>
            <a:pPr lvl="8"/>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次のとおり森林の立木を伐採したいので、森林法第</a:t>
            </a:r>
            <a:r>
              <a:rPr kumimoji="1" lang="en-US" altLang="ja-JP" sz="1400" dirty="0">
                <a:latin typeface="BIZ UDP明朝 Medium" panose="02020500000000000000" pitchFamily="18" charset="-128"/>
                <a:ea typeface="BIZ UDP明朝 Medium" panose="02020500000000000000" pitchFamily="18" charset="-128"/>
              </a:rPr>
              <a:t>10</a:t>
            </a:r>
            <a:r>
              <a:rPr kumimoji="1" lang="ja-JP" altLang="en-US" sz="1400" dirty="0">
                <a:latin typeface="BIZ UDP明朝 Medium" panose="02020500000000000000" pitchFamily="18" charset="-128"/>
                <a:ea typeface="BIZ UDP明朝 Medium" panose="02020500000000000000" pitchFamily="18" charset="-128"/>
              </a:rPr>
              <a:t>条の８第１項の規定により届け出ます。</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本伐採は届出者である○○　○○が所有する立木を伐採するものです。</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１　森林の所在場所</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２　伐採及び伐採後の造林の計画</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別添の伐採計画書及び造林計画書のとおり</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３　備考</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a:t>
            </a:r>
          </a:p>
        </p:txBody>
      </p:sp>
      <p:sp>
        <p:nvSpPr>
          <p:cNvPr id="23" name="正方形/長方形 22">
            <a:extLst>
              <a:ext uri="{FF2B5EF4-FFF2-40B4-BE49-F238E27FC236}">
                <a16:creationId xmlns:a16="http://schemas.microsoft.com/office/drawing/2014/main" id="{C36CC14E-5D28-B119-5440-7BE9AFDEA488}"/>
              </a:ext>
            </a:extLst>
          </p:cNvPr>
          <p:cNvSpPr/>
          <p:nvPr/>
        </p:nvSpPr>
        <p:spPr>
          <a:xfrm>
            <a:off x="432816" y="5035296"/>
            <a:ext cx="6284976" cy="4998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t>○○市○○町字○○　地番</a:t>
            </a:r>
            <a:r>
              <a:rPr kumimoji="1" lang="en-US" altLang="ja-JP" sz="1400" dirty="0"/>
              <a:t>1234-1</a:t>
            </a:r>
            <a:r>
              <a:rPr kumimoji="1" lang="ja-JP" altLang="en-US" sz="1400" dirty="0"/>
              <a:t>、</a:t>
            </a:r>
            <a:r>
              <a:rPr kumimoji="1" lang="en-US" altLang="ja-JP" sz="1400" dirty="0"/>
              <a:t>1234-2</a:t>
            </a:r>
            <a:endParaRPr kumimoji="1" lang="ja-JP" altLang="en-US" sz="1400" dirty="0"/>
          </a:p>
        </p:txBody>
      </p:sp>
      <p:sp>
        <p:nvSpPr>
          <p:cNvPr id="24" name="正方形/長方形 23">
            <a:extLst>
              <a:ext uri="{FF2B5EF4-FFF2-40B4-BE49-F238E27FC236}">
                <a16:creationId xmlns:a16="http://schemas.microsoft.com/office/drawing/2014/main" id="{0D3437BF-7DC8-1D81-57F0-003FE02E1A22}"/>
              </a:ext>
            </a:extLst>
          </p:cNvPr>
          <p:cNvSpPr/>
          <p:nvPr/>
        </p:nvSpPr>
        <p:spPr>
          <a:xfrm>
            <a:off x="328103" y="6748807"/>
            <a:ext cx="6284976" cy="4998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dirty="0">
                <a:solidFill>
                  <a:srgbClr val="FF0000"/>
                </a:solidFill>
              </a:rPr>
              <a:t>※</a:t>
            </a:r>
            <a:r>
              <a:rPr kumimoji="1" lang="ja-JP" altLang="en-US" sz="1200" dirty="0">
                <a:solidFill>
                  <a:srgbClr val="FF0000"/>
                </a:solidFill>
              </a:rPr>
              <a:t>森林法以外の法令により施業の制限がある場合はその種別を記載して下さい。</a:t>
            </a:r>
            <a:endParaRPr kumimoji="1" lang="en-US" altLang="ja-JP" sz="1200" dirty="0">
              <a:solidFill>
                <a:srgbClr val="FF0000"/>
              </a:solidFill>
            </a:endParaRPr>
          </a:p>
          <a:p>
            <a:r>
              <a:rPr kumimoji="1" lang="en-US" altLang="ja-JP" sz="1200" dirty="0">
                <a:solidFill>
                  <a:srgbClr val="FF0000"/>
                </a:solidFill>
              </a:rPr>
              <a:t>※</a:t>
            </a:r>
            <a:r>
              <a:rPr kumimoji="1" lang="ja-JP" altLang="en-US" sz="1200" dirty="0">
                <a:solidFill>
                  <a:srgbClr val="FF0000"/>
                </a:solidFill>
              </a:rPr>
              <a:t>適合（確認）通知書（</a:t>
            </a:r>
            <a:r>
              <a:rPr kumimoji="1" lang="en-US" altLang="ja-JP" sz="1200" dirty="0">
                <a:solidFill>
                  <a:srgbClr val="FF0000"/>
                </a:solidFill>
              </a:rPr>
              <a:t>P.22</a:t>
            </a:r>
            <a:r>
              <a:rPr kumimoji="1" lang="ja-JP" altLang="en-US" sz="1200" dirty="0">
                <a:solidFill>
                  <a:srgbClr val="FF0000"/>
                </a:solidFill>
              </a:rPr>
              <a:t>参照）の発行希望の有無を記載します。</a:t>
            </a:r>
          </a:p>
        </p:txBody>
      </p:sp>
      <p:sp>
        <p:nvSpPr>
          <p:cNvPr id="25" name="テキスト ボックス 24">
            <a:extLst>
              <a:ext uri="{FF2B5EF4-FFF2-40B4-BE49-F238E27FC236}">
                <a16:creationId xmlns:a16="http://schemas.microsoft.com/office/drawing/2014/main" id="{40A2E28A-8EDB-0EC7-8B68-462242997570}"/>
              </a:ext>
            </a:extLst>
          </p:cNvPr>
          <p:cNvSpPr txBox="1"/>
          <p:nvPr/>
        </p:nvSpPr>
        <p:spPr>
          <a:xfrm flipH="1">
            <a:off x="307849" y="1775546"/>
            <a:ext cx="2225042" cy="1384995"/>
          </a:xfrm>
          <a:prstGeom prst="rect">
            <a:avLst/>
          </a:prstGeom>
          <a:noFill/>
          <a:ln>
            <a:solidFill>
              <a:srgbClr val="FF0000"/>
            </a:solidFill>
          </a:ln>
        </p:spPr>
        <p:txBody>
          <a:bodyPr wrap="square" rtlCol="0">
            <a:spAutoFit/>
          </a:bodyPr>
          <a:lstStyle/>
          <a:p>
            <a:r>
              <a:rPr kumimoji="1" lang="ja-JP" altLang="en-US" sz="1200" dirty="0">
                <a:solidFill>
                  <a:srgbClr val="FF0000"/>
                </a:solidFill>
              </a:rPr>
              <a:t>・伐採者と造林者が異なる場合には連名で作成して下さい。</a:t>
            </a:r>
            <a:endParaRPr kumimoji="1" lang="en-US" altLang="ja-JP" sz="1200" dirty="0">
              <a:solidFill>
                <a:srgbClr val="FF0000"/>
              </a:solidFill>
            </a:endParaRPr>
          </a:p>
          <a:p>
            <a:r>
              <a:rPr kumimoji="1" lang="ja-JP" altLang="en-US" sz="1200" dirty="0">
                <a:solidFill>
                  <a:srgbClr val="FF0000"/>
                </a:solidFill>
              </a:rPr>
              <a:t>・同一の場合は、１名の記載で構いません</a:t>
            </a:r>
            <a:endParaRPr kumimoji="1" lang="en-US" altLang="ja-JP" sz="1200" dirty="0">
              <a:solidFill>
                <a:srgbClr val="FF0000"/>
              </a:solidFill>
            </a:endParaRPr>
          </a:p>
          <a:p>
            <a:r>
              <a:rPr kumimoji="1" lang="ja-JP" altLang="en-US" sz="1200" dirty="0">
                <a:solidFill>
                  <a:srgbClr val="FF0000"/>
                </a:solidFill>
              </a:rPr>
              <a:t>・共有林等で届出者が多数になる場合には、別紙等で添付して下さい。（</a:t>
            </a:r>
            <a:r>
              <a:rPr kumimoji="1" lang="en-US" altLang="ja-JP" sz="1200" dirty="0">
                <a:solidFill>
                  <a:srgbClr val="FF0000"/>
                </a:solidFill>
              </a:rPr>
              <a:t>P.10</a:t>
            </a:r>
            <a:r>
              <a:rPr kumimoji="1" lang="ja-JP" altLang="en-US" sz="1200" dirty="0">
                <a:solidFill>
                  <a:srgbClr val="FF0000"/>
                </a:solidFill>
              </a:rPr>
              <a:t>参照）</a:t>
            </a:r>
          </a:p>
        </p:txBody>
      </p:sp>
      <p:cxnSp>
        <p:nvCxnSpPr>
          <p:cNvPr id="27" name="直線矢印コネクタ 26">
            <a:extLst>
              <a:ext uri="{FF2B5EF4-FFF2-40B4-BE49-F238E27FC236}">
                <a16:creationId xmlns:a16="http://schemas.microsoft.com/office/drawing/2014/main" id="{CC8A5D8E-0B1F-1932-72EC-EF98B3CD3D99}"/>
              </a:ext>
            </a:extLst>
          </p:cNvPr>
          <p:cNvCxnSpPr>
            <a:cxnSpLocks/>
          </p:cNvCxnSpPr>
          <p:nvPr/>
        </p:nvCxnSpPr>
        <p:spPr>
          <a:xfrm>
            <a:off x="2563371" y="2427389"/>
            <a:ext cx="75590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E9D44987-2BAB-16FB-3795-417575DEE4B4}"/>
              </a:ext>
            </a:extLst>
          </p:cNvPr>
          <p:cNvSpPr txBox="1"/>
          <p:nvPr/>
        </p:nvSpPr>
        <p:spPr>
          <a:xfrm flipH="1">
            <a:off x="3102864" y="4174827"/>
            <a:ext cx="3081529" cy="276999"/>
          </a:xfrm>
          <a:prstGeom prst="rect">
            <a:avLst/>
          </a:prstGeom>
          <a:noFill/>
          <a:ln>
            <a:solidFill>
              <a:srgbClr val="FF0000"/>
            </a:solidFill>
          </a:ln>
        </p:spPr>
        <p:txBody>
          <a:bodyPr wrap="square" rtlCol="0">
            <a:spAutoFit/>
          </a:bodyPr>
          <a:lstStyle/>
          <a:p>
            <a:r>
              <a:rPr kumimoji="1" lang="ja-JP" altLang="en-US" sz="1200" dirty="0">
                <a:solidFill>
                  <a:srgbClr val="FF0000"/>
                </a:solidFill>
              </a:rPr>
              <a:t>伐採する立木の所有者を記載して下さい。</a:t>
            </a:r>
          </a:p>
        </p:txBody>
      </p:sp>
      <p:cxnSp>
        <p:nvCxnSpPr>
          <p:cNvPr id="32" name="直線矢印コネクタ 31">
            <a:extLst>
              <a:ext uri="{FF2B5EF4-FFF2-40B4-BE49-F238E27FC236}">
                <a16:creationId xmlns:a16="http://schemas.microsoft.com/office/drawing/2014/main" id="{029026A0-22E0-D3BB-65BD-0839522AEF22}"/>
              </a:ext>
            </a:extLst>
          </p:cNvPr>
          <p:cNvCxnSpPr>
            <a:cxnSpLocks/>
          </p:cNvCxnSpPr>
          <p:nvPr/>
        </p:nvCxnSpPr>
        <p:spPr>
          <a:xfrm flipH="1" flipV="1">
            <a:off x="2548128" y="4174827"/>
            <a:ext cx="554736" cy="1455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F19E0CAC-E8D3-6C9C-0E6B-DB228C9A328B}"/>
              </a:ext>
            </a:extLst>
          </p:cNvPr>
          <p:cNvSpPr txBox="1"/>
          <p:nvPr/>
        </p:nvSpPr>
        <p:spPr>
          <a:xfrm flipH="1">
            <a:off x="3633215" y="5546427"/>
            <a:ext cx="3084575" cy="830997"/>
          </a:xfrm>
          <a:prstGeom prst="rect">
            <a:avLst/>
          </a:prstGeom>
          <a:noFill/>
          <a:ln>
            <a:solidFill>
              <a:srgbClr val="FF0000"/>
            </a:solidFill>
          </a:ln>
        </p:spPr>
        <p:txBody>
          <a:bodyPr wrap="square" rtlCol="0">
            <a:spAutoFit/>
          </a:bodyPr>
          <a:lstStyle/>
          <a:p>
            <a:r>
              <a:rPr kumimoji="1" lang="ja-JP" altLang="en-US" sz="1200" dirty="0">
                <a:solidFill>
                  <a:srgbClr val="FF0000"/>
                </a:solidFill>
              </a:rPr>
              <a:t>複数の地番にまたがる場合は、全ての地番を記載して下さい。（欄に記入しきれない場合は別紙等で添付して下さい。</a:t>
            </a:r>
            <a:r>
              <a:rPr kumimoji="1" lang="en-US" altLang="ja-JP" sz="1200" dirty="0">
                <a:solidFill>
                  <a:srgbClr val="FF0000"/>
                </a:solidFill>
              </a:rPr>
              <a:t>P.9</a:t>
            </a:r>
            <a:r>
              <a:rPr kumimoji="1" lang="ja-JP" altLang="en-US" sz="1200" dirty="0">
                <a:solidFill>
                  <a:srgbClr val="FF0000"/>
                </a:solidFill>
              </a:rPr>
              <a:t>参照）</a:t>
            </a:r>
          </a:p>
        </p:txBody>
      </p:sp>
      <p:cxnSp>
        <p:nvCxnSpPr>
          <p:cNvPr id="34" name="直線矢印コネクタ 33">
            <a:extLst>
              <a:ext uri="{FF2B5EF4-FFF2-40B4-BE49-F238E27FC236}">
                <a16:creationId xmlns:a16="http://schemas.microsoft.com/office/drawing/2014/main" id="{B607AF91-A697-3844-884D-62012BDC1F03}"/>
              </a:ext>
            </a:extLst>
          </p:cNvPr>
          <p:cNvCxnSpPr>
            <a:cxnSpLocks/>
          </p:cNvCxnSpPr>
          <p:nvPr/>
        </p:nvCxnSpPr>
        <p:spPr>
          <a:xfrm flipH="1" flipV="1">
            <a:off x="3149347" y="5385708"/>
            <a:ext cx="398525" cy="2453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2F2BA8E2-54D6-44D2-0116-BA1A18DC4B2E}"/>
              </a:ext>
            </a:extLst>
          </p:cNvPr>
          <p:cNvSpPr txBox="1"/>
          <p:nvPr/>
        </p:nvSpPr>
        <p:spPr>
          <a:xfrm>
            <a:off x="171913" y="7503495"/>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37" name="テキスト ボックス 36">
            <a:extLst>
              <a:ext uri="{FF2B5EF4-FFF2-40B4-BE49-F238E27FC236}">
                <a16:creationId xmlns:a16="http://schemas.microsoft.com/office/drawing/2014/main" id="{D9C950D1-7071-8017-62A7-865E9EFF9D65}"/>
              </a:ext>
            </a:extLst>
          </p:cNvPr>
          <p:cNvSpPr txBox="1"/>
          <p:nvPr/>
        </p:nvSpPr>
        <p:spPr>
          <a:xfrm>
            <a:off x="1222201" y="7503495"/>
            <a:ext cx="1826141" cy="338554"/>
          </a:xfrm>
          <a:prstGeom prst="rect">
            <a:avLst/>
          </a:prstGeom>
          <a:noFill/>
        </p:spPr>
        <p:txBody>
          <a:bodyPr wrap="none" rtlCol="0">
            <a:spAutoFit/>
          </a:bodyPr>
          <a:lstStyle/>
          <a:p>
            <a:r>
              <a:rPr kumimoji="1" lang="ja-JP" altLang="en-US" sz="1600" b="1" u="sng" dirty="0">
                <a:latin typeface="BIZ UDゴシック" panose="020B0400000000000000" pitchFamily="49" charset="-128"/>
                <a:ea typeface="BIZ UDゴシック" panose="020B0400000000000000" pitchFamily="49" charset="-128"/>
              </a:rPr>
              <a:t>届出書の提出方法</a:t>
            </a:r>
          </a:p>
        </p:txBody>
      </p:sp>
      <p:sp>
        <p:nvSpPr>
          <p:cNvPr id="38" name="テキスト ボックス 37">
            <a:extLst>
              <a:ext uri="{FF2B5EF4-FFF2-40B4-BE49-F238E27FC236}">
                <a16:creationId xmlns:a16="http://schemas.microsoft.com/office/drawing/2014/main" id="{39A6039F-11FA-F4AB-43E3-BFBD12A47E4A}"/>
              </a:ext>
            </a:extLst>
          </p:cNvPr>
          <p:cNvSpPr txBox="1"/>
          <p:nvPr/>
        </p:nvSpPr>
        <p:spPr>
          <a:xfrm>
            <a:off x="170687" y="7814391"/>
            <a:ext cx="6698926" cy="646331"/>
          </a:xfrm>
          <a:prstGeom prst="rect">
            <a:avLst/>
          </a:prstGeom>
          <a:noFill/>
        </p:spPr>
        <p:txBody>
          <a:bodyPr wrap="square" rtlCol="0">
            <a:spAutoFit/>
          </a:bodyPr>
          <a:lstStyle/>
          <a:p>
            <a:r>
              <a:rPr kumimoji="1" lang="ja-JP" altLang="en-US" sz="1200" dirty="0">
                <a:latin typeface="BIZ UDゴシック" panose="020B0400000000000000" pitchFamily="49" charset="-128"/>
                <a:ea typeface="BIZ UDゴシック" panose="020B0400000000000000" pitchFamily="49" charset="-128"/>
              </a:rPr>
              <a:t>　</a:t>
            </a:r>
            <a:r>
              <a:rPr kumimoji="1" lang="zh-TW" altLang="en-US" sz="1200" dirty="0">
                <a:latin typeface="BIZ UDゴシック" panose="020B0400000000000000" pitchFamily="49" charset="-128"/>
                <a:ea typeface="BIZ UDゴシック" panose="020B0400000000000000" pitchFamily="49" charset="-128"/>
              </a:rPr>
              <a:t>伐採造林届出書</a:t>
            </a:r>
            <a:r>
              <a:rPr kumimoji="1" lang="ja-JP" altLang="en-US" sz="1200" dirty="0">
                <a:latin typeface="BIZ UDゴシック" panose="020B0400000000000000" pitchFamily="49" charset="-128"/>
                <a:ea typeface="BIZ UDゴシック" panose="020B0400000000000000" pitchFamily="49" charset="-128"/>
              </a:rPr>
              <a:t>は、市町村窓口への持参のほか、郵送、メールや森林クラウド等の電子システムでの受付を行っています。</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自治体毎に取扱いが異なる場合がありますので、詳しくは、各市町村にお問い合わせ下さい。　</a:t>
            </a:r>
          </a:p>
        </p:txBody>
      </p:sp>
      <p:sp>
        <p:nvSpPr>
          <p:cNvPr id="39" name="テキスト ボックス 38">
            <a:extLst>
              <a:ext uri="{FF2B5EF4-FFF2-40B4-BE49-F238E27FC236}">
                <a16:creationId xmlns:a16="http://schemas.microsoft.com/office/drawing/2014/main" id="{F91E4794-AC62-A872-D22A-4EF8EB16AF58}"/>
              </a:ext>
            </a:extLst>
          </p:cNvPr>
          <p:cNvSpPr txBox="1"/>
          <p:nvPr/>
        </p:nvSpPr>
        <p:spPr>
          <a:xfrm flipH="1">
            <a:off x="5761604" y="2204868"/>
            <a:ext cx="843412" cy="276999"/>
          </a:xfrm>
          <a:prstGeom prst="rect">
            <a:avLst/>
          </a:prstGeom>
          <a:noFill/>
          <a:ln>
            <a:solidFill>
              <a:srgbClr val="FF0000"/>
            </a:solidFill>
          </a:ln>
        </p:spPr>
        <p:txBody>
          <a:bodyPr wrap="square" rtlCol="0">
            <a:spAutoFit/>
          </a:bodyPr>
          <a:lstStyle/>
          <a:p>
            <a:r>
              <a:rPr kumimoji="1" lang="ja-JP" altLang="en-US" sz="1200" dirty="0">
                <a:solidFill>
                  <a:srgbClr val="FF0000"/>
                </a:solidFill>
              </a:rPr>
              <a:t>押印不要</a:t>
            </a:r>
          </a:p>
        </p:txBody>
      </p:sp>
      <p:sp>
        <p:nvSpPr>
          <p:cNvPr id="5" name="テキスト ボックス 4">
            <a:extLst>
              <a:ext uri="{FF2B5EF4-FFF2-40B4-BE49-F238E27FC236}">
                <a16:creationId xmlns:a16="http://schemas.microsoft.com/office/drawing/2014/main" id="{70721868-9E0E-469B-00A1-9B0459435A92}"/>
              </a:ext>
            </a:extLst>
          </p:cNvPr>
          <p:cNvSpPr txBox="1"/>
          <p:nvPr/>
        </p:nvSpPr>
        <p:spPr>
          <a:xfrm>
            <a:off x="7128508" y="884260"/>
            <a:ext cx="1558440"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告</a:t>
            </a:r>
            <a:r>
              <a:rPr lang="en-US" altLang="ja-JP" sz="1200" b="0" i="0" dirty="0">
                <a:solidFill>
                  <a:srgbClr val="333333"/>
                </a:solidFill>
                <a:effectLst/>
                <a:latin typeface="Lucida Grande"/>
              </a:rPr>
              <a:t>4,</a:t>
            </a:r>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P39‐3</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P43-4</a:t>
            </a:r>
          </a:p>
        </p:txBody>
      </p:sp>
      <p:sp>
        <p:nvSpPr>
          <p:cNvPr id="6" name="テキスト ボックス 5">
            <a:extLst>
              <a:ext uri="{FF2B5EF4-FFF2-40B4-BE49-F238E27FC236}">
                <a16:creationId xmlns:a16="http://schemas.microsoft.com/office/drawing/2014/main" id="{38686232-91C3-3B61-7077-0D9EE8B870FB}"/>
              </a:ext>
            </a:extLst>
          </p:cNvPr>
          <p:cNvSpPr txBox="1"/>
          <p:nvPr/>
        </p:nvSpPr>
        <p:spPr>
          <a:xfrm>
            <a:off x="6869613" y="7640584"/>
            <a:ext cx="889987"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P82‐</a:t>
            </a:r>
            <a:r>
              <a:rPr lang="ja-JP" altLang="en-US" sz="1200" b="0" i="0" dirty="0">
                <a:solidFill>
                  <a:srgbClr val="333333"/>
                </a:solidFill>
                <a:effectLst/>
                <a:latin typeface="Lucida Grande"/>
              </a:rPr>
              <a:t>問</a:t>
            </a:r>
            <a:r>
              <a:rPr lang="en-US" altLang="ja-JP" sz="1200" b="0" i="0" dirty="0">
                <a:solidFill>
                  <a:srgbClr val="333333"/>
                </a:solidFill>
                <a:effectLst/>
                <a:latin typeface="Lucida Grande"/>
              </a:rPr>
              <a:t>7</a:t>
            </a:r>
          </a:p>
        </p:txBody>
      </p:sp>
      <p:sp>
        <p:nvSpPr>
          <p:cNvPr id="4" name="テキスト ボックス 3">
            <a:extLst>
              <a:ext uri="{FF2B5EF4-FFF2-40B4-BE49-F238E27FC236}">
                <a16:creationId xmlns:a16="http://schemas.microsoft.com/office/drawing/2014/main" id="{C63C23C5-05F3-8E7D-3FB9-5AB6B9B28555}"/>
              </a:ext>
            </a:extLst>
          </p:cNvPr>
          <p:cNvSpPr txBox="1"/>
          <p:nvPr/>
        </p:nvSpPr>
        <p:spPr>
          <a:xfrm flipH="1">
            <a:off x="5761604" y="2894649"/>
            <a:ext cx="843412" cy="276999"/>
          </a:xfrm>
          <a:prstGeom prst="rect">
            <a:avLst/>
          </a:prstGeom>
          <a:noFill/>
          <a:ln>
            <a:solidFill>
              <a:srgbClr val="FF0000"/>
            </a:solidFill>
          </a:ln>
        </p:spPr>
        <p:txBody>
          <a:bodyPr wrap="square" rtlCol="0">
            <a:spAutoFit/>
          </a:bodyPr>
          <a:lstStyle/>
          <a:p>
            <a:r>
              <a:rPr kumimoji="1" lang="ja-JP" altLang="en-US" sz="1200" dirty="0">
                <a:solidFill>
                  <a:srgbClr val="FF0000"/>
                </a:solidFill>
              </a:rPr>
              <a:t>押印不要</a:t>
            </a:r>
          </a:p>
        </p:txBody>
      </p:sp>
      <p:sp>
        <p:nvSpPr>
          <p:cNvPr id="7" name="左中かっこ 6">
            <a:extLst>
              <a:ext uri="{FF2B5EF4-FFF2-40B4-BE49-F238E27FC236}">
                <a16:creationId xmlns:a16="http://schemas.microsoft.com/office/drawing/2014/main" id="{84579F0E-71FC-C3E9-5AB2-14744FDF6F3D}"/>
              </a:ext>
            </a:extLst>
          </p:cNvPr>
          <p:cNvSpPr/>
          <p:nvPr/>
        </p:nvSpPr>
        <p:spPr>
          <a:xfrm>
            <a:off x="3319272" y="1727273"/>
            <a:ext cx="109728" cy="1342372"/>
          </a:xfrm>
          <a:prstGeom prst="leftBrace">
            <a:avLst/>
          </a:prstGeom>
          <a:ln>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26F6F671-80E2-6FA4-8C5E-62D699528663}"/>
              </a:ext>
            </a:extLst>
          </p:cNvPr>
          <p:cNvSpPr txBox="1"/>
          <p:nvPr/>
        </p:nvSpPr>
        <p:spPr>
          <a:xfrm flipH="1">
            <a:off x="243840" y="769288"/>
            <a:ext cx="1755648" cy="461665"/>
          </a:xfrm>
          <a:prstGeom prst="rect">
            <a:avLst/>
          </a:prstGeom>
          <a:noFill/>
          <a:ln>
            <a:solidFill>
              <a:srgbClr val="FF0000"/>
            </a:solidFill>
          </a:ln>
        </p:spPr>
        <p:txBody>
          <a:bodyPr wrap="square" rtlCol="0">
            <a:spAutoFit/>
          </a:bodyPr>
          <a:lstStyle/>
          <a:p>
            <a:r>
              <a:rPr kumimoji="1" lang="ja-JP" altLang="en-US" sz="1200" dirty="0">
                <a:solidFill>
                  <a:srgbClr val="FF0000"/>
                </a:solidFill>
              </a:rPr>
              <a:t>伐採する森林のある</a:t>
            </a:r>
            <a:endParaRPr kumimoji="1" lang="en-US" altLang="ja-JP" sz="1200" dirty="0">
              <a:solidFill>
                <a:srgbClr val="FF0000"/>
              </a:solidFill>
            </a:endParaRPr>
          </a:p>
          <a:p>
            <a:r>
              <a:rPr kumimoji="1" lang="ja-JP" altLang="en-US" sz="1200" dirty="0">
                <a:solidFill>
                  <a:srgbClr val="FF0000"/>
                </a:solidFill>
              </a:rPr>
              <a:t>市町村毎に提出します。</a:t>
            </a:r>
          </a:p>
        </p:txBody>
      </p:sp>
      <p:cxnSp>
        <p:nvCxnSpPr>
          <p:cNvPr id="13" name="直線矢印コネクタ 12">
            <a:extLst>
              <a:ext uri="{FF2B5EF4-FFF2-40B4-BE49-F238E27FC236}">
                <a16:creationId xmlns:a16="http://schemas.microsoft.com/office/drawing/2014/main" id="{3DC70A6A-CB46-A32C-5412-4EFD23259CF1}"/>
              </a:ext>
            </a:extLst>
          </p:cNvPr>
          <p:cNvCxnSpPr/>
          <p:nvPr/>
        </p:nvCxnSpPr>
        <p:spPr>
          <a:xfrm>
            <a:off x="987552" y="1230953"/>
            <a:ext cx="0" cy="2564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29500C53-B359-16B5-20BA-D4A1189CBCDB}"/>
              </a:ext>
            </a:extLst>
          </p:cNvPr>
          <p:cNvSpPr txBox="1"/>
          <p:nvPr/>
        </p:nvSpPr>
        <p:spPr>
          <a:xfrm flipH="1">
            <a:off x="1999486" y="4540074"/>
            <a:ext cx="4605529" cy="461665"/>
          </a:xfrm>
          <a:prstGeom prst="rect">
            <a:avLst/>
          </a:prstGeom>
          <a:noFill/>
          <a:ln>
            <a:solidFill>
              <a:srgbClr val="FF0000"/>
            </a:solidFill>
          </a:ln>
        </p:spPr>
        <p:txBody>
          <a:bodyPr wrap="square" rtlCol="0">
            <a:spAutoFit/>
          </a:bodyPr>
          <a:lstStyle/>
          <a:p>
            <a:r>
              <a:rPr kumimoji="1" lang="ja-JP" altLang="en-US" sz="1200" dirty="0">
                <a:solidFill>
                  <a:srgbClr val="FF0000"/>
                </a:solidFill>
              </a:rPr>
              <a:t>伐採を行う一団の森林毎に提出します。（取扱いに迷う場合は市町村に予めご相談下さい。）</a:t>
            </a:r>
          </a:p>
        </p:txBody>
      </p:sp>
      <p:cxnSp>
        <p:nvCxnSpPr>
          <p:cNvPr id="10" name="直線矢印コネクタ 9">
            <a:extLst>
              <a:ext uri="{FF2B5EF4-FFF2-40B4-BE49-F238E27FC236}">
                <a16:creationId xmlns:a16="http://schemas.microsoft.com/office/drawing/2014/main" id="{EB80C199-3DFA-289D-F9C1-DC6106BF78F2}"/>
              </a:ext>
            </a:extLst>
          </p:cNvPr>
          <p:cNvCxnSpPr>
            <a:cxnSpLocks/>
          </p:cNvCxnSpPr>
          <p:nvPr/>
        </p:nvCxnSpPr>
        <p:spPr>
          <a:xfrm flipH="1">
            <a:off x="1625346" y="4732797"/>
            <a:ext cx="37414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6431112-D832-0F9E-81B3-E10EE1C34630}"/>
              </a:ext>
            </a:extLst>
          </p:cNvPr>
          <p:cNvSpPr txBox="1"/>
          <p:nvPr/>
        </p:nvSpPr>
        <p:spPr>
          <a:xfrm>
            <a:off x="178009" y="8497143"/>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17" name="テキスト ボックス 16">
            <a:extLst>
              <a:ext uri="{FF2B5EF4-FFF2-40B4-BE49-F238E27FC236}">
                <a16:creationId xmlns:a16="http://schemas.microsoft.com/office/drawing/2014/main" id="{EB4866AC-AB9D-2419-0585-7A516D02E8D6}"/>
              </a:ext>
            </a:extLst>
          </p:cNvPr>
          <p:cNvSpPr txBox="1"/>
          <p:nvPr/>
        </p:nvSpPr>
        <p:spPr>
          <a:xfrm>
            <a:off x="1228297" y="8497143"/>
            <a:ext cx="3672800" cy="338554"/>
          </a:xfrm>
          <a:prstGeom prst="rect">
            <a:avLst/>
          </a:prstGeom>
          <a:noFill/>
        </p:spPr>
        <p:txBody>
          <a:bodyPr wrap="none" rtlCol="0">
            <a:spAutoFit/>
          </a:bodyPr>
          <a:lstStyle/>
          <a:p>
            <a:r>
              <a:rPr kumimoji="1" lang="ja-JP" altLang="en-US" sz="1600" b="1" u="sng" dirty="0">
                <a:latin typeface="BIZ UDゴシック" panose="020B0400000000000000" pitchFamily="49" charset="-128"/>
                <a:ea typeface="BIZ UDゴシック" panose="020B0400000000000000" pitchFamily="49" charset="-128"/>
              </a:rPr>
              <a:t>届出書の内容を変更する場合の取扱い</a:t>
            </a:r>
          </a:p>
        </p:txBody>
      </p:sp>
      <p:sp>
        <p:nvSpPr>
          <p:cNvPr id="18" name="テキスト ボックス 17">
            <a:extLst>
              <a:ext uri="{FF2B5EF4-FFF2-40B4-BE49-F238E27FC236}">
                <a16:creationId xmlns:a16="http://schemas.microsoft.com/office/drawing/2014/main" id="{F176477C-488E-A213-F603-D1ADF0ED5D0A}"/>
              </a:ext>
            </a:extLst>
          </p:cNvPr>
          <p:cNvSpPr txBox="1"/>
          <p:nvPr/>
        </p:nvSpPr>
        <p:spPr>
          <a:xfrm>
            <a:off x="134112" y="8850499"/>
            <a:ext cx="6698926" cy="830997"/>
          </a:xfrm>
          <a:prstGeom prst="rect">
            <a:avLst/>
          </a:prstGeom>
          <a:noFill/>
        </p:spPr>
        <p:txBody>
          <a:bodyPr wrap="square" rtlCol="0">
            <a:spAutoFit/>
          </a:bodyPr>
          <a:lstStyle/>
          <a:p>
            <a:r>
              <a:rPr kumimoji="1" lang="ja-JP" altLang="en-US" sz="1200" dirty="0">
                <a:latin typeface="BIZ UDゴシック" panose="020B0400000000000000" pitchFamily="49" charset="-128"/>
                <a:ea typeface="BIZ UDゴシック" panose="020B0400000000000000" pitchFamily="49" charset="-128"/>
              </a:rPr>
              <a:t>　一度届け出た</a:t>
            </a:r>
            <a:r>
              <a:rPr kumimoji="1" lang="zh-TW" altLang="en-US" sz="1200" dirty="0">
                <a:latin typeface="BIZ UDゴシック" panose="020B0400000000000000" pitchFamily="49" charset="-128"/>
                <a:ea typeface="BIZ UDゴシック" panose="020B0400000000000000" pitchFamily="49" charset="-128"/>
              </a:rPr>
              <a:t>伐採造林届出書</a:t>
            </a:r>
            <a:r>
              <a:rPr kumimoji="1" lang="ja-JP" altLang="en-US" sz="1200" dirty="0">
                <a:latin typeface="BIZ UDゴシック" panose="020B0400000000000000" pitchFamily="49" charset="-128"/>
                <a:ea typeface="BIZ UDゴシック" panose="020B0400000000000000" pitchFamily="49" charset="-128"/>
              </a:rPr>
              <a:t>の内容を変更する必要が生じた場合には、市町村へご相談下さい。伐採期間の変更等の軽微な変更については、届出書を補正することで対応可能です。（改めて、</a:t>
            </a:r>
            <a:r>
              <a:rPr kumimoji="1" lang="en-US" altLang="ja-JP" sz="1200" dirty="0">
                <a:latin typeface="BIZ UDゴシック" panose="020B0400000000000000" pitchFamily="49" charset="-128"/>
                <a:ea typeface="BIZ UDゴシック" panose="020B0400000000000000" pitchFamily="49" charset="-128"/>
              </a:rPr>
              <a:t>90</a:t>
            </a:r>
            <a:r>
              <a:rPr kumimoji="1" lang="ja-JP" altLang="en-US" sz="1200" dirty="0">
                <a:latin typeface="BIZ UDゴシック" panose="020B0400000000000000" pitchFamily="49" charset="-128"/>
                <a:ea typeface="BIZ UDゴシック" panose="020B0400000000000000" pitchFamily="49" charset="-128"/>
              </a:rPr>
              <a:t>日～</a:t>
            </a:r>
            <a:r>
              <a:rPr kumimoji="1" lang="en-US" altLang="ja-JP" sz="1200" dirty="0">
                <a:latin typeface="BIZ UDゴシック" panose="020B0400000000000000" pitchFamily="49" charset="-128"/>
                <a:ea typeface="BIZ UDゴシック" panose="020B0400000000000000" pitchFamily="49" charset="-128"/>
              </a:rPr>
              <a:t>30</a:t>
            </a:r>
            <a:r>
              <a:rPr kumimoji="1" lang="ja-JP" altLang="en-US" sz="1200" dirty="0">
                <a:latin typeface="BIZ UDゴシック" panose="020B0400000000000000" pitchFamily="49" charset="-128"/>
                <a:ea typeface="BIZ UDゴシック" panose="020B0400000000000000" pitchFamily="49" charset="-128"/>
              </a:rPr>
              <a:t>日前に提出する必要はありません。一方、伐採方法の変更等については、改めて</a:t>
            </a:r>
            <a:r>
              <a:rPr kumimoji="1" lang="en-US" altLang="ja-JP" sz="1200" dirty="0">
                <a:latin typeface="BIZ UDゴシック" panose="020B0400000000000000" pitchFamily="49" charset="-128"/>
                <a:ea typeface="BIZ UDゴシック" panose="020B0400000000000000" pitchFamily="49" charset="-128"/>
              </a:rPr>
              <a:t>90</a:t>
            </a:r>
            <a:r>
              <a:rPr kumimoji="1" lang="ja-JP" altLang="en-US" sz="1200" dirty="0">
                <a:latin typeface="BIZ UDゴシック" panose="020B0400000000000000" pitchFamily="49" charset="-128"/>
                <a:ea typeface="BIZ UDゴシック" panose="020B0400000000000000" pitchFamily="49" charset="-128"/>
              </a:rPr>
              <a:t>日～</a:t>
            </a:r>
            <a:r>
              <a:rPr kumimoji="1" lang="en-US" altLang="ja-JP" sz="1200" dirty="0">
                <a:latin typeface="BIZ UDゴシック" panose="020B0400000000000000" pitchFamily="49" charset="-128"/>
                <a:ea typeface="BIZ UDゴシック" panose="020B0400000000000000" pitchFamily="49" charset="-128"/>
              </a:rPr>
              <a:t>30</a:t>
            </a:r>
            <a:r>
              <a:rPr kumimoji="1" lang="ja-JP" altLang="en-US" sz="1200" dirty="0">
                <a:latin typeface="BIZ UDゴシック" panose="020B0400000000000000" pitchFamily="49" charset="-128"/>
                <a:ea typeface="BIZ UDゴシック" panose="020B0400000000000000" pitchFamily="49" charset="-128"/>
              </a:rPr>
              <a:t>日前に変更した計画の提出が必要となります。）</a:t>
            </a:r>
          </a:p>
        </p:txBody>
      </p:sp>
    </p:spTree>
    <p:extLst>
      <p:ext uri="{BB962C8B-B14F-4D97-AF65-F5344CB8AC3E}">
        <p14:creationId xmlns:p14="http://schemas.microsoft.com/office/powerpoint/2010/main" val="3170846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3149"/>
            <a:ext cx="6858000" cy="438479"/>
          </a:xfrm>
          <a:noFill/>
        </p:spPr>
        <p:txBody>
          <a:bodyPr>
            <a:normAutofit/>
          </a:bodyPr>
          <a:lstStyle/>
          <a:p>
            <a:pPr>
              <a:spcBef>
                <a:spcPts val="600"/>
              </a:spcBef>
            </a:pPr>
            <a:r>
              <a:rPr kumimoji="1" lang="en-US" altLang="ja-JP" sz="1800" b="1" dirty="0">
                <a:latin typeface="BIZ UDゴシック" panose="020B0400000000000000" pitchFamily="49" charset="-128"/>
                <a:ea typeface="BIZ UDゴシック" panose="020B0400000000000000" pitchFamily="49" charset="-128"/>
              </a:rPr>
              <a:t> 【</a:t>
            </a:r>
            <a:r>
              <a:rPr kumimoji="1" lang="ja-JP" altLang="en-US" sz="1800" b="1" dirty="0">
                <a:latin typeface="BIZ UDゴシック" panose="020B0400000000000000" pitchFamily="49" charset="-128"/>
                <a:ea typeface="BIZ UDゴシック" panose="020B0400000000000000" pitchFamily="49" charset="-128"/>
              </a:rPr>
              <a:t>届出者が連名（伐採者と造林者が異なる）の場合の記載例</a:t>
            </a:r>
            <a:r>
              <a:rPr kumimoji="1" lang="en-US" altLang="ja-JP" sz="1800" b="1" dirty="0">
                <a:latin typeface="BIZ UDゴシック" panose="020B0400000000000000" pitchFamily="49" charset="-128"/>
                <a:ea typeface="BIZ UDゴシック" panose="020B0400000000000000" pitchFamily="49" charset="-128"/>
              </a:rPr>
              <a:t>】</a:t>
            </a:r>
            <a:endParaRPr kumimoji="1" lang="ja-JP" altLang="en-US" sz="1800" b="1"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DE44A245-65C4-71FE-00D3-2E8A0DD7A539}"/>
              </a:ext>
            </a:extLst>
          </p:cNvPr>
          <p:cNvSpPr txBox="1"/>
          <p:nvPr/>
        </p:nvSpPr>
        <p:spPr>
          <a:xfrm>
            <a:off x="6365305" y="9536668"/>
            <a:ext cx="492695" cy="369332"/>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９</a:t>
            </a:r>
          </a:p>
        </p:txBody>
      </p:sp>
      <p:sp>
        <p:nvSpPr>
          <p:cNvPr id="11" name="正方形/長方形 10">
            <a:extLst>
              <a:ext uri="{FF2B5EF4-FFF2-40B4-BE49-F238E27FC236}">
                <a16:creationId xmlns:a16="http://schemas.microsoft.com/office/drawing/2014/main" id="{682D04A1-8D9F-9833-740A-8636DAF5079E}"/>
              </a:ext>
            </a:extLst>
          </p:cNvPr>
          <p:cNvSpPr/>
          <p:nvPr/>
        </p:nvSpPr>
        <p:spPr>
          <a:xfrm>
            <a:off x="152400" y="965807"/>
            <a:ext cx="6620256" cy="6361585"/>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en-US" altLang="ja-JP" sz="1400" dirty="0">
              <a:latin typeface="BIZ UDP明朝 Medium" panose="02020500000000000000" pitchFamily="18" charset="-128"/>
              <a:ea typeface="BIZ UDP明朝 Medium" panose="02020500000000000000" pitchFamily="18" charset="-128"/>
            </a:endParaRPr>
          </a:p>
          <a:p>
            <a:pPr algn="ctr"/>
            <a:r>
              <a:rPr kumimoji="1" lang="ja-JP" altLang="en-US" sz="1400" dirty="0">
                <a:latin typeface="BIZ UDP明朝 Medium" panose="02020500000000000000" pitchFamily="18" charset="-128"/>
                <a:ea typeface="BIZ UDP明朝 Medium" panose="02020500000000000000" pitchFamily="18" charset="-128"/>
              </a:rPr>
              <a:t>伐採及び伐採後の造林の届出書</a:t>
            </a:r>
            <a:endParaRPr kumimoji="1" lang="en-US" altLang="ja-JP" sz="1400" dirty="0">
              <a:latin typeface="BIZ UDP明朝 Medium" panose="02020500000000000000" pitchFamily="18" charset="-128"/>
              <a:ea typeface="BIZ UDP明朝 Medium" panose="02020500000000000000" pitchFamily="18" charset="-128"/>
            </a:endParaRPr>
          </a:p>
          <a:p>
            <a:pPr algn="ctr"/>
            <a:endParaRPr kumimoji="1" lang="en-US" altLang="ja-JP" sz="1400" dirty="0">
              <a:latin typeface="BIZ UDP明朝 Medium" panose="02020500000000000000" pitchFamily="18" charset="-128"/>
              <a:ea typeface="BIZ UDP明朝 Medium" panose="02020500000000000000" pitchFamily="18" charset="-128"/>
            </a:endParaRPr>
          </a:p>
          <a:p>
            <a:pPr algn="r"/>
            <a:r>
              <a:rPr kumimoji="1" lang="ja-JP" altLang="en-US" sz="1400" dirty="0">
                <a:latin typeface="BIZ UDP明朝 Medium" panose="02020500000000000000" pitchFamily="18" charset="-128"/>
                <a:ea typeface="BIZ UDP明朝 Medium" panose="02020500000000000000" pitchFamily="18" charset="-128"/>
              </a:rPr>
              <a:t>令和６年４月１日</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○○市町村長　殿</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伐採する者</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住　所　○○市■■町１－１－１</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届出人氏名　</a:t>
            </a:r>
            <a:r>
              <a:rPr kumimoji="1" lang="en-US" altLang="ja-JP" sz="1400" dirty="0">
                <a:latin typeface="BIZ UDP明朝 Medium" panose="02020500000000000000" pitchFamily="18" charset="-128"/>
                <a:ea typeface="BIZ UDP明朝 Medium" panose="02020500000000000000" pitchFamily="18" charset="-128"/>
              </a:rPr>
              <a:t>××</a:t>
            </a:r>
            <a:r>
              <a:rPr kumimoji="1" lang="ja-JP" altLang="en-US" sz="1400" dirty="0">
                <a:latin typeface="BIZ UDP明朝 Medium" panose="02020500000000000000" pitchFamily="18" charset="-128"/>
                <a:ea typeface="BIZ UDP明朝 Medium" panose="02020500000000000000" pitchFamily="18" charset="-128"/>
              </a:rPr>
              <a:t>林業　（株）</a:t>
            </a:r>
            <a:endParaRPr kumimoji="1" lang="en-US" altLang="ja-JP" sz="1400" dirty="0">
              <a:latin typeface="BIZ UDP明朝 Medium" panose="02020500000000000000" pitchFamily="18" charset="-128"/>
              <a:ea typeface="BIZ UDP明朝 Medium" panose="02020500000000000000" pitchFamily="18" charset="-128"/>
            </a:endParaRPr>
          </a:p>
          <a:p>
            <a:pPr lvl="7"/>
            <a:r>
              <a:rPr kumimoji="1" lang="ja-JP" altLang="en-US" sz="1400" dirty="0">
                <a:latin typeface="BIZ UDP明朝 Medium" panose="02020500000000000000" pitchFamily="18" charset="-128"/>
                <a:ea typeface="BIZ UDP明朝 Medium" panose="02020500000000000000" pitchFamily="18" charset="-128"/>
              </a:rPr>
              <a:t>　　造林する者</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住　所　○○市▲▲町２－２－２</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届出人氏名　林野　太郎</a:t>
            </a:r>
            <a:endParaRPr kumimoji="1" lang="en-US" altLang="ja-JP" sz="1400" dirty="0">
              <a:latin typeface="BIZ UDP明朝 Medium" panose="02020500000000000000" pitchFamily="18" charset="-128"/>
              <a:ea typeface="BIZ UDP明朝 Medium" panose="02020500000000000000" pitchFamily="18" charset="-128"/>
            </a:endParaRPr>
          </a:p>
          <a:p>
            <a:pPr lvl="8"/>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次のとおり森林の立木を伐採したいので、森林法第</a:t>
            </a:r>
            <a:r>
              <a:rPr kumimoji="1" lang="en-US" altLang="ja-JP" sz="1400" dirty="0">
                <a:latin typeface="BIZ UDP明朝 Medium" panose="02020500000000000000" pitchFamily="18" charset="-128"/>
                <a:ea typeface="BIZ UDP明朝 Medium" panose="02020500000000000000" pitchFamily="18" charset="-128"/>
              </a:rPr>
              <a:t>10</a:t>
            </a:r>
            <a:r>
              <a:rPr kumimoji="1" lang="ja-JP" altLang="en-US" sz="1400" dirty="0">
                <a:latin typeface="BIZ UDP明朝 Medium" panose="02020500000000000000" pitchFamily="18" charset="-128"/>
                <a:ea typeface="BIZ UDP明朝 Medium" panose="02020500000000000000" pitchFamily="18" charset="-128"/>
              </a:rPr>
              <a:t>条の８第１項の規定により届け出ます。</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本伐採は届出者である</a:t>
            </a:r>
            <a:r>
              <a:rPr kumimoji="1" lang="en-US" altLang="ja-JP" sz="1400" dirty="0">
                <a:latin typeface="BIZ UDP明朝 Medium" panose="02020500000000000000" pitchFamily="18" charset="-128"/>
                <a:ea typeface="BIZ UDP明朝 Medium" panose="02020500000000000000" pitchFamily="18" charset="-128"/>
              </a:rPr>
              <a:t>××</a:t>
            </a:r>
            <a:r>
              <a:rPr kumimoji="1" lang="ja-JP" altLang="en-US" sz="1400" dirty="0">
                <a:latin typeface="BIZ UDP明朝 Medium" panose="02020500000000000000" pitchFamily="18" charset="-128"/>
                <a:ea typeface="BIZ UDP明朝 Medium" panose="02020500000000000000" pitchFamily="18" charset="-128"/>
              </a:rPr>
              <a:t>林業（株）が所有する立木を伐採するものです。</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１　森林の所在場所</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２　伐採及び伐採後の造林の計画</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別添の伐採計画書及び造林計画書のとおり</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３　備考</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p:txBody>
      </p:sp>
      <p:sp>
        <p:nvSpPr>
          <p:cNvPr id="23" name="正方形/長方形 22">
            <a:extLst>
              <a:ext uri="{FF2B5EF4-FFF2-40B4-BE49-F238E27FC236}">
                <a16:creationId xmlns:a16="http://schemas.microsoft.com/office/drawing/2014/main" id="{C36CC14E-5D28-B119-5440-7BE9AFDEA488}"/>
              </a:ext>
            </a:extLst>
          </p:cNvPr>
          <p:cNvSpPr/>
          <p:nvPr/>
        </p:nvSpPr>
        <p:spPr>
          <a:xfrm>
            <a:off x="451104" y="4937760"/>
            <a:ext cx="6284976" cy="4998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t>○○市■■町字▲▲　地番</a:t>
            </a:r>
            <a:r>
              <a:rPr kumimoji="1" lang="en-US" altLang="ja-JP" sz="1400" dirty="0"/>
              <a:t>1234-1</a:t>
            </a:r>
            <a:r>
              <a:rPr kumimoji="1" lang="ja-JP" altLang="en-US" sz="1400" dirty="0"/>
              <a:t>ほか</a:t>
            </a:r>
            <a:r>
              <a:rPr kumimoji="1" lang="en-US" altLang="ja-JP" sz="1400" dirty="0"/>
              <a:t>4</a:t>
            </a:r>
            <a:r>
              <a:rPr kumimoji="1" lang="ja-JP" altLang="en-US" sz="1400" dirty="0"/>
              <a:t>地番（別紙のとおり）</a:t>
            </a:r>
          </a:p>
        </p:txBody>
      </p:sp>
      <p:sp>
        <p:nvSpPr>
          <p:cNvPr id="24" name="正方形/長方形 23">
            <a:extLst>
              <a:ext uri="{FF2B5EF4-FFF2-40B4-BE49-F238E27FC236}">
                <a16:creationId xmlns:a16="http://schemas.microsoft.com/office/drawing/2014/main" id="{0D3437BF-7DC8-1D81-57F0-003FE02E1A22}"/>
              </a:ext>
            </a:extLst>
          </p:cNvPr>
          <p:cNvSpPr/>
          <p:nvPr/>
        </p:nvSpPr>
        <p:spPr>
          <a:xfrm>
            <a:off x="451104" y="6626352"/>
            <a:ext cx="6284976" cy="4998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chemeClr val="tx1"/>
                </a:solidFill>
              </a:rPr>
              <a:t>適合通知の発行を希望する。</a:t>
            </a:r>
          </a:p>
        </p:txBody>
      </p:sp>
      <p:sp>
        <p:nvSpPr>
          <p:cNvPr id="31" name="テキスト ボックス 30">
            <a:extLst>
              <a:ext uri="{FF2B5EF4-FFF2-40B4-BE49-F238E27FC236}">
                <a16:creationId xmlns:a16="http://schemas.microsoft.com/office/drawing/2014/main" id="{E9D44987-2BAB-16FB-3795-417575DEE4B4}"/>
              </a:ext>
            </a:extLst>
          </p:cNvPr>
          <p:cNvSpPr txBox="1"/>
          <p:nvPr/>
        </p:nvSpPr>
        <p:spPr>
          <a:xfrm flipH="1">
            <a:off x="3291840" y="4281041"/>
            <a:ext cx="3081529" cy="276999"/>
          </a:xfrm>
          <a:prstGeom prst="rect">
            <a:avLst/>
          </a:prstGeom>
          <a:noFill/>
          <a:ln>
            <a:solidFill>
              <a:srgbClr val="FF0000"/>
            </a:solidFill>
          </a:ln>
        </p:spPr>
        <p:txBody>
          <a:bodyPr wrap="square" rtlCol="0">
            <a:spAutoFit/>
          </a:bodyPr>
          <a:lstStyle/>
          <a:p>
            <a:r>
              <a:rPr kumimoji="1" lang="ja-JP" altLang="en-US" sz="1200" dirty="0">
                <a:solidFill>
                  <a:srgbClr val="FF0000"/>
                </a:solidFill>
              </a:rPr>
              <a:t>伐採する立木の所有者を記載して下さい。</a:t>
            </a:r>
          </a:p>
        </p:txBody>
      </p:sp>
      <p:cxnSp>
        <p:nvCxnSpPr>
          <p:cNvPr id="32" name="直線矢印コネクタ 31">
            <a:extLst>
              <a:ext uri="{FF2B5EF4-FFF2-40B4-BE49-F238E27FC236}">
                <a16:creationId xmlns:a16="http://schemas.microsoft.com/office/drawing/2014/main" id="{029026A0-22E0-D3BB-65BD-0839522AEF22}"/>
              </a:ext>
            </a:extLst>
          </p:cNvPr>
          <p:cNvCxnSpPr>
            <a:cxnSpLocks/>
          </p:cNvCxnSpPr>
          <p:nvPr/>
        </p:nvCxnSpPr>
        <p:spPr>
          <a:xfrm flipH="1" flipV="1">
            <a:off x="2804160" y="4273290"/>
            <a:ext cx="554736" cy="1455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F19E0CAC-E8D3-6C9C-0E6B-DB228C9A328B}"/>
              </a:ext>
            </a:extLst>
          </p:cNvPr>
          <p:cNvSpPr txBox="1"/>
          <p:nvPr/>
        </p:nvSpPr>
        <p:spPr>
          <a:xfrm flipH="1">
            <a:off x="3541776" y="5656155"/>
            <a:ext cx="3081529" cy="646331"/>
          </a:xfrm>
          <a:prstGeom prst="rect">
            <a:avLst/>
          </a:prstGeom>
          <a:noFill/>
          <a:ln>
            <a:solidFill>
              <a:srgbClr val="FF0000"/>
            </a:solidFill>
          </a:ln>
        </p:spPr>
        <p:txBody>
          <a:bodyPr wrap="square" rtlCol="0">
            <a:spAutoFit/>
          </a:bodyPr>
          <a:lstStyle/>
          <a:p>
            <a:r>
              <a:rPr kumimoji="1" lang="ja-JP" altLang="en-US" sz="1200" dirty="0">
                <a:solidFill>
                  <a:srgbClr val="FF0000"/>
                </a:solidFill>
              </a:rPr>
              <a:t>複数の地番にまたがる場合は、全ての地番を記載して下さい。（欄に記入しきれない場合は別紙等で添付して下さい。）</a:t>
            </a:r>
          </a:p>
        </p:txBody>
      </p:sp>
      <p:cxnSp>
        <p:nvCxnSpPr>
          <p:cNvPr id="34" name="直線矢印コネクタ 33">
            <a:extLst>
              <a:ext uri="{FF2B5EF4-FFF2-40B4-BE49-F238E27FC236}">
                <a16:creationId xmlns:a16="http://schemas.microsoft.com/office/drawing/2014/main" id="{B607AF91-A697-3844-884D-62012BDC1F03}"/>
              </a:ext>
            </a:extLst>
          </p:cNvPr>
          <p:cNvCxnSpPr>
            <a:cxnSpLocks/>
          </p:cNvCxnSpPr>
          <p:nvPr/>
        </p:nvCxnSpPr>
        <p:spPr>
          <a:xfrm flipH="1" flipV="1">
            <a:off x="3017520" y="5350502"/>
            <a:ext cx="548640" cy="4512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F91E4794-AC62-A872-D22A-4EF8EB16AF58}"/>
              </a:ext>
            </a:extLst>
          </p:cNvPr>
          <p:cNvSpPr txBox="1"/>
          <p:nvPr/>
        </p:nvSpPr>
        <p:spPr>
          <a:xfrm flipH="1">
            <a:off x="5779892" y="3143652"/>
            <a:ext cx="843412" cy="276999"/>
          </a:xfrm>
          <a:prstGeom prst="rect">
            <a:avLst/>
          </a:prstGeom>
          <a:noFill/>
          <a:ln>
            <a:solidFill>
              <a:srgbClr val="FF0000"/>
            </a:solidFill>
          </a:ln>
        </p:spPr>
        <p:txBody>
          <a:bodyPr wrap="square" rtlCol="0">
            <a:spAutoFit/>
          </a:bodyPr>
          <a:lstStyle/>
          <a:p>
            <a:r>
              <a:rPr kumimoji="1" lang="ja-JP" altLang="en-US" sz="1200" dirty="0">
                <a:solidFill>
                  <a:srgbClr val="FF0000"/>
                </a:solidFill>
              </a:rPr>
              <a:t>押印不要</a:t>
            </a:r>
          </a:p>
        </p:txBody>
      </p:sp>
      <p:sp>
        <p:nvSpPr>
          <p:cNvPr id="5" name="テキスト ボックス 4">
            <a:extLst>
              <a:ext uri="{FF2B5EF4-FFF2-40B4-BE49-F238E27FC236}">
                <a16:creationId xmlns:a16="http://schemas.microsoft.com/office/drawing/2014/main" id="{70721868-9E0E-469B-00A1-9B0459435A92}"/>
              </a:ext>
            </a:extLst>
          </p:cNvPr>
          <p:cNvSpPr txBox="1"/>
          <p:nvPr/>
        </p:nvSpPr>
        <p:spPr>
          <a:xfrm>
            <a:off x="7146796" y="591652"/>
            <a:ext cx="1558440"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告</a:t>
            </a:r>
            <a:r>
              <a:rPr lang="en-US" altLang="ja-JP" sz="1200" b="0" i="0" dirty="0">
                <a:solidFill>
                  <a:srgbClr val="333333"/>
                </a:solidFill>
                <a:effectLst/>
                <a:latin typeface="Lucida Grande"/>
              </a:rPr>
              <a:t>4,</a:t>
            </a:r>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P39‐3</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P43-4</a:t>
            </a:r>
          </a:p>
        </p:txBody>
      </p:sp>
      <p:sp>
        <p:nvSpPr>
          <p:cNvPr id="4" name="テキスト ボックス 3">
            <a:extLst>
              <a:ext uri="{FF2B5EF4-FFF2-40B4-BE49-F238E27FC236}">
                <a16:creationId xmlns:a16="http://schemas.microsoft.com/office/drawing/2014/main" id="{558D6113-4E25-EC5B-C248-C0BB9AD79DAE}"/>
              </a:ext>
            </a:extLst>
          </p:cNvPr>
          <p:cNvSpPr txBox="1"/>
          <p:nvPr/>
        </p:nvSpPr>
        <p:spPr>
          <a:xfrm flipH="1">
            <a:off x="3017520" y="487261"/>
            <a:ext cx="3605783" cy="461665"/>
          </a:xfrm>
          <a:prstGeom prst="rect">
            <a:avLst/>
          </a:prstGeom>
          <a:noFill/>
          <a:ln>
            <a:solidFill>
              <a:srgbClr val="FF0000"/>
            </a:solidFill>
          </a:ln>
        </p:spPr>
        <p:txBody>
          <a:bodyPr wrap="square" rtlCol="0">
            <a:spAutoFit/>
          </a:bodyPr>
          <a:lstStyle/>
          <a:p>
            <a:r>
              <a:rPr kumimoji="1" lang="ja-JP" altLang="en-US" sz="1200" dirty="0">
                <a:solidFill>
                  <a:srgbClr val="FF0000"/>
                </a:solidFill>
              </a:rPr>
              <a:t>届出日は伐採期間の始期から９０日から３０日前とする必要があります。</a:t>
            </a:r>
          </a:p>
        </p:txBody>
      </p:sp>
      <p:cxnSp>
        <p:nvCxnSpPr>
          <p:cNvPr id="6" name="直線矢印コネクタ 5">
            <a:extLst>
              <a:ext uri="{FF2B5EF4-FFF2-40B4-BE49-F238E27FC236}">
                <a16:creationId xmlns:a16="http://schemas.microsoft.com/office/drawing/2014/main" id="{24EB3613-BF86-10FD-1328-0788FAC8CF09}"/>
              </a:ext>
            </a:extLst>
          </p:cNvPr>
          <p:cNvCxnSpPr>
            <a:cxnSpLocks/>
          </p:cNvCxnSpPr>
          <p:nvPr/>
        </p:nvCxnSpPr>
        <p:spPr>
          <a:xfrm>
            <a:off x="5779892" y="914816"/>
            <a:ext cx="0" cy="6525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C7415721-C5EF-97E7-29DC-ECF87A6D7067}"/>
              </a:ext>
            </a:extLst>
          </p:cNvPr>
          <p:cNvCxnSpPr>
            <a:cxnSpLocks/>
          </p:cNvCxnSpPr>
          <p:nvPr/>
        </p:nvCxnSpPr>
        <p:spPr>
          <a:xfrm>
            <a:off x="3121152" y="2652479"/>
            <a:ext cx="762000" cy="1490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66D2B02D-74F5-36BB-5AB5-2BBF4E9BE52F}"/>
              </a:ext>
            </a:extLst>
          </p:cNvPr>
          <p:cNvSpPr txBox="1"/>
          <p:nvPr/>
        </p:nvSpPr>
        <p:spPr>
          <a:xfrm flipH="1">
            <a:off x="457200" y="2421647"/>
            <a:ext cx="2834640" cy="461665"/>
          </a:xfrm>
          <a:prstGeom prst="rect">
            <a:avLst/>
          </a:prstGeom>
          <a:noFill/>
          <a:ln>
            <a:solidFill>
              <a:srgbClr val="FF0000"/>
            </a:solidFill>
          </a:ln>
        </p:spPr>
        <p:txBody>
          <a:bodyPr wrap="square" rtlCol="0">
            <a:spAutoFit/>
          </a:bodyPr>
          <a:lstStyle/>
          <a:p>
            <a:r>
              <a:rPr kumimoji="1" lang="ja-JP" altLang="en-US" sz="1200" dirty="0">
                <a:solidFill>
                  <a:srgbClr val="FF0000"/>
                </a:solidFill>
              </a:rPr>
              <a:t>伐採者と造林者が異なる場合は連名で届け出ます。</a:t>
            </a:r>
          </a:p>
        </p:txBody>
      </p:sp>
      <p:sp>
        <p:nvSpPr>
          <p:cNvPr id="7" name="タイトル 1">
            <a:extLst>
              <a:ext uri="{FF2B5EF4-FFF2-40B4-BE49-F238E27FC236}">
                <a16:creationId xmlns:a16="http://schemas.microsoft.com/office/drawing/2014/main" id="{64338459-CE6F-DB5E-A0CF-1B6A5D5FF7B4}"/>
              </a:ext>
            </a:extLst>
          </p:cNvPr>
          <p:cNvSpPr txBox="1">
            <a:spLocks/>
          </p:cNvSpPr>
          <p:nvPr/>
        </p:nvSpPr>
        <p:spPr>
          <a:xfrm>
            <a:off x="239840" y="7403693"/>
            <a:ext cx="5915025" cy="42357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400">
                <a:latin typeface="BIZ UDP明朝 Medium" panose="02020500000000000000" pitchFamily="18" charset="-128"/>
                <a:ea typeface="BIZ UDP明朝 Medium" panose="02020500000000000000" pitchFamily="18" charset="-128"/>
              </a:rPr>
              <a:t>（別紙）　森林の所在場所に欄が足りない場合の例</a:t>
            </a:r>
            <a:endParaRPr lang="ja-JP" altLang="en-US" sz="2800" dirty="0">
              <a:latin typeface="BIZ UDP明朝 Medium" panose="02020500000000000000" pitchFamily="18" charset="-128"/>
              <a:ea typeface="BIZ UDP明朝 Medium" panose="02020500000000000000" pitchFamily="18" charset="-128"/>
            </a:endParaRPr>
          </a:p>
        </p:txBody>
      </p:sp>
      <p:graphicFrame>
        <p:nvGraphicFramePr>
          <p:cNvPr id="10" name="表 4">
            <a:extLst>
              <a:ext uri="{FF2B5EF4-FFF2-40B4-BE49-F238E27FC236}">
                <a16:creationId xmlns:a16="http://schemas.microsoft.com/office/drawing/2014/main" id="{C0D30F09-72FB-F559-050D-AA8C1B216C99}"/>
              </a:ext>
            </a:extLst>
          </p:cNvPr>
          <p:cNvGraphicFramePr>
            <a:graphicFrameLocks noGrp="1"/>
          </p:cNvGraphicFramePr>
          <p:nvPr>
            <p:ph idx="1"/>
          </p:nvPr>
        </p:nvGraphicFramePr>
        <p:xfrm>
          <a:off x="239839" y="7851140"/>
          <a:ext cx="5915026" cy="1854200"/>
        </p:xfrm>
        <a:graphic>
          <a:graphicData uri="http://schemas.openxmlformats.org/drawingml/2006/table">
            <a:tbl>
              <a:tblPr firstRow="1" bandRow="1">
                <a:tableStyleId>{5940675A-B579-460E-94D1-54222C63F5DA}</a:tableStyleId>
              </a:tblPr>
              <a:tblGrid>
                <a:gridCol w="735521">
                  <a:extLst>
                    <a:ext uri="{9D8B030D-6E8A-4147-A177-3AD203B41FA5}">
                      <a16:colId xmlns:a16="http://schemas.microsoft.com/office/drawing/2014/main" val="191817258"/>
                    </a:ext>
                  </a:extLst>
                </a:gridCol>
                <a:gridCol w="5179505">
                  <a:extLst>
                    <a:ext uri="{9D8B030D-6E8A-4147-A177-3AD203B41FA5}">
                      <a16:colId xmlns:a16="http://schemas.microsoft.com/office/drawing/2014/main" val="1252508852"/>
                    </a:ext>
                  </a:extLst>
                </a:gridCol>
              </a:tblGrid>
              <a:tr h="370840">
                <a:tc>
                  <a:txBody>
                    <a:bodyPr/>
                    <a:lstStyle/>
                    <a:p>
                      <a:pPr algn="ctr"/>
                      <a:r>
                        <a:rPr kumimoji="1" lang="ja-JP" altLang="en-US" dirty="0"/>
                        <a:t>番号</a:t>
                      </a:r>
                    </a:p>
                  </a:txBody>
                  <a:tcPr anchor="ctr"/>
                </a:tc>
                <a:tc>
                  <a:txBody>
                    <a:bodyPr/>
                    <a:lstStyle/>
                    <a:p>
                      <a:pPr algn="ctr"/>
                      <a:r>
                        <a:rPr kumimoji="1" lang="ja-JP" altLang="en-US" dirty="0"/>
                        <a:t>森林の所在場所</a:t>
                      </a:r>
                    </a:p>
                  </a:txBody>
                  <a:tcPr anchor="ctr"/>
                </a:tc>
                <a:extLst>
                  <a:ext uri="{0D108BD9-81ED-4DB2-BD59-A6C34878D82A}">
                    <a16:rowId xmlns:a16="http://schemas.microsoft.com/office/drawing/2014/main" val="1238703184"/>
                  </a:ext>
                </a:extLst>
              </a:tr>
              <a:tr h="370840">
                <a:tc>
                  <a:txBody>
                    <a:bodyPr/>
                    <a:lstStyle/>
                    <a:p>
                      <a:pPr algn="ctr"/>
                      <a:r>
                        <a:rPr kumimoji="1" lang="ja-JP" altLang="en-US" dirty="0"/>
                        <a:t>１</a:t>
                      </a:r>
                    </a:p>
                  </a:txBody>
                  <a:tcPr anchor="ctr"/>
                </a:tc>
                <a:tc>
                  <a:txBody>
                    <a:bodyPr/>
                    <a:lstStyle/>
                    <a:p>
                      <a:pPr algn="l"/>
                      <a:r>
                        <a:rPr kumimoji="1" lang="ja-JP" altLang="en-US" sz="1200" dirty="0"/>
                        <a:t>○○市■■町字▲▲　１２３４－２</a:t>
                      </a:r>
                    </a:p>
                  </a:txBody>
                  <a:tcPr anchor="ctr"/>
                </a:tc>
                <a:extLst>
                  <a:ext uri="{0D108BD9-81ED-4DB2-BD59-A6C34878D82A}">
                    <a16:rowId xmlns:a16="http://schemas.microsoft.com/office/drawing/2014/main" val="2062569840"/>
                  </a:ext>
                </a:extLst>
              </a:tr>
              <a:tr h="370840">
                <a:tc>
                  <a:txBody>
                    <a:bodyPr/>
                    <a:lstStyle/>
                    <a:p>
                      <a:pPr algn="ctr"/>
                      <a:r>
                        <a:rPr kumimoji="1" lang="ja-JP" altLang="en-US" dirty="0"/>
                        <a:t>２</a:t>
                      </a:r>
                    </a:p>
                  </a:txBody>
                  <a:tcPr anchor="ctr"/>
                </a:tc>
                <a:tc>
                  <a:txBody>
                    <a:bodyPr/>
                    <a:lstStyle/>
                    <a:p>
                      <a:pPr algn="l"/>
                      <a:r>
                        <a:rPr kumimoji="1" lang="ja-JP" altLang="en-US" sz="1200" dirty="0"/>
                        <a:t>○○市■■町字▲▲　１２３４－３</a:t>
                      </a:r>
                    </a:p>
                  </a:txBody>
                  <a:tcPr anchor="ctr"/>
                </a:tc>
                <a:extLst>
                  <a:ext uri="{0D108BD9-81ED-4DB2-BD59-A6C34878D82A}">
                    <a16:rowId xmlns:a16="http://schemas.microsoft.com/office/drawing/2014/main" val="1016568332"/>
                  </a:ext>
                </a:extLst>
              </a:tr>
              <a:tr h="370840">
                <a:tc>
                  <a:txBody>
                    <a:bodyPr/>
                    <a:lstStyle/>
                    <a:p>
                      <a:pPr algn="ctr"/>
                      <a:r>
                        <a:rPr kumimoji="1" lang="ja-JP" altLang="en-US" dirty="0"/>
                        <a:t>３</a:t>
                      </a:r>
                    </a:p>
                  </a:txBody>
                  <a:tcPr anchor="ctr"/>
                </a:tc>
                <a:tc>
                  <a:txBody>
                    <a:bodyPr/>
                    <a:lstStyle/>
                    <a:p>
                      <a:pPr algn="l"/>
                      <a:r>
                        <a:rPr kumimoji="1" lang="ja-JP" altLang="en-US" sz="1200" dirty="0"/>
                        <a:t>○○市■■町字▲▲　１２３４－４</a:t>
                      </a:r>
                    </a:p>
                  </a:txBody>
                  <a:tcPr anchor="ctr"/>
                </a:tc>
                <a:extLst>
                  <a:ext uri="{0D108BD9-81ED-4DB2-BD59-A6C34878D82A}">
                    <a16:rowId xmlns:a16="http://schemas.microsoft.com/office/drawing/2014/main" val="3218230536"/>
                  </a:ext>
                </a:extLst>
              </a:tr>
              <a:tr h="370840">
                <a:tc>
                  <a:txBody>
                    <a:bodyPr/>
                    <a:lstStyle/>
                    <a:p>
                      <a:pPr algn="ctr"/>
                      <a:r>
                        <a:rPr kumimoji="1" lang="ja-JP" altLang="en-US" dirty="0"/>
                        <a:t>４</a:t>
                      </a:r>
                    </a:p>
                  </a:txBody>
                  <a:tcPr anchor="ctr"/>
                </a:tc>
                <a:tc>
                  <a:txBody>
                    <a:bodyPr/>
                    <a:lstStyle/>
                    <a:p>
                      <a:pPr algn="l"/>
                      <a:r>
                        <a:rPr kumimoji="1" lang="ja-JP" altLang="en-US" sz="1200" dirty="0"/>
                        <a:t>○○市■■町字▲▲　１２３４－５</a:t>
                      </a:r>
                    </a:p>
                  </a:txBody>
                  <a:tcPr anchor="ctr"/>
                </a:tc>
                <a:extLst>
                  <a:ext uri="{0D108BD9-81ED-4DB2-BD59-A6C34878D82A}">
                    <a16:rowId xmlns:a16="http://schemas.microsoft.com/office/drawing/2014/main" val="2522268730"/>
                  </a:ext>
                </a:extLst>
              </a:tr>
            </a:tbl>
          </a:graphicData>
        </a:graphic>
      </p:graphicFrame>
    </p:spTree>
    <p:extLst>
      <p:ext uri="{BB962C8B-B14F-4D97-AF65-F5344CB8AC3E}">
        <p14:creationId xmlns:p14="http://schemas.microsoft.com/office/powerpoint/2010/main" val="3428562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3149"/>
            <a:ext cx="6858000" cy="554273"/>
          </a:xfrm>
          <a:noFill/>
        </p:spPr>
        <p:txBody>
          <a:bodyPr>
            <a:normAutofit/>
          </a:bodyPr>
          <a:lstStyle/>
          <a:p>
            <a:pPr algn="ctr">
              <a:spcBef>
                <a:spcPts val="600"/>
              </a:spcBef>
            </a:pPr>
            <a:r>
              <a:rPr kumimoji="1" lang="en-US" altLang="ja-JP" sz="1800" b="1" dirty="0">
                <a:latin typeface="BIZ UDゴシック" panose="020B0400000000000000" pitchFamily="49" charset="-128"/>
                <a:ea typeface="BIZ UDゴシック" panose="020B0400000000000000" pitchFamily="49" charset="-128"/>
              </a:rPr>
              <a:t>【</a:t>
            </a:r>
            <a:r>
              <a:rPr kumimoji="1" lang="ja-JP" altLang="en-US" sz="1800" b="1" dirty="0">
                <a:latin typeface="BIZ UDゴシック" panose="020B0400000000000000" pitchFamily="49" charset="-128"/>
                <a:ea typeface="BIZ UDゴシック" panose="020B0400000000000000" pitchFamily="49" charset="-128"/>
              </a:rPr>
              <a:t>共有林等で届出者が多数となる場合の記載例</a:t>
            </a:r>
            <a:r>
              <a:rPr kumimoji="1" lang="en-US" altLang="ja-JP" sz="1800" b="1" dirty="0">
                <a:latin typeface="BIZ UDゴシック" panose="020B0400000000000000" pitchFamily="49" charset="-128"/>
                <a:ea typeface="BIZ UDゴシック" panose="020B0400000000000000" pitchFamily="49" charset="-128"/>
              </a:rPr>
              <a:t>】</a:t>
            </a:r>
            <a:endParaRPr kumimoji="1" lang="ja-JP" altLang="en-US" sz="1800" b="1"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DE44A245-65C4-71FE-00D3-2E8A0DD7A539}"/>
              </a:ext>
            </a:extLst>
          </p:cNvPr>
          <p:cNvSpPr txBox="1"/>
          <p:nvPr/>
        </p:nvSpPr>
        <p:spPr>
          <a:xfrm>
            <a:off x="0" y="9536668"/>
            <a:ext cx="492695"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10</a:t>
            </a:r>
            <a:endParaRPr kumimoji="1" lang="ja-JP" altLang="en-US" b="1" dirty="0">
              <a:latin typeface="BIZ UDゴシック" panose="020B0400000000000000" pitchFamily="49" charset="-128"/>
              <a:ea typeface="BIZ UDゴシック" panose="020B0400000000000000" pitchFamily="49" charset="-128"/>
            </a:endParaRPr>
          </a:p>
        </p:txBody>
      </p:sp>
      <p:sp>
        <p:nvSpPr>
          <p:cNvPr id="11" name="正方形/長方形 10">
            <a:extLst>
              <a:ext uri="{FF2B5EF4-FFF2-40B4-BE49-F238E27FC236}">
                <a16:creationId xmlns:a16="http://schemas.microsoft.com/office/drawing/2014/main" id="{682D04A1-8D9F-9833-740A-8636DAF5079E}"/>
              </a:ext>
            </a:extLst>
          </p:cNvPr>
          <p:cNvSpPr/>
          <p:nvPr/>
        </p:nvSpPr>
        <p:spPr>
          <a:xfrm>
            <a:off x="134112" y="1258415"/>
            <a:ext cx="6620256" cy="6056785"/>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en-US" altLang="ja-JP" sz="1400" dirty="0">
              <a:latin typeface="BIZ UDP明朝 Medium" panose="02020500000000000000" pitchFamily="18" charset="-128"/>
              <a:ea typeface="BIZ UDP明朝 Medium" panose="02020500000000000000" pitchFamily="18" charset="-128"/>
            </a:endParaRPr>
          </a:p>
          <a:p>
            <a:pPr algn="ctr"/>
            <a:r>
              <a:rPr kumimoji="1" lang="ja-JP" altLang="en-US" sz="1400" dirty="0">
                <a:latin typeface="BIZ UDP明朝 Medium" panose="02020500000000000000" pitchFamily="18" charset="-128"/>
                <a:ea typeface="BIZ UDP明朝 Medium" panose="02020500000000000000" pitchFamily="18" charset="-128"/>
              </a:rPr>
              <a:t>伐採及び伐採後の造林の届出書</a:t>
            </a:r>
            <a:endParaRPr kumimoji="1" lang="en-US" altLang="ja-JP" sz="1400" dirty="0">
              <a:latin typeface="BIZ UDP明朝 Medium" panose="02020500000000000000" pitchFamily="18" charset="-128"/>
              <a:ea typeface="BIZ UDP明朝 Medium" panose="02020500000000000000" pitchFamily="18" charset="-128"/>
            </a:endParaRPr>
          </a:p>
          <a:p>
            <a:pPr algn="ctr"/>
            <a:endParaRPr kumimoji="1" lang="en-US" altLang="ja-JP" sz="1400" dirty="0">
              <a:latin typeface="BIZ UDP明朝 Medium" panose="02020500000000000000" pitchFamily="18" charset="-128"/>
              <a:ea typeface="BIZ UDP明朝 Medium" panose="02020500000000000000" pitchFamily="18" charset="-128"/>
            </a:endParaRPr>
          </a:p>
          <a:p>
            <a:pPr algn="r"/>
            <a:r>
              <a:rPr kumimoji="1" lang="ja-JP" altLang="en-US" sz="1400" dirty="0">
                <a:latin typeface="BIZ UDP明朝 Medium" panose="02020500000000000000" pitchFamily="18" charset="-128"/>
                <a:ea typeface="BIZ UDP明朝 Medium" panose="02020500000000000000" pitchFamily="18" charset="-128"/>
              </a:rPr>
              <a:t>令和６年４月１日</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○○市町村長　殿</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住　所　○○市■■町１－１－１</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届出人氏名　林野　太郎ほか３名</a:t>
            </a:r>
            <a:endParaRPr kumimoji="1" lang="en-US" altLang="ja-JP" sz="1400" dirty="0">
              <a:latin typeface="BIZ UDP明朝 Medium" panose="02020500000000000000" pitchFamily="18" charset="-128"/>
              <a:ea typeface="BIZ UDP明朝 Medium" panose="02020500000000000000" pitchFamily="18" charset="-128"/>
            </a:endParaRPr>
          </a:p>
          <a:p>
            <a:pPr lvl="8"/>
            <a:endParaRPr kumimoji="1" lang="en-US" altLang="ja-JP" sz="1400" dirty="0">
              <a:latin typeface="BIZ UDP明朝 Medium" panose="02020500000000000000" pitchFamily="18" charset="-128"/>
              <a:ea typeface="BIZ UDP明朝 Medium" panose="02020500000000000000" pitchFamily="18" charset="-128"/>
            </a:endParaRPr>
          </a:p>
          <a:p>
            <a:pPr lvl="8"/>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次のとおり森林の立木を伐採したいので、森林法第</a:t>
            </a:r>
            <a:r>
              <a:rPr kumimoji="1" lang="en-US" altLang="ja-JP" sz="1400" dirty="0">
                <a:latin typeface="BIZ UDP明朝 Medium" panose="02020500000000000000" pitchFamily="18" charset="-128"/>
                <a:ea typeface="BIZ UDP明朝 Medium" panose="02020500000000000000" pitchFamily="18" charset="-128"/>
              </a:rPr>
              <a:t>10</a:t>
            </a:r>
            <a:r>
              <a:rPr kumimoji="1" lang="ja-JP" altLang="en-US" sz="1400" dirty="0">
                <a:latin typeface="BIZ UDP明朝 Medium" panose="02020500000000000000" pitchFamily="18" charset="-128"/>
                <a:ea typeface="BIZ UDP明朝 Medium" panose="02020500000000000000" pitchFamily="18" charset="-128"/>
              </a:rPr>
              <a:t>条の８第１項の規定により届け出ます。</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本伐採は届出者である林野　太郎ほか３名が所有する立木を伐採するものです。</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１　森林の所在場所</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２　伐採及び伐採後の造林の計画</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別添の伐採計画書及び造林計画書のとおり</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３　備考</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a:t>
            </a:r>
          </a:p>
        </p:txBody>
      </p:sp>
      <p:sp>
        <p:nvSpPr>
          <p:cNvPr id="23" name="正方形/長方形 22">
            <a:extLst>
              <a:ext uri="{FF2B5EF4-FFF2-40B4-BE49-F238E27FC236}">
                <a16:creationId xmlns:a16="http://schemas.microsoft.com/office/drawing/2014/main" id="{C36CC14E-5D28-B119-5440-7BE9AFDEA488}"/>
              </a:ext>
            </a:extLst>
          </p:cNvPr>
          <p:cNvSpPr/>
          <p:nvPr/>
        </p:nvSpPr>
        <p:spPr>
          <a:xfrm>
            <a:off x="432816" y="4535424"/>
            <a:ext cx="6284976" cy="4998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t>○○市■■町字▲▲　地番</a:t>
            </a:r>
            <a:r>
              <a:rPr kumimoji="1" lang="en-US" altLang="ja-JP" sz="1400" dirty="0"/>
              <a:t>1234-1</a:t>
            </a:r>
            <a:r>
              <a:rPr kumimoji="1" lang="ja-JP" altLang="en-US" sz="1400" dirty="0"/>
              <a:t>、</a:t>
            </a:r>
            <a:r>
              <a:rPr kumimoji="1" lang="en-US" altLang="ja-JP" sz="1400" dirty="0"/>
              <a:t>1234-2</a:t>
            </a:r>
            <a:endParaRPr kumimoji="1" lang="ja-JP" altLang="en-US" sz="1400" dirty="0"/>
          </a:p>
        </p:txBody>
      </p:sp>
      <p:sp>
        <p:nvSpPr>
          <p:cNvPr id="24" name="正方形/長方形 23">
            <a:extLst>
              <a:ext uri="{FF2B5EF4-FFF2-40B4-BE49-F238E27FC236}">
                <a16:creationId xmlns:a16="http://schemas.microsoft.com/office/drawing/2014/main" id="{0D3437BF-7DC8-1D81-57F0-003FE02E1A22}"/>
              </a:ext>
            </a:extLst>
          </p:cNvPr>
          <p:cNvSpPr/>
          <p:nvPr/>
        </p:nvSpPr>
        <p:spPr>
          <a:xfrm>
            <a:off x="432816" y="6483282"/>
            <a:ext cx="6284976" cy="4998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0000"/>
              </a:solidFill>
            </a:endParaRPr>
          </a:p>
        </p:txBody>
      </p:sp>
      <p:sp>
        <p:nvSpPr>
          <p:cNvPr id="31" name="テキスト ボックス 30">
            <a:extLst>
              <a:ext uri="{FF2B5EF4-FFF2-40B4-BE49-F238E27FC236}">
                <a16:creationId xmlns:a16="http://schemas.microsoft.com/office/drawing/2014/main" id="{E9D44987-2BAB-16FB-3795-417575DEE4B4}"/>
              </a:ext>
            </a:extLst>
          </p:cNvPr>
          <p:cNvSpPr txBox="1"/>
          <p:nvPr/>
        </p:nvSpPr>
        <p:spPr>
          <a:xfrm flipH="1">
            <a:off x="3102864" y="4227271"/>
            <a:ext cx="3081529" cy="276999"/>
          </a:xfrm>
          <a:prstGeom prst="rect">
            <a:avLst/>
          </a:prstGeom>
          <a:noFill/>
          <a:ln>
            <a:solidFill>
              <a:srgbClr val="FF0000"/>
            </a:solidFill>
          </a:ln>
        </p:spPr>
        <p:txBody>
          <a:bodyPr wrap="square" rtlCol="0">
            <a:spAutoFit/>
          </a:bodyPr>
          <a:lstStyle/>
          <a:p>
            <a:r>
              <a:rPr kumimoji="1" lang="ja-JP" altLang="en-US" sz="1200" dirty="0">
                <a:solidFill>
                  <a:srgbClr val="FF0000"/>
                </a:solidFill>
              </a:rPr>
              <a:t>伐採する立木の所有者を記載して下さい。</a:t>
            </a:r>
          </a:p>
        </p:txBody>
      </p:sp>
      <p:cxnSp>
        <p:nvCxnSpPr>
          <p:cNvPr id="32" name="直線矢印コネクタ 31">
            <a:extLst>
              <a:ext uri="{FF2B5EF4-FFF2-40B4-BE49-F238E27FC236}">
                <a16:creationId xmlns:a16="http://schemas.microsoft.com/office/drawing/2014/main" id="{029026A0-22E0-D3BB-65BD-0839522AEF22}"/>
              </a:ext>
            </a:extLst>
          </p:cNvPr>
          <p:cNvCxnSpPr>
            <a:cxnSpLocks/>
          </p:cNvCxnSpPr>
          <p:nvPr/>
        </p:nvCxnSpPr>
        <p:spPr>
          <a:xfrm flipH="1" flipV="1">
            <a:off x="2644048" y="4106284"/>
            <a:ext cx="458816" cy="2225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F19E0CAC-E8D3-6C9C-0E6B-DB228C9A328B}"/>
              </a:ext>
            </a:extLst>
          </p:cNvPr>
          <p:cNvSpPr txBox="1"/>
          <p:nvPr/>
        </p:nvSpPr>
        <p:spPr>
          <a:xfrm flipH="1">
            <a:off x="3523488" y="5156283"/>
            <a:ext cx="3081529" cy="646331"/>
          </a:xfrm>
          <a:prstGeom prst="rect">
            <a:avLst/>
          </a:prstGeom>
          <a:noFill/>
          <a:ln>
            <a:solidFill>
              <a:srgbClr val="FF0000"/>
            </a:solidFill>
          </a:ln>
        </p:spPr>
        <p:txBody>
          <a:bodyPr wrap="square" rtlCol="0">
            <a:spAutoFit/>
          </a:bodyPr>
          <a:lstStyle/>
          <a:p>
            <a:r>
              <a:rPr kumimoji="1" lang="ja-JP" altLang="en-US" sz="1200" dirty="0">
                <a:solidFill>
                  <a:srgbClr val="FF0000"/>
                </a:solidFill>
              </a:rPr>
              <a:t>複数の地番にまたがる場合は、全ての地番を記載して下さい。（欄に記入しきれない場合は別紙等で添付して下さい。）</a:t>
            </a:r>
          </a:p>
        </p:txBody>
      </p:sp>
      <p:cxnSp>
        <p:nvCxnSpPr>
          <p:cNvPr id="34" name="直線矢印コネクタ 33">
            <a:extLst>
              <a:ext uri="{FF2B5EF4-FFF2-40B4-BE49-F238E27FC236}">
                <a16:creationId xmlns:a16="http://schemas.microsoft.com/office/drawing/2014/main" id="{B607AF91-A697-3844-884D-62012BDC1F03}"/>
              </a:ext>
            </a:extLst>
          </p:cNvPr>
          <p:cNvCxnSpPr>
            <a:cxnSpLocks/>
          </p:cNvCxnSpPr>
          <p:nvPr/>
        </p:nvCxnSpPr>
        <p:spPr>
          <a:xfrm flipH="1" flipV="1">
            <a:off x="2999232" y="4850630"/>
            <a:ext cx="548640" cy="4512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F91E4794-AC62-A872-D22A-4EF8EB16AF58}"/>
              </a:ext>
            </a:extLst>
          </p:cNvPr>
          <p:cNvSpPr txBox="1"/>
          <p:nvPr/>
        </p:nvSpPr>
        <p:spPr>
          <a:xfrm flipH="1">
            <a:off x="5761603" y="3052950"/>
            <a:ext cx="843412" cy="276999"/>
          </a:xfrm>
          <a:prstGeom prst="rect">
            <a:avLst/>
          </a:prstGeom>
          <a:noFill/>
          <a:ln>
            <a:solidFill>
              <a:srgbClr val="FF0000"/>
            </a:solidFill>
          </a:ln>
        </p:spPr>
        <p:txBody>
          <a:bodyPr wrap="square" rtlCol="0">
            <a:spAutoFit/>
          </a:bodyPr>
          <a:lstStyle/>
          <a:p>
            <a:r>
              <a:rPr kumimoji="1" lang="ja-JP" altLang="en-US" sz="1200" dirty="0">
                <a:solidFill>
                  <a:srgbClr val="FF0000"/>
                </a:solidFill>
              </a:rPr>
              <a:t>押印不要</a:t>
            </a:r>
          </a:p>
        </p:txBody>
      </p:sp>
      <p:sp>
        <p:nvSpPr>
          <p:cNvPr id="5" name="テキスト ボックス 4">
            <a:extLst>
              <a:ext uri="{FF2B5EF4-FFF2-40B4-BE49-F238E27FC236}">
                <a16:creationId xmlns:a16="http://schemas.microsoft.com/office/drawing/2014/main" id="{70721868-9E0E-469B-00A1-9B0459435A92}"/>
              </a:ext>
            </a:extLst>
          </p:cNvPr>
          <p:cNvSpPr txBox="1"/>
          <p:nvPr/>
        </p:nvSpPr>
        <p:spPr>
          <a:xfrm>
            <a:off x="7128508" y="884260"/>
            <a:ext cx="1558440"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告</a:t>
            </a:r>
            <a:r>
              <a:rPr lang="en-US" altLang="ja-JP" sz="1200" b="0" i="0" dirty="0">
                <a:solidFill>
                  <a:srgbClr val="333333"/>
                </a:solidFill>
                <a:effectLst/>
                <a:latin typeface="Lucida Grande"/>
              </a:rPr>
              <a:t>4,</a:t>
            </a:r>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P39‐3</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P43-4</a:t>
            </a:r>
          </a:p>
        </p:txBody>
      </p:sp>
      <p:sp>
        <p:nvSpPr>
          <p:cNvPr id="4" name="テキスト ボックス 3">
            <a:extLst>
              <a:ext uri="{FF2B5EF4-FFF2-40B4-BE49-F238E27FC236}">
                <a16:creationId xmlns:a16="http://schemas.microsoft.com/office/drawing/2014/main" id="{DD24FECF-C851-8EEC-3457-6A44ABC9BC4E}"/>
              </a:ext>
            </a:extLst>
          </p:cNvPr>
          <p:cNvSpPr txBox="1"/>
          <p:nvPr/>
        </p:nvSpPr>
        <p:spPr>
          <a:xfrm flipH="1">
            <a:off x="2999232" y="806895"/>
            <a:ext cx="3605783" cy="461665"/>
          </a:xfrm>
          <a:prstGeom prst="rect">
            <a:avLst/>
          </a:prstGeom>
          <a:noFill/>
          <a:ln>
            <a:solidFill>
              <a:srgbClr val="FF0000"/>
            </a:solidFill>
          </a:ln>
        </p:spPr>
        <p:txBody>
          <a:bodyPr wrap="square" rtlCol="0">
            <a:spAutoFit/>
          </a:bodyPr>
          <a:lstStyle/>
          <a:p>
            <a:r>
              <a:rPr kumimoji="1" lang="ja-JP" altLang="en-US" sz="1200" dirty="0">
                <a:solidFill>
                  <a:srgbClr val="FF0000"/>
                </a:solidFill>
              </a:rPr>
              <a:t>届出日は伐採期間の始期から９０日から３０日前とする必要があります。</a:t>
            </a:r>
          </a:p>
        </p:txBody>
      </p:sp>
      <p:cxnSp>
        <p:nvCxnSpPr>
          <p:cNvPr id="6" name="直線矢印コネクタ 5">
            <a:extLst>
              <a:ext uri="{FF2B5EF4-FFF2-40B4-BE49-F238E27FC236}">
                <a16:creationId xmlns:a16="http://schemas.microsoft.com/office/drawing/2014/main" id="{AEB0F457-7C83-4209-A483-05EB83CA9115}"/>
              </a:ext>
            </a:extLst>
          </p:cNvPr>
          <p:cNvCxnSpPr>
            <a:cxnSpLocks/>
          </p:cNvCxnSpPr>
          <p:nvPr/>
        </p:nvCxnSpPr>
        <p:spPr>
          <a:xfrm>
            <a:off x="5585552" y="1227261"/>
            <a:ext cx="176052" cy="6326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2F486F1E-2181-87F9-1C10-C31B8290EF88}"/>
              </a:ext>
            </a:extLst>
          </p:cNvPr>
          <p:cNvSpPr txBox="1"/>
          <p:nvPr/>
        </p:nvSpPr>
        <p:spPr>
          <a:xfrm flipH="1">
            <a:off x="2395947" y="2156345"/>
            <a:ext cx="3788446" cy="461665"/>
          </a:xfrm>
          <a:prstGeom prst="rect">
            <a:avLst/>
          </a:prstGeom>
          <a:noFill/>
          <a:ln>
            <a:solidFill>
              <a:srgbClr val="FF0000"/>
            </a:solidFill>
          </a:ln>
        </p:spPr>
        <p:txBody>
          <a:bodyPr wrap="square" rtlCol="0">
            <a:spAutoFit/>
          </a:bodyPr>
          <a:lstStyle/>
          <a:p>
            <a:r>
              <a:rPr kumimoji="1" lang="ja-JP" altLang="en-US" sz="1200" dirty="0">
                <a:solidFill>
                  <a:srgbClr val="FF0000"/>
                </a:solidFill>
              </a:rPr>
              <a:t>共有林等で届出者が多数になる場合には、</a:t>
            </a:r>
            <a:endParaRPr kumimoji="1" lang="en-US" altLang="ja-JP" sz="1200" dirty="0">
              <a:solidFill>
                <a:srgbClr val="FF0000"/>
              </a:solidFill>
            </a:endParaRPr>
          </a:p>
          <a:p>
            <a:r>
              <a:rPr kumimoji="1" lang="ja-JP" altLang="en-US" sz="1200" dirty="0">
                <a:solidFill>
                  <a:srgbClr val="FF0000"/>
                </a:solidFill>
              </a:rPr>
              <a:t>ほか○名として、別紙に記載下さい（次頁参照）</a:t>
            </a:r>
          </a:p>
        </p:txBody>
      </p:sp>
      <p:sp>
        <p:nvSpPr>
          <p:cNvPr id="7" name="タイトル 1">
            <a:extLst>
              <a:ext uri="{FF2B5EF4-FFF2-40B4-BE49-F238E27FC236}">
                <a16:creationId xmlns:a16="http://schemas.microsoft.com/office/drawing/2014/main" id="{AE56C2FE-00AD-270E-845C-F1A80582CF3C}"/>
              </a:ext>
            </a:extLst>
          </p:cNvPr>
          <p:cNvSpPr txBox="1">
            <a:spLocks/>
          </p:cNvSpPr>
          <p:nvPr/>
        </p:nvSpPr>
        <p:spPr>
          <a:xfrm>
            <a:off x="432816" y="7552075"/>
            <a:ext cx="5915025" cy="42357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800">
                <a:latin typeface="BIZ UDP明朝 Medium" panose="02020500000000000000" pitchFamily="18" charset="-128"/>
                <a:ea typeface="BIZ UDP明朝 Medium" panose="02020500000000000000" pitchFamily="18" charset="-128"/>
              </a:rPr>
              <a:t>（別紙）　共有林等で届出者が多数の場合の例</a:t>
            </a:r>
            <a:endParaRPr lang="ja-JP" altLang="en-US" dirty="0">
              <a:latin typeface="BIZ UDP明朝 Medium" panose="02020500000000000000" pitchFamily="18" charset="-128"/>
              <a:ea typeface="BIZ UDP明朝 Medium" panose="02020500000000000000" pitchFamily="18" charset="-128"/>
            </a:endParaRPr>
          </a:p>
        </p:txBody>
      </p:sp>
      <p:graphicFrame>
        <p:nvGraphicFramePr>
          <p:cNvPr id="8" name="表 4">
            <a:extLst>
              <a:ext uri="{FF2B5EF4-FFF2-40B4-BE49-F238E27FC236}">
                <a16:creationId xmlns:a16="http://schemas.microsoft.com/office/drawing/2014/main" id="{FB551A69-B417-50A3-0FC5-D9E7DF8EB099}"/>
              </a:ext>
            </a:extLst>
          </p:cNvPr>
          <p:cNvGraphicFramePr>
            <a:graphicFrameLocks noGrp="1"/>
          </p:cNvGraphicFramePr>
          <p:nvPr>
            <p:ph idx="1"/>
          </p:nvPr>
        </p:nvGraphicFramePr>
        <p:xfrm>
          <a:off x="471487" y="8009636"/>
          <a:ext cx="5547267" cy="1742440"/>
        </p:xfrm>
        <a:graphic>
          <a:graphicData uri="http://schemas.openxmlformats.org/drawingml/2006/table">
            <a:tbl>
              <a:tblPr firstRow="1" bandRow="1">
                <a:tableStyleId>{5940675A-B579-460E-94D1-54222C63F5DA}</a:tableStyleId>
              </a:tblPr>
              <a:tblGrid>
                <a:gridCol w="685284">
                  <a:extLst>
                    <a:ext uri="{9D8B030D-6E8A-4147-A177-3AD203B41FA5}">
                      <a16:colId xmlns:a16="http://schemas.microsoft.com/office/drawing/2014/main" val="191817258"/>
                    </a:ext>
                  </a:extLst>
                </a:gridCol>
                <a:gridCol w="2272230">
                  <a:extLst>
                    <a:ext uri="{9D8B030D-6E8A-4147-A177-3AD203B41FA5}">
                      <a16:colId xmlns:a16="http://schemas.microsoft.com/office/drawing/2014/main" val="1252508852"/>
                    </a:ext>
                  </a:extLst>
                </a:gridCol>
                <a:gridCol w="2589753">
                  <a:extLst>
                    <a:ext uri="{9D8B030D-6E8A-4147-A177-3AD203B41FA5}">
                      <a16:colId xmlns:a16="http://schemas.microsoft.com/office/drawing/2014/main" val="1583790025"/>
                    </a:ext>
                  </a:extLst>
                </a:gridCol>
              </a:tblGrid>
              <a:tr h="370840">
                <a:tc>
                  <a:txBody>
                    <a:bodyPr/>
                    <a:lstStyle/>
                    <a:p>
                      <a:pPr algn="ctr"/>
                      <a:r>
                        <a:rPr kumimoji="1" lang="ja-JP" altLang="en-US" dirty="0"/>
                        <a:t>番号</a:t>
                      </a:r>
                    </a:p>
                  </a:txBody>
                  <a:tcPr anchor="ctr"/>
                </a:tc>
                <a:tc>
                  <a:txBody>
                    <a:bodyPr/>
                    <a:lstStyle/>
                    <a:p>
                      <a:pPr algn="ctr"/>
                      <a:r>
                        <a:rPr kumimoji="1" lang="ja-JP" altLang="en-US" dirty="0"/>
                        <a:t>住所（所在）</a:t>
                      </a:r>
                    </a:p>
                  </a:txBody>
                  <a:tcPr anchor="ctr"/>
                </a:tc>
                <a:tc>
                  <a:txBody>
                    <a:bodyPr/>
                    <a:lstStyle/>
                    <a:p>
                      <a:pPr algn="ctr"/>
                      <a:r>
                        <a:rPr kumimoji="1" lang="ja-JP" altLang="en-US" dirty="0"/>
                        <a:t>氏名（名称）</a:t>
                      </a:r>
                    </a:p>
                  </a:txBody>
                  <a:tcPr anchor="ctr"/>
                </a:tc>
                <a:extLst>
                  <a:ext uri="{0D108BD9-81ED-4DB2-BD59-A6C34878D82A}">
                    <a16:rowId xmlns:a16="http://schemas.microsoft.com/office/drawing/2014/main" val="1238703184"/>
                  </a:ext>
                </a:extLst>
              </a:tr>
              <a:tr h="370840">
                <a:tc>
                  <a:txBody>
                    <a:bodyPr/>
                    <a:lstStyle/>
                    <a:p>
                      <a:pPr algn="ctr"/>
                      <a:r>
                        <a:rPr kumimoji="1" lang="ja-JP" altLang="en-US" dirty="0"/>
                        <a:t>１</a:t>
                      </a:r>
                    </a:p>
                  </a:txBody>
                  <a:tcPr anchor="ctr"/>
                </a:tc>
                <a:tc>
                  <a:txBody>
                    <a:bodyPr/>
                    <a:lstStyle/>
                    <a:p>
                      <a:pPr algn="l"/>
                      <a:r>
                        <a:rPr kumimoji="1" lang="ja-JP" altLang="en-US" sz="1200" dirty="0"/>
                        <a:t>○○市■■町字▲▲</a:t>
                      </a:r>
                      <a:endParaRPr kumimoji="1" lang="en-US" altLang="ja-JP" sz="1200" dirty="0"/>
                    </a:p>
                    <a:p>
                      <a:pPr algn="l"/>
                      <a:r>
                        <a:rPr kumimoji="1" lang="ja-JP" altLang="en-US" sz="1200" dirty="0"/>
                        <a:t>１２３４－２</a:t>
                      </a:r>
                    </a:p>
                  </a:txBody>
                  <a:tcPr anchor="ctr"/>
                </a:tc>
                <a:tc>
                  <a:txBody>
                    <a:bodyPr/>
                    <a:lstStyle/>
                    <a:p>
                      <a:pPr algn="l"/>
                      <a:r>
                        <a:rPr kumimoji="1" lang="ja-JP" altLang="en-US" sz="1200" dirty="0"/>
                        <a:t>林野　次郎</a:t>
                      </a:r>
                    </a:p>
                  </a:txBody>
                  <a:tcPr anchor="ctr"/>
                </a:tc>
                <a:extLst>
                  <a:ext uri="{0D108BD9-81ED-4DB2-BD59-A6C34878D82A}">
                    <a16:rowId xmlns:a16="http://schemas.microsoft.com/office/drawing/2014/main" val="2062569840"/>
                  </a:ext>
                </a:extLst>
              </a:tr>
              <a:tr h="370840">
                <a:tc>
                  <a:txBody>
                    <a:bodyPr/>
                    <a:lstStyle/>
                    <a:p>
                      <a:pPr algn="ctr"/>
                      <a:r>
                        <a:rPr kumimoji="1" lang="ja-JP" altLang="en-US" dirty="0"/>
                        <a:t>２</a:t>
                      </a:r>
                    </a:p>
                  </a:txBody>
                  <a:tcPr anchor="ctr"/>
                </a:tc>
                <a:tc>
                  <a:txBody>
                    <a:bodyPr/>
                    <a:lstStyle/>
                    <a:p>
                      <a:pPr algn="l"/>
                      <a:r>
                        <a:rPr kumimoji="1" lang="ja-JP" altLang="en-US" sz="1200" dirty="0"/>
                        <a:t>○○市■■町字▲▲</a:t>
                      </a:r>
                      <a:endParaRPr kumimoji="1" lang="en-US" altLang="ja-JP" sz="1200" dirty="0"/>
                    </a:p>
                    <a:p>
                      <a:pPr algn="l"/>
                      <a:r>
                        <a:rPr kumimoji="1" lang="ja-JP" altLang="en-US" sz="1200" dirty="0"/>
                        <a:t>１２３４－３</a:t>
                      </a:r>
                    </a:p>
                  </a:txBody>
                  <a:tcPr anchor="ctr"/>
                </a:tc>
                <a:tc>
                  <a:txBody>
                    <a:bodyPr/>
                    <a:lstStyle/>
                    <a:p>
                      <a:pPr algn="l"/>
                      <a:r>
                        <a:rPr kumimoji="1" lang="ja-JP" altLang="en-US" sz="1200" dirty="0"/>
                        <a:t>林野　花子</a:t>
                      </a:r>
                    </a:p>
                  </a:txBody>
                  <a:tcPr anchor="ctr"/>
                </a:tc>
                <a:extLst>
                  <a:ext uri="{0D108BD9-81ED-4DB2-BD59-A6C34878D82A}">
                    <a16:rowId xmlns:a16="http://schemas.microsoft.com/office/drawing/2014/main" val="1016568332"/>
                  </a:ext>
                </a:extLst>
              </a:tr>
              <a:tr h="370840">
                <a:tc>
                  <a:txBody>
                    <a:bodyPr/>
                    <a:lstStyle/>
                    <a:p>
                      <a:pPr algn="ctr"/>
                      <a:r>
                        <a:rPr kumimoji="1" lang="ja-JP" altLang="en-US" dirty="0"/>
                        <a:t>３</a:t>
                      </a:r>
                    </a:p>
                  </a:txBody>
                  <a:tcPr anchor="ctr"/>
                </a:tc>
                <a:tc>
                  <a:txBody>
                    <a:bodyPr/>
                    <a:lstStyle/>
                    <a:p>
                      <a:pPr algn="l"/>
                      <a:r>
                        <a:rPr kumimoji="1" lang="ja-JP" altLang="en-US" sz="1200" dirty="0"/>
                        <a:t>○○市■■町字▲▲</a:t>
                      </a:r>
                      <a:endParaRPr kumimoji="1" lang="en-US" altLang="ja-JP" sz="1200" dirty="0"/>
                    </a:p>
                    <a:p>
                      <a:pPr algn="l"/>
                      <a:r>
                        <a:rPr kumimoji="1" lang="ja-JP" altLang="en-US" sz="1200" dirty="0"/>
                        <a:t>１２３４－４</a:t>
                      </a:r>
                    </a:p>
                  </a:txBody>
                  <a:tcPr anchor="ctr"/>
                </a:tc>
                <a:tc>
                  <a:txBody>
                    <a:bodyPr/>
                    <a:lstStyle/>
                    <a:p>
                      <a:pPr algn="l"/>
                      <a:r>
                        <a:rPr kumimoji="1" lang="ja-JP" altLang="en-US" sz="1200" dirty="0"/>
                        <a:t>森林　一郎</a:t>
                      </a:r>
                    </a:p>
                  </a:txBody>
                  <a:tcPr anchor="ctr"/>
                </a:tc>
                <a:extLst>
                  <a:ext uri="{0D108BD9-81ED-4DB2-BD59-A6C34878D82A}">
                    <a16:rowId xmlns:a16="http://schemas.microsoft.com/office/drawing/2014/main" val="3218230536"/>
                  </a:ext>
                </a:extLst>
              </a:tr>
            </a:tbl>
          </a:graphicData>
        </a:graphic>
      </p:graphicFrame>
    </p:spTree>
    <p:extLst>
      <p:ext uri="{BB962C8B-B14F-4D97-AF65-F5344CB8AC3E}">
        <p14:creationId xmlns:p14="http://schemas.microsoft.com/office/powerpoint/2010/main" val="535602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682D04A1-8D9F-9833-740A-8636DAF5079E}"/>
              </a:ext>
            </a:extLst>
          </p:cNvPr>
          <p:cNvSpPr/>
          <p:nvPr/>
        </p:nvSpPr>
        <p:spPr>
          <a:xfrm>
            <a:off x="118872" y="649301"/>
            <a:ext cx="6620256" cy="6300139"/>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en-US" altLang="ja-JP" sz="1400" dirty="0">
              <a:latin typeface="BIZ UDP明朝 Medium" panose="02020500000000000000" pitchFamily="18" charset="-128"/>
              <a:ea typeface="BIZ UDP明朝 Medium" panose="02020500000000000000" pitchFamily="18" charset="-128"/>
            </a:endParaRPr>
          </a:p>
          <a:p>
            <a:pPr algn="ctr"/>
            <a:r>
              <a:rPr kumimoji="1" lang="ja-JP" altLang="en-US" sz="1400" dirty="0">
                <a:latin typeface="BIZ UDP明朝 Medium" panose="02020500000000000000" pitchFamily="18" charset="-128"/>
                <a:ea typeface="BIZ UDP明朝 Medium" panose="02020500000000000000" pitchFamily="18" charset="-128"/>
              </a:rPr>
              <a:t>伐採計画書</a:t>
            </a:r>
            <a:endParaRPr kumimoji="1" lang="en-US" altLang="ja-JP" sz="1400" dirty="0">
              <a:latin typeface="BIZ UDP明朝 Medium" panose="02020500000000000000" pitchFamily="18" charset="-128"/>
              <a:ea typeface="BIZ UDP明朝 Medium" panose="02020500000000000000" pitchFamily="18" charset="-128"/>
            </a:endParaRPr>
          </a:p>
          <a:p>
            <a:pPr algn="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伐採する者</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住　所　○○市○○町○－○－○</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氏　名　○○　○○</a:t>
            </a:r>
            <a:endParaRPr kumimoji="1" lang="en-US" altLang="ja-JP" sz="1400" dirty="0">
              <a:latin typeface="BIZ UDP明朝 Medium" panose="02020500000000000000" pitchFamily="18" charset="-128"/>
              <a:ea typeface="BIZ UDP明朝 Medium" panose="02020500000000000000" pitchFamily="18" charset="-128"/>
            </a:endParaRPr>
          </a:p>
          <a:p>
            <a:pPr lvl="8"/>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１　伐採の計画</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２　備考</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a:t>
            </a:r>
          </a:p>
        </p:txBody>
      </p:sp>
      <p:graphicFrame>
        <p:nvGraphicFramePr>
          <p:cNvPr id="6" name="表 6">
            <a:extLst>
              <a:ext uri="{FF2B5EF4-FFF2-40B4-BE49-F238E27FC236}">
                <a16:creationId xmlns:a16="http://schemas.microsoft.com/office/drawing/2014/main" id="{1AE8B5A9-04F2-5F46-385D-6D4E4D39454E}"/>
              </a:ext>
            </a:extLst>
          </p:cNvPr>
          <p:cNvGraphicFramePr>
            <a:graphicFrameLocks noGrp="1"/>
          </p:cNvGraphicFramePr>
          <p:nvPr>
            <p:extLst>
              <p:ext uri="{D42A27DB-BD31-4B8C-83A1-F6EECF244321}">
                <p14:modId xmlns:p14="http://schemas.microsoft.com/office/powerpoint/2010/main" val="3603168590"/>
              </p:ext>
            </p:extLst>
          </p:nvPr>
        </p:nvGraphicFramePr>
        <p:xfrm>
          <a:off x="392111" y="2443945"/>
          <a:ext cx="6227064" cy="3380740"/>
        </p:xfrm>
        <a:graphic>
          <a:graphicData uri="http://schemas.openxmlformats.org/drawingml/2006/table">
            <a:tbl>
              <a:tblPr firstRow="1" bandRow="1">
                <a:tableStyleId>{5940675A-B579-460E-94D1-54222C63F5DA}</a:tableStyleId>
              </a:tblPr>
              <a:tblGrid>
                <a:gridCol w="1229425">
                  <a:extLst>
                    <a:ext uri="{9D8B030D-6E8A-4147-A177-3AD203B41FA5}">
                      <a16:colId xmlns:a16="http://schemas.microsoft.com/office/drawing/2014/main" val="2150897637"/>
                    </a:ext>
                  </a:extLst>
                </a:gridCol>
                <a:gridCol w="2401824">
                  <a:extLst>
                    <a:ext uri="{9D8B030D-6E8A-4147-A177-3AD203B41FA5}">
                      <a16:colId xmlns:a16="http://schemas.microsoft.com/office/drawing/2014/main" val="3173105330"/>
                    </a:ext>
                  </a:extLst>
                </a:gridCol>
                <a:gridCol w="1039049">
                  <a:extLst>
                    <a:ext uri="{9D8B030D-6E8A-4147-A177-3AD203B41FA5}">
                      <a16:colId xmlns:a16="http://schemas.microsoft.com/office/drawing/2014/main" val="3007736505"/>
                    </a:ext>
                  </a:extLst>
                </a:gridCol>
                <a:gridCol w="1556766">
                  <a:extLst>
                    <a:ext uri="{9D8B030D-6E8A-4147-A177-3AD203B41FA5}">
                      <a16:colId xmlns:a16="http://schemas.microsoft.com/office/drawing/2014/main" val="462488825"/>
                    </a:ext>
                  </a:extLst>
                </a:gridCol>
              </a:tblGrid>
              <a:tr h="370840">
                <a:tc>
                  <a:txBody>
                    <a:bodyPr/>
                    <a:lstStyle/>
                    <a:p>
                      <a:pPr algn="ctr"/>
                      <a:r>
                        <a:rPr kumimoji="1" lang="ja-JP" altLang="en-US" spc="300" dirty="0"/>
                        <a:t>伐採面積</a:t>
                      </a:r>
                    </a:p>
                  </a:txBody>
                  <a:tcPr anchor="ctr"/>
                </a:tc>
                <a:tc gridSpan="3">
                  <a:txBody>
                    <a:bodyPr/>
                    <a:lstStyle/>
                    <a:p>
                      <a:r>
                        <a:rPr kumimoji="1" lang="ja-JP" altLang="en-US" dirty="0"/>
                        <a:t>　　　　　　　　　　</a:t>
                      </a:r>
                      <a:r>
                        <a:rPr kumimoji="1" lang="en-US" altLang="ja-JP" dirty="0"/>
                        <a:t>ha</a:t>
                      </a:r>
                      <a:r>
                        <a:rPr kumimoji="1" lang="ja-JP" altLang="en-US" dirty="0"/>
                        <a:t>（うち人工林　　</a:t>
                      </a:r>
                      <a:r>
                        <a:rPr kumimoji="1" lang="en-US" altLang="ja-JP" dirty="0"/>
                        <a:t>ha</a:t>
                      </a:r>
                      <a:r>
                        <a:rPr kumimoji="1" lang="ja-JP" altLang="en-US" dirty="0"/>
                        <a:t>、天然林　　</a:t>
                      </a:r>
                      <a:r>
                        <a:rPr kumimoji="1" lang="en-US" altLang="ja-JP" dirty="0"/>
                        <a:t>ha</a:t>
                      </a:r>
                      <a:r>
                        <a:rPr kumimoji="1" lang="ja-JP" altLang="en-US" dirty="0"/>
                        <a:t>）</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612105288"/>
                  </a:ext>
                </a:extLst>
              </a:tr>
              <a:tr h="370840">
                <a:tc>
                  <a:txBody>
                    <a:bodyPr/>
                    <a:lstStyle/>
                    <a:p>
                      <a:pPr algn="ctr"/>
                      <a:r>
                        <a:rPr kumimoji="1" lang="ja-JP" altLang="en-US" spc="300" dirty="0"/>
                        <a:t>伐採方法</a:t>
                      </a:r>
                    </a:p>
                  </a:txBody>
                  <a:tcPr anchor="ctr"/>
                </a:tc>
                <a:tc>
                  <a:txBody>
                    <a:bodyPr/>
                    <a:lstStyle/>
                    <a:p>
                      <a:pPr algn="ctr"/>
                      <a:r>
                        <a:rPr kumimoji="1" lang="ja-JP" altLang="en-US" dirty="0"/>
                        <a:t>主伐（皆伐・択伐）・間伐</a:t>
                      </a:r>
                    </a:p>
                  </a:txBody>
                  <a:tcPr anchor="ctr"/>
                </a:tc>
                <a:tc>
                  <a:txBody>
                    <a:bodyPr/>
                    <a:lstStyle/>
                    <a:p>
                      <a:pPr algn="ctr"/>
                      <a:r>
                        <a:rPr kumimoji="1" lang="ja-JP" altLang="en-US" dirty="0"/>
                        <a:t>伐採率</a:t>
                      </a:r>
                    </a:p>
                  </a:txBody>
                  <a:tcPr anchor="ctr"/>
                </a:tc>
                <a:tc>
                  <a:txBody>
                    <a:bodyPr/>
                    <a:lstStyle/>
                    <a:p>
                      <a:pPr algn="r"/>
                      <a:r>
                        <a:rPr kumimoji="1" lang="ja-JP" altLang="en-US" dirty="0"/>
                        <a:t>％</a:t>
                      </a:r>
                    </a:p>
                  </a:txBody>
                  <a:tcPr anchor="ctr"/>
                </a:tc>
                <a:extLst>
                  <a:ext uri="{0D108BD9-81ED-4DB2-BD59-A6C34878D82A}">
                    <a16:rowId xmlns:a16="http://schemas.microsoft.com/office/drawing/2014/main" val="2691309139"/>
                  </a:ext>
                </a:extLst>
              </a:tr>
              <a:tr h="370840">
                <a:tc>
                  <a:txBody>
                    <a:bodyPr/>
                    <a:lstStyle/>
                    <a:p>
                      <a:pPr algn="ctr"/>
                      <a:r>
                        <a:rPr kumimoji="1" lang="ja-JP" altLang="en-US" dirty="0"/>
                        <a:t>作業委託先</a:t>
                      </a:r>
                    </a:p>
                  </a:txBody>
                  <a:tcPr anchor="ctr"/>
                </a:tc>
                <a:tc gridSpan="3">
                  <a:txBody>
                    <a:bodyPr/>
                    <a:lstStyle/>
                    <a:p>
                      <a:r>
                        <a:rPr kumimoji="1" lang="ja-JP" altLang="en-US" sz="1100" dirty="0">
                          <a:solidFill>
                            <a:srgbClr val="FF0000"/>
                          </a:solidFill>
                        </a:rPr>
                        <a:t>作業を外部委託する場合は、委託先を記載して下さい。</a:t>
                      </a:r>
                      <a:endParaRPr kumimoji="1" lang="ja-JP" altLang="en-US" dirty="0">
                        <a:solidFill>
                          <a:srgbClr val="FF0000"/>
                        </a:solidFill>
                      </a:endParaRP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756690056"/>
                  </a:ext>
                </a:extLst>
              </a:tr>
              <a:tr h="370840">
                <a:tc>
                  <a:txBody>
                    <a:bodyPr/>
                    <a:lstStyle/>
                    <a:p>
                      <a:pPr algn="ctr"/>
                      <a:r>
                        <a:rPr kumimoji="1" lang="ja-JP" altLang="en-US" spc="300" dirty="0"/>
                        <a:t>伐採樹種</a:t>
                      </a:r>
                    </a:p>
                  </a:txBody>
                  <a:tcPr anchor="ctr"/>
                </a:tc>
                <a:tc gridSpan="3">
                  <a:txBody>
                    <a:bodyPr/>
                    <a:lstStyle/>
                    <a:p>
                      <a:r>
                        <a:rPr kumimoji="1" lang="ja-JP" altLang="en-US" sz="1100" dirty="0">
                          <a:solidFill>
                            <a:srgbClr val="FF0000"/>
                          </a:solidFill>
                        </a:rPr>
                        <a:t>すぎ、ひのき、まつ（あかまつ、くろまつ）、からまつ、えぞまつ、とどまつ、その他針葉樹、ぶな、くぬぎ、その他広葉樹に区分して記載して下さい。</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210149543"/>
                  </a:ext>
                </a:extLst>
              </a:tr>
              <a:tr h="370840">
                <a:tc>
                  <a:txBody>
                    <a:bodyPr/>
                    <a:lstStyle/>
                    <a:p>
                      <a:pPr algn="ctr"/>
                      <a:r>
                        <a:rPr kumimoji="1" lang="ja-JP" altLang="en-US" spc="600" dirty="0"/>
                        <a:t>伐採齢</a:t>
                      </a:r>
                    </a:p>
                  </a:txBody>
                  <a:tcPr anchor="ctr"/>
                </a:tc>
                <a:tc gridSpan="3">
                  <a:txBody>
                    <a:bodyPr/>
                    <a:lstStyle/>
                    <a:p>
                      <a:r>
                        <a:rPr kumimoji="1" lang="ja-JP" altLang="en-US" sz="1100" dirty="0">
                          <a:solidFill>
                            <a:srgbClr val="FF0000"/>
                          </a:solidFill>
                        </a:rPr>
                        <a:t>都道府県が保有する森林簿等を参考に伐採する立木の林齢を記載して下さい。</a:t>
                      </a:r>
                      <a:endParaRPr kumimoji="1" lang="en-US" altLang="ja-JP" sz="1100" dirty="0">
                        <a:solidFill>
                          <a:srgbClr val="FF0000"/>
                        </a:solidFill>
                      </a:endParaRPr>
                    </a:p>
                    <a:p>
                      <a:r>
                        <a:rPr kumimoji="1" lang="ja-JP" altLang="en-US" sz="1100" dirty="0">
                          <a:solidFill>
                            <a:srgbClr val="FF0000"/>
                          </a:solidFill>
                        </a:rPr>
                        <a:t>（複数の伐採齢がある場合には、もっとも多いものを記載し、最大と最小を○～○として記載下さい。）</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438911972"/>
                  </a:ext>
                </a:extLst>
              </a:tr>
              <a:tr h="370840">
                <a:tc>
                  <a:txBody>
                    <a:bodyPr/>
                    <a:lstStyle/>
                    <a:p>
                      <a:pPr algn="ctr"/>
                      <a:r>
                        <a:rPr kumimoji="1" lang="ja-JP" altLang="en-US" dirty="0"/>
                        <a:t>伐採の期間</a:t>
                      </a:r>
                    </a:p>
                  </a:txBody>
                  <a:tcPr anchor="ctr"/>
                </a:tc>
                <a:tc gridSpan="3">
                  <a:txBody>
                    <a:bodyPr/>
                    <a:lstStyle/>
                    <a:p>
                      <a:pPr algn="ctr"/>
                      <a:r>
                        <a:rPr kumimoji="1" lang="ja-JP" altLang="en-US" dirty="0"/>
                        <a:t>○○年○月○日～○○年○月○日</a:t>
                      </a:r>
                      <a:endParaRPr kumimoji="1" lang="en-US" altLang="ja-JP" dirty="0"/>
                    </a:p>
                    <a:p>
                      <a:pPr algn="ctr"/>
                      <a:r>
                        <a:rPr kumimoji="1" lang="en-US" altLang="ja-JP" sz="1100" dirty="0">
                          <a:solidFill>
                            <a:srgbClr val="FF0000"/>
                          </a:solidFill>
                        </a:rPr>
                        <a:t>※</a:t>
                      </a:r>
                      <a:r>
                        <a:rPr kumimoji="1" lang="ja-JP" altLang="en-US" sz="1100" dirty="0">
                          <a:solidFill>
                            <a:srgbClr val="FF0000"/>
                          </a:solidFill>
                        </a:rPr>
                        <a:t>１年を超える場合には年次毎に記載します。</a:t>
                      </a:r>
                      <a:endParaRPr kumimoji="1" lang="ja-JP" altLang="en-US" dirty="0">
                        <a:solidFill>
                          <a:srgbClr val="FF0000"/>
                        </a:solidFill>
                      </a:endParaRP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2537584360"/>
                  </a:ext>
                </a:extLst>
              </a:tr>
              <a:tr h="370840">
                <a:tc>
                  <a:txBody>
                    <a:bodyPr/>
                    <a:lstStyle/>
                    <a:p>
                      <a:pPr algn="ctr"/>
                      <a:r>
                        <a:rPr kumimoji="1" lang="ja-JP" altLang="en-US" spc="300" dirty="0"/>
                        <a:t>集材方法</a:t>
                      </a:r>
                    </a:p>
                  </a:txBody>
                  <a:tcPr anchor="ctr"/>
                </a:tc>
                <a:tc gridSpan="3">
                  <a:txBody>
                    <a:bodyPr/>
                    <a:lstStyle/>
                    <a:p>
                      <a:pPr algn="ctr"/>
                      <a:r>
                        <a:rPr kumimoji="1" lang="ja-JP" altLang="en-US" dirty="0"/>
                        <a:t>集材路・架線・その他（　　　）</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1267782448"/>
                  </a:ext>
                </a:extLst>
              </a:tr>
              <a:tr h="370840">
                <a:tc>
                  <a:txBody>
                    <a:bodyPr/>
                    <a:lstStyle/>
                    <a:p>
                      <a:pPr algn="ctr"/>
                      <a:r>
                        <a:rPr kumimoji="1" lang="ja-JP" altLang="en-US" sz="1050" dirty="0"/>
                        <a:t>集材路の場合</a:t>
                      </a:r>
                      <a:endParaRPr kumimoji="1" lang="en-US" altLang="ja-JP" sz="1050" dirty="0"/>
                    </a:p>
                    <a:p>
                      <a:pPr algn="ctr"/>
                      <a:r>
                        <a:rPr kumimoji="1" lang="ja-JP" altLang="en-US" sz="1050" dirty="0"/>
                        <a:t>予定幅員・延長</a:t>
                      </a:r>
                      <a:endParaRPr kumimoji="1" lang="en-US" altLang="ja-JP" sz="1050" dirty="0"/>
                    </a:p>
                  </a:txBody>
                  <a:tcPr anchor="ctr"/>
                </a:tc>
                <a:tc gridSpan="3">
                  <a:txBody>
                    <a:bodyPr/>
                    <a:lstStyle/>
                    <a:p>
                      <a:pPr algn="ctr"/>
                      <a:r>
                        <a:rPr kumimoji="1" lang="ja-JP" altLang="en-US" dirty="0"/>
                        <a:t>幅員　　ｍ・延長　　ｍ</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1719932509"/>
                  </a:ext>
                </a:extLst>
              </a:tr>
            </a:tbl>
          </a:graphicData>
        </a:graphic>
      </p:graphicFrame>
      <p:sp>
        <p:nvSpPr>
          <p:cNvPr id="14" name="テキスト ボックス 13">
            <a:extLst>
              <a:ext uri="{FF2B5EF4-FFF2-40B4-BE49-F238E27FC236}">
                <a16:creationId xmlns:a16="http://schemas.microsoft.com/office/drawing/2014/main" id="{D3EFAF59-E6F5-FA28-A20B-D4B20A2061E2}"/>
              </a:ext>
            </a:extLst>
          </p:cNvPr>
          <p:cNvSpPr txBox="1"/>
          <p:nvPr/>
        </p:nvSpPr>
        <p:spPr>
          <a:xfrm>
            <a:off x="243839" y="7363287"/>
            <a:ext cx="6698926" cy="1384995"/>
          </a:xfrm>
          <a:prstGeom prst="rect">
            <a:avLst/>
          </a:prstGeom>
          <a:noFill/>
        </p:spPr>
        <p:txBody>
          <a:bodyPr wrap="square" rtlCol="0">
            <a:spAutoFit/>
          </a:bodyPr>
          <a:lstStyle/>
          <a:p>
            <a:r>
              <a:rPr kumimoji="1" lang="ja-JP" altLang="en-US" sz="1400" dirty="0">
                <a:latin typeface="BIZ UDゴシック" panose="020B0400000000000000" pitchFamily="49" charset="-128"/>
                <a:ea typeface="BIZ UDゴシック" panose="020B0400000000000000" pitchFamily="49" charset="-128"/>
              </a:rPr>
              <a:t>　主伐とは、更新を伴う伐採であり、区域の全ての立木を伐採する皆伐と、単木・帯状、群状に一部を伐採する択伐に分かれます。</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　間伐とは、隣接する立木の葉が接触（うっ閉）し、競争が生じ始めた林分において、伐採後、概ね５年以内に再びうっ閉するよう、一部（材積率</a:t>
            </a:r>
            <a:r>
              <a:rPr kumimoji="1" lang="en-US" altLang="ja-JP" sz="1400" dirty="0">
                <a:latin typeface="BIZ UDゴシック" panose="020B0400000000000000" pitchFamily="49" charset="-128"/>
                <a:ea typeface="BIZ UDゴシック" panose="020B0400000000000000" pitchFamily="49" charset="-128"/>
              </a:rPr>
              <a:t>35</a:t>
            </a:r>
            <a:r>
              <a:rPr kumimoji="1" lang="ja-JP" altLang="en-US" sz="1400" dirty="0">
                <a:latin typeface="BIZ UDゴシック" panose="020B0400000000000000" pitchFamily="49" charset="-128"/>
                <a:ea typeface="BIZ UDゴシック" panose="020B0400000000000000" pitchFamily="49" charset="-128"/>
              </a:rPr>
              <a:t>％以内）の立木を伐採することをいいます。</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　いずれの伐採の種類も具体的には、市町村森林整備計画で定められています。</a:t>
            </a:r>
            <a:endParaRPr kumimoji="1" lang="en-US" altLang="ja-JP" sz="1400" dirty="0">
              <a:latin typeface="BIZ UDゴシック" panose="020B0400000000000000" pitchFamily="49" charset="-128"/>
              <a:ea typeface="BIZ UDゴシック" panose="020B0400000000000000" pitchFamily="49" charset="-128"/>
            </a:endParaRPr>
          </a:p>
        </p:txBody>
      </p:sp>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15341"/>
            <a:ext cx="6858000" cy="569875"/>
          </a:xfrm>
          <a:solidFill>
            <a:schemeClr val="accent2"/>
          </a:solidFill>
        </p:spPr>
        <p:txBody>
          <a:bodyPr>
            <a:normAutofit/>
          </a:bodyPr>
          <a:lstStyle/>
          <a:p>
            <a:r>
              <a:rPr kumimoji="1" lang="ja-JP" altLang="en-US" sz="1800" b="1" dirty="0">
                <a:solidFill>
                  <a:schemeClr val="bg1"/>
                </a:solidFill>
                <a:latin typeface="BIZ UDゴシック" panose="020B0400000000000000" pitchFamily="49" charset="-128"/>
                <a:ea typeface="BIZ UDゴシック" panose="020B0400000000000000" pitchFamily="49" charset="-128"/>
              </a:rPr>
              <a:t>②　伐採計画書</a:t>
            </a:r>
          </a:p>
        </p:txBody>
      </p:sp>
      <p:sp>
        <p:nvSpPr>
          <p:cNvPr id="3" name="テキスト ボックス 2">
            <a:extLst>
              <a:ext uri="{FF2B5EF4-FFF2-40B4-BE49-F238E27FC236}">
                <a16:creationId xmlns:a16="http://schemas.microsoft.com/office/drawing/2014/main" id="{DE44A245-65C4-71FE-00D3-2E8A0DD7A539}"/>
              </a:ext>
            </a:extLst>
          </p:cNvPr>
          <p:cNvSpPr txBox="1"/>
          <p:nvPr/>
        </p:nvSpPr>
        <p:spPr>
          <a:xfrm>
            <a:off x="6449568" y="9588190"/>
            <a:ext cx="424558"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11</a:t>
            </a:r>
            <a:endParaRPr kumimoji="1" lang="ja-JP" altLang="en-US" b="1" dirty="0">
              <a:latin typeface="BIZ UDゴシック" panose="020B0400000000000000" pitchFamily="49" charset="-128"/>
              <a:ea typeface="BIZ UDゴシック" panose="020B0400000000000000" pitchFamily="49" charset="-128"/>
            </a:endParaRPr>
          </a:p>
        </p:txBody>
      </p:sp>
      <p:sp>
        <p:nvSpPr>
          <p:cNvPr id="24" name="正方形/長方形 23">
            <a:extLst>
              <a:ext uri="{FF2B5EF4-FFF2-40B4-BE49-F238E27FC236}">
                <a16:creationId xmlns:a16="http://schemas.microsoft.com/office/drawing/2014/main" id="{0D3437BF-7DC8-1D81-57F0-003FE02E1A22}"/>
              </a:ext>
            </a:extLst>
          </p:cNvPr>
          <p:cNvSpPr/>
          <p:nvPr/>
        </p:nvSpPr>
        <p:spPr>
          <a:xfrm>
            <a:off x="363155" y="6329038"/>
            <a:ext cx="6284976" cy="4998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0000"/>
              </a:solidFill>
            </a:endParaRPr>
          </a:p>
        </p:txBody>
      </p:sp>
      <p:sp>
        <p:nvSpPr>
          <p:cNvPr id="28" name="テキスト ボックス 27">
            <a:extLst>
              <a:ext uri="{FF2B5EF4-FFF2-40B4-BE49-F238E27FC236}">
                <a16:creationId xmlns:a16="http://schemas.microsoft.com/office/drawing/2014/main" id="{4B0F6EF4-CE13-A8A4-CC13-61A216D0901F}"/>
              </a:ext>
            </a:extLst>
          </p:cNvPr>
          <p:cNvSpPr txBox="1"/>
          <p:nvPr/>
        </p:nvSpPr>
        <p:spPr>
          <a:xfrm flipH="1">
            <a:off x="280415" y="1161259"/>
            <a:ext cx="3512377" cy="830997"/>
          </a:xfrm>
          <a:prstGeom prst="rect">
            <a:avLst/>
          </a:prstGeom>
          <a:noFill/>
          <a:ln>
            <a:solidFill>
              <a:srgbClr val="FF0000"/>
            </a:solidFill>
          </a:ln>
        </p:spPr>
        <p:txBody>
          <a:bodyPr wrap="square" rtlCol="0">
            <a:spAutoFit/>
          </a:bodyPr>
          <a:lstStyle/>
          <a:p>
            <a:r>
              <a:rPr kumimoji="1" lang="ja-JP" altLang="en-US" sz="1200" dirty="0">
                <a:solidFill>
                  <a:srgbClr val="FF0000"/>
                </a:solidFill>
              </a:rPr>
              <a:t>・小数点第２位（第３位を四捨五入）まで記載</a:t>
            </a:r>
          </a:p>
          <a:p>
            <a:r>
              <a:rPr kumimoji="1" lang="ja-JP" altLang="en-US" sz="1200" dirty="0">
                <a:solidFill>
                  <a:srgbClr val="FF0000"/>
                </a:solidFill>
              </a:rPr>
              <a:t>・市町村森林整備計画に定める面積（</a:t>
            </a:r>
            <a:r>
              <a:rPr kumimoji="1" lang="en-US" altLang="ja-JP" sz="1200" dirty="0">
                <a:solidFill>
                  <a:srgbClr val="FF0000"/>
                </a:solidFill>
              </a:rPr>
              <a:t>20ha</a:t>
            </a:r>
            <a:r>
              <a:rPr kumimoji="1" lang="ja-JP" altLang="en-US" sz="1200" dirty="0">
                <a:solidFill>
                  <a:srgbClr val="FF0000"/>
                </a:solidFill>
              </a:rPr>
              <a:t>等）を超えている場合には適切な保護樹帯の設置が必要</a:t>
            </a:r>
          </a:p>
        </p:txBody>
      </p:sp>
      <p:cxnSp>
        <p:nvCxnSpPr>
          <p:cNvPr id="29" name="直線矢印コネクタ 28">
            <a:extLst>
              <a:ext uri="{FF2B5EF4-FFF2-40B4-BE49-F238E27FC236}">
                <a16:creationId xmlns:a16="http://schemas.microsoft.com/office/drawing/2014/main" id="{A66B4B0B-D458-9505-E8EE-7FFC06572F00}"/>
              </a:ext>
            </a:extLst>
          </p:cNvPr>
          <p:cNvCxnSpPr>
            <a:cxnSpLocks/>
          </p:cNvCxnSpPr>
          <p:nvPr/>
        </p:nvCxnSpPr>
        <p:spPr>
          <a:xfrm>
            <a:off x="5187695" y="2325773"/>
            <a:ext cx="0" cy="3076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E9D44987-2BAB-16FB-3795-417575DEE4B4}"/>
              </a:ext>
            </a:extLst>
          </p:cNvPr>
          <p:cNvSpPr txBox="1"/>
          <p:nvPr/>
        </p:nvSpPr>
        <p:spPr>
          <a:xfrm flipH="1">
            <a:off x="4681727" y="2072902"/>
            <a:ext cx="1011936" cy="280285"/>
          </a:xfrm>
          <a:prstGeom prst="rect">
            <a:avLst/>
          </a:prstGeom>
          <a:noFill/>
          <a:ln>
            <a:solidFill>
              <a:srgbClr val="FF0000"/>
            </a:solidFill>
          </a:ln>
        </p:spPr>
        <p:txBody>
          <a:bodyPr wrap="square" rtlCol="0">
            <a:spAutoFit/>
          </a:bodyPr>
          <a:lstStyle/>
          <a:p>
            <a:r>
              <a:rPr kumimoji="1" lang="ja-JP" altLang="en-US" sz="1200" dirty="0">
                <a:solidFill>
                  <a:srgbClr val="FF0000"/>
                </a:solidFill>
              </a:rPr>
              <a:t>内訳を記載</a:t>
            </a:r>
          </a:p>
        </p:txBody>
      </p:sp>
      <p:cxnSp>
        <p:nvCxnSpPr>
          <p:cNvPr id="32" name="直線矢印コネクタ 31">
            <a:extLst>
              <a:ext uri="{FF2B5EF4-FFF2-40B4-BE49-F238E27FC236}">
                <a16:creationId xmlns:a16="http://schemas.microsoft.com/office/drawing/2014/main" id="{029026A0-22E0-D3BB-65BD-0839522AEF22}"/>
              </a:ext>
            </a:extLst>
          </p:cNvPr>
          <p:cNvCxnSpPr>
            <a:cxnSpLocks/>
          </p:cNvCxnSpPr>
          <p:nvPr/>
        </p:nvCxnSpPr>
        <p:spPr>
          <a:xfrm flipV="1">
            <a:off x="2889504" y="5694654"/>
            <a:ext cx="0" cy="2619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B607AF91-A697-3844-884D-62012BDC1F03}"/>
              </a:ext>
            </a:extLst>
          </p:cNvPr>
          <p:cNvCxnSpPr>
            <a:cxnSpLocks/>
          </p:cNvCxnSpPr>
          <p:nvPr/>
        </p:nvCxnSpPr>
        <p:spPr>
          <a:xfrm>
            <a:off x="2241263" y="1810511"/>
            <a:ext cx="136177" cy="8229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B36E5F49-1464-511F-CD4F-70DF2260A0E7}"/>
              </a:ext>
            </a:extLst>
          </p:cNvPr>
          <p:cNvSpPr txBox="1"/>
          <p:nvPr/>
        </p:nvSpPr>
        <p:spPr>
          <a:xfrm>
            <a:off x="245065" y="7052391"/>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13" name="テキスト ボックス 12">
            <a:extLst>
              <a:ext uri="{FF2B5EF4-FFF2-40B4-BE49-F238E27FC236}">
                <a16:creationId xmlns:a16="http://schemas.microsoft.com/office/drawing/2014/main" id="{3833193B-ACF6-3155-E9B2-A62463FEEF77}"/>
              </a:ext>
            </a:extLst>
          </p:cNvPr>
          <p:cNvSpPr txBox="1"/>
          <p:nvPr/>
        </p:nvSpPr>
        <p:spPr>
          <a:xfrm>
            <a:off x="1295353" y="7052391"/>
            <a:ext cx="4083169" cy="338554"/>
          </a:xfrm>
          <a:prstGeom prst="rect">
            <a:avLst/>
          </a:prstGeom>
          <a:noFill/>
        </p:spPr>
        <p:txBody>
          <a:bodyPr wrap="none" rtlCol="0">
            <a:spAutoFit/>
          </a:bodyPr>
          <a:lstStyle/>
          <a:p>
            <a:r>
              <a:rPr kumimoji="1" lang="ja-JP" altLang="en-US" sz="1600" b="1" u="sng" dirty="0">
                <a:latin typeface="BIZ UDゴシック" panose="020B0400000000000000" pitchFamily="49" charset="-128"/>
                <a:ea typeface="BIZ UDゴシック" panose="020B0400000000000000" pitchFamily="49" charset="-128"/>
              </a:rPr>
              <a:t>伐採の種類（主伐（皆伐・択伐）・間伐）</a:t>
            </a:r>
          </a:p>
        </p:txBody>
      </p:sp>
      <p:sp>
        <p:nvSpPr>
          <p:cNvPr id="15" name="テキスト ボックス 14">
            <a:extLst>
              <a:ext uri="{FF2B5EF4-FFF2-40B4-BE49-F238E27FC236}">
                <a16:creationId xmlns:a16="http://schemas.microsoft.com/office/drawing/2014/main" id="{8DC81557-8057-0B67-E2C3-3EF8DDFA1515}"/>
              </a:ext>
            </a:extLst>
          </p:cNvPr>
          <p:cNvSpPr txBox="1"/>
          <p:nvPr/>
        </p:nvSpPr>
        <p:spPr>
          <a:xfrm flipH="1">
            <a:off x="1147874" y="5900321"/>
            <a:ext cx="5591253" cy="461665"/>
          </a:xfrm>
          <a:prstGeom prst="rect">
            <a:avLst/>
          </a:prstGeom>
          <a:noFill/>
          <a:ln>
            <a:solidFill>
              <a:srgbClr val="FF0000"/>
            </a:solidFill>
          </a:ln>
        </p:spPr>
        <p:txBody>
          <a:bodyPr wrap="square" rtlCol="0">
            <a:spAutoFit/>
          </a:bodyPr>
          <a:lstStyle/>
          <a:p>
            <a:r>
              <a:rPr kumimoji="1" lang="ja-JP" altLang="en-US" sz="1200" dirty="0">
                <a:solidFill>
                  <a:srgbClr val="FF0000"/>
                </a:solidFill>
              </a:rPr>
              <a:t>幅員３ｍを超え、かつ幅員</a:t>
            </a:r>
            <a:r>
              <a:rPr kumimoji="1" lang="en-US" altLang="ja-JP" sz="1200" dirty="0">
                <a:solidFill>
                  <a:srgbClr val="FF0000"/>
                </a:solidFill>
              </a:rPr>
              <a:t>×</a:t>
            </a:r>
            <a:r>
              <a:rPr kumimoji="1" lang="ja-JP" altLang="en-US" sz="1200" dirty="0">
                <a:solidFill>
                  <a:srgbClr val="FF0000"/>
                </a:solidFill>
              </a:rPr>
              <a:t>延長が</a:t>
            </a:r>
            <a:r>
              <a:rPr kumimoji="1" lang="en-US" altLang="ja-JP" sz="1200" dirty="0">
                <a:solidFill>
                  <a:srgbClr val="FF0000"/>
                </a:solidFill>
              </a:rPr>
              <a:t>10,000</a:t>
            </a:r>
            <a:r>
              <a:rPr kumimoji="1" lang="ja-JP" altLang="en-US" sz="1200" dirty="0">
                <a:solidFill>
                  <a:srgbClr val="FF0000"/>
                </a:solidFill>
              </a:rPr>
              <a:t>㎡</a:t>
            </a:r>
            <a:r>
              <a:rPr kumimoji="1" lang="en-US" altLang="ja-JP" sz="1200" dirty="0">
                <a:solidFill>
                  <a:srgbClr val="FF0000"/>
                </a:solidFill>
              </a:rPr>
              <a:t>(1ha)</a:t>
            </a:r>
            <a:r>
              <a:rPr kumimoji="1" lang="ja-JP" altLang="en-US" sz="1200" dirty="0">
                <a:solidFill>
                  <a:srgbClr val="FF0000"/>
                </a:solidFill>
              </a:rPr>
              <a:t>を超える場合には、林地開発許可が必要となります。</a:t>
            </a:r>
          </a:p>
        </p:txBody>
      </p:sp>
      <p:sp>
        <p:nvSpPr>
          <p:cNvPr id="4" name="テキスト ボックス 3">
            <a:extLst>
              <a:ext uri="{FF2B5EF4-FFF2-40B4-BE49-F238E27FC236}">
                <a16:creationId xmlns:a16="http://schemas.microsoft.com/office/drawing/2014/main" id="{7DCAE778-B50C-B42F-C85A-6B16E3A868B6}"/>
              </a:ext>
            </a:extLst>
          </p:cNvPr>
          <p:cNvSpPr txBox="1"/>
          <p:nvPr/>
        </p:nvSpPr>
        <p:spPr>
          <a:xfrm>
            <a:off x="7128508" y="884260"/>
            <a:ext cx="1558440"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告</a:t>
            </a:r>
            <a:r>
              <a:rPr lang="en-US" altLang="ja-JP" sz="1200" b="0" i="0" dirty="0">
                <a:solidFill>
                  <a:srgbClr val="333333"/>
                </a:solidFill>
                <a:effectLst/>
                <a:latin typeface="Lucida Grande"/>
              </a:rPr>
              <a:t>4,</a:t>
            </a:r>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P39‐3</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P43-4</a:t>
            </a:r>
          </a:p>
        </p:txBody>
      </p:sp>
      <p:sp>
        <p:nvSpPr>
          <p:cNvPr id="5" name="テキスト ボックス 4">
            <a:extLst>
              <a:ext uri="{FF2B5EF4-FFF2-40B4-BE49-F238E27FC236}">
                <a16:creationId xmlns:a16="http://schemas.microsoft.com/office/drawing/2014/main" id="{0B7CB0F7-0776-1C9E-89E0-5FCDD3EC1766}"/>
              </a:ext>
            </a:extLst>
          </p:cNvPr>
          <p:cNvSpPr txBox="1"/>
          <p:nvPr/>
        </p:nvSpPr>
        <p:spPr>
          <a:xfrm>
            <a:off x="6942765" y="7010904"/>
            <a:ext cx="899605"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P19‐(</a:t>
            </a:r>
            <a:r>
              <a:rPr lang="ja-JP" altLang="en-US" sz="1200" b="0" i="0" dirty="0">
                <a:solidFill>
                  <a:srgbClr val="333333"/>
                </a:solidFill>
                <a:effectLst/>
                <a:latin typeface="Lucida Grande"/>
              </a:rPr>
              <a:t>注</a:t>
            </a:r>
            <a:r>
              <a:rPr lang="en-US" altLang="ja-JP" sz="1200" b="0" i="0" dirty="0">
                <a:solidFill>
                  <a:srgbClr val="333333"/>
                </a:solidFill>
                <a:effectLst/>
                <a:latin typeface="Lucida Grande"/>
              </a:rPr>
              <a:t>)</a:t>
            </a:r>
          </a:p>
        </p:txBody>
      </p:sp>
      <p:sp>
        <p:nvSpPr>
          <p:cNvPr id="7" name="大かっこ 6">
            <a:extLst>
              <a:ext uri="{FF2B5EF4-FFF2-40B4-BE49-F238E27FC236}">
                <a16:creationId xmlns:a16="http://schemas.microsoft.com/office/drawing/2014/main" id="{D1468D44-7B27-696D-5055-F1347F60B113}"/>
              </a:ext>
            </a:extLst>
          </p:cNvPr>
          <p:cNvSpPr/>
          <p:nvPr/>
        </p:nvSpPr>
        <p:spPr>
          <a:xfrm>
            <a:off x="280415" y="8770327"/>
            <a:ext cx="2987042" cy="1021103"/>
          </a:xfrm>
          <a:prstGeom prst="bracketPair">
            <a:avLst>
              <a:gd name="adj" fmla="val 6000"/>
            </a:avLst>
          </a:prstGeom>
        </p:spPr>
        <p:style>
          <a:lnRef idx="1">
            <a:schemeClr val="dk1"/>
          </a:lnRef>
          <a:fillRef idx="0">
            <a:schemeClr val="dk1"/>
          </a:fillRef>
          <a:effectRef idx="0">
            <a:schemeClr val="dk1"/>
          </a:effectRef>
          <a:fontRef idx="minor">
            <a:schemeClr val="tx1"/>
          </a:fontRef>
        </p:style>
        <p:txBody>
          <a:bodyPr rtlCol="0" anchor="ctr"/>
          <a:lstStyle/>
          <a:p>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伐採率について</a:t>
            </a:r>
            <a:r>
              <a:rPr kumimoji="1" lang="en-US" altLang="ja-JP" sz="1200" dirty="0">
                <a:latin typeface="BIZ UDPゴシック" panose="020B0400000000000000" pitchFamily="50" charset="-128"/>
                <a:ea typeface="BIZ UDPゴシック" panose="020B0400000000000000" pitchFamily="50" charset="-128"/>
              </a:rPr>
              <a:t>】</a:t>
            </a:r>
          </a:p>
          <a:p>
            <a:r>
              <a:rPr kumimoji="1" lang="ja-JP" altLang="en-US" sz="1200" dirty="0">
                <a:latin typeface="BIZ UDPゴシック" panose="020B0400000000000000" pitchFamily="50" charset="-128"/>
                <a:ea typeface="BIZ UDPゴシック" panose="020B0400000000000000" pitchFamily="50" charset="-128"/>
              </a:rPr>
              <a:t>皆伐（転用の場合を含む）：</a:t>
            </a:r>
            <a:r>
              <a:rPr kumimoji="1" lang="en-US" altLang="ja-JP" sz="1200" dirty="0">
                <a:latin typeface="BIZ UDPゴシック" panose="020B0400000000000000" pitchFamily="50" charset="-128"/>
                <a:ea typeface="BIZ UDPゴシック" panose="020B0400000000000000" pitchFamily="50" charset="-128"/>
              </a:rPr>
              <a:t>100</a:t>
            </a:r>
            <a:r>
              <a:rPr kumimoji="1" lang="ja-JP" altLang="en-US" sz="1200" dirty="0">
                <a:latin typeface="BIZ UDPゴシック" panose="020B0400000000000000" pitchFamily="50" charset="-128"/>
                <a:ea typeface="BIZ UDPゴシック" panose="020B0400000000000000" pitchFamily="50" charset="-128"/>
              </a:rPr>
              <a:t>％</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択伐（人工造林の場合）：４０％が上限</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択伐（天然更新の場合）：３０％が上限</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間伐：３５％が上限</a:t>
            </a:r>
          </a:p>
        </p:txBody>
      </p:sp>
      <p:sp>
        <p:nvSpPr>
          <p:cNvPr id="8" name="テキスト ボックス 7">
            <a:extLst>
              <a:ext uri="{FF2B5EF4-FFF2-40B4-BE49-F238E27FC236}">
                <a16:creationId xmlns:a16="http://schemas.microsoft.com/office/drawing/2014/main" id="{80046E90-4190-11F7-70DC-FDCC4B5CA156}"/>
              </a:ext>
            </a:extLst>
          </p:cNvPr>
          <p:cNvSpPr txBox="1"/>
          <p:nvPr/>
        </p:nvSpPr>
        <p:spPr>
          <a:xfrm>
            <a:off x="3316225" y="9274770"/>
            <a:ext cx="3133343" cy="600164"/>
          </a:xfrm>
          <a:prstGeom prst="rect">
            <a:avLst/>
          </a:prstGeom>
          <a:noFill/>
        </p:spPr>
        <p:txBody>
          <a:bodyPr wrap="square" rtlCol="0">
            <a:spAutoFit/>
          </a:bodyPr>
          <a:lstStyle/>
          <a:p>
            <a:r>
              <a:rPr kumimoji="1" lang="en-US" altLang="ja-JP" sz="1100" dirty="0">
                <a:solidFill>
                  <a:srgbClr val="FF0000"/>
                </a:solidFill>
              </a:rPr>
              <a:t>※</a:t>
            </a:r>
            <a:r>
              <a:rPr kumimoji="1" lang="ja-JP" altLang="en-US" sz="1100" dirty="0">
                <a:solidFill>
                  <a:srgbClr val="FF0000"/>
                </a:solidFill>
              </a:rPr>
              <a:t>市町村によっては異なる率が設定されている場合がありますので、詳しくは市町村森林整備計画をご確認下さい。</a:t>
            </a:r>
          </a:p>
        </p:txBody>
      </p:sp>
      <p:sp>
        <p:nvSpPr>
          <p:cNvPr id="9" name="テキスト ボックス 8">
            <a:extLst>
              <a:ext uri="{FF2B5EF4-FFF2-40B4-BE49-F238E27FC236}">
                <a16:creationId xmlns:a16="http://schemas.microsoft.com/office/drawing/2014/main" id="{DCABABD1-09B4-51E3-3EF0-DA838F53A30D}"/>
              </a:ext>
            </a:extLst>
          </p:cNvPr>
          <p:cNvSpPr txBox="1"/>
          <p:nvPr/>
        </p:nvSpPr>
        <p:spPr>
          <a:xfrm flipH="1">
            <a:off x="5330569" y="3221076"/>
            <a:ext cx="1203261" cy="276999"/>
          </a:xfrm>
          <a:prstGeom prst="rect">
            <a:avLst/>
          </a:prstGeom>
          <a:noFill/>
          <a:ln>
            <a:solidFill>
              <a:srgbClr val="FF0000"/>
            </a:solidFill>
          </a:ln>
        </p:spPr>
        <p:txBody>
          <a:bodyPr wrap="square" rtlCol="0">
            <a:spAutoFit/>
          </a:bodyPr>
          <a:lstStyle/>
          <a:p>
            <a:r>
              <a:rPr kumimoji="1" lang="ja-JP" altLang="en-US" sz="1200" dirty="0">
                <a:solidFill>
                  <a:srgbClr val="FF0000"/>
                </a:solidFill>
              </a:rPr>
              <a:t>ポイント参照</a:t>
            </a:r>
          </a:p>
        </p:txBody>
      </p:sp>
      <p:cxnSp>
        <p:nvCxnSpPr>
          <p:cNvPr id="10" name="直線矢印コネクタ 9">
            <a:extLst>
              <a:ext uri="{FF2B5EF4-FFF2-40B4-BE49-F238E27FC236}">
                <a16:creationId xmlns:a16="http://schemas.microsoft.com/office/drawing/2014/main" id="{C8719F71-F5C2-D90F-043C-110243160B5A}"/>
              </a:ext>
            </a:extLst>
          </p:cNvPr>
          <p:cNvCxnSpPr>
            <a:cxnSpLocks/>
            <a:stCxn id="9" idx="0"/>
          </p:cNvCxnSpPr>
          <p:nvPr/>
        </p:nvCxnSpPr>
        <p:spPr>
          <a:xfrm flipH="1" flipV="1">
            <a:off x="5925311" y="2974848"/>
            <a:ext cx="6888" cy="2462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550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E44A245-65C4-71FE-00D3-2E8A0DD7A539}"/>
              </a:ext>
            </a:extLst>
          </p:cNvPr>
          <p:cNvSpPr txBox="1"/>
          <p:nvPr/>
        </p:nvSpPr>
        <p:spPr>
          <a:xfrm>
            <a:off x="0" y="9536668"/>
            <a:ext cx="509569"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12</a:t>
            </a:r>
            <a:endParaRPr kumimoji="1" lang="ja-JP" altLang="en-US" b="1" dirty="0">
              <a:latin typeface="BIZ UDゴシック" panose="020B0400000000000000" pitchFamily="49" charset="-128"/>
              <a:ea typeface="BIZ UDゴシック" panose="020B0400000000000000" pitchFamily="49" charset="-128"/>
            </a:endParaRPr>
          </a:p>
        </p:txBody>
      </p:sp>
      <p:sp>
        <p:nvSpPr>
          <p:cNvPr id="11" name="正方形/長方形 10">
            <a:extLst>
              <a:ext uri="{FF2B5EF4-FFF2-40B4-BE49-F238E27FC236}">
                <a16:creationId xmlns:a16="http://schemas.microsoft.com/office/drawing/2014/main" id="{682D04A1-8D9F-9833-740A-8636DAF5079E}"/>
              </a:ext>
            </a:extLst>
          </p:cNvPr>
          <p:cNvSpPr/>
          <p:nvPr/>
        </p:nvSpPr>
        <p:spPr>
          <a:xfrm>
            <a:off x="118872" y="649301"/>
            <a:ext cx="6620256" cy="5922187"/>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en-US" altLang="ja-JP" sz="1400" dirty="0">
              <a:latin typeface="BIZ UDP明朝 Medium" panose="02020500000000000000" pitchFamily="18" charset="-128"/>
              <a:ea typeface="BIZ UDP明朝 Medium" panose="02020500000000000000" pitchFamily="18" charset="-128"/>
            </a:endParaRPr>
          </a:p>
          <a:p>
            <a:pPr algn="ctr"/>
            <a:r>
              <a:rPr kumimoji="1" lang="ja-JP" altLang="en-US" sz="1400" dirty="0">
                <a:latin typeface="BIZ UDP明朝 Medium" panose="02020500000000000000" pitchFamily="18" charset="-128"/>
                <a:ea typeface="BIZ UDP明朝 Medium" panose="02020500000000000000" pitchFamily="18" charset="-128"/>
              </a:rPr>
              <a:t>伐採計画書</a:t>
            </a:r>
            <a:endParaRPr kumimoji="1" lang="en-US" altLang="ja-JP" sz="1400" dirty="0">
              <a:latin typeface="BIZ UDP明朝 Medium" panose="02020500000000000000" pitchFamily="18" charset="-128"/>
              <a:ea typeface="BIZ UDP明朝 Medium" panose="02020500000000000000" pitchFamily="18" charset="-128"/>
            </a:endParaRPr>
          </a:p>
          <a:p>
            <a:pPr algn="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伐採する者</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住　所　○○市■■町１－１－１</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氏　名　林野　太郎</a:t>
            </a:r>
            <a:endParaRPr kumimoji="1" lang="en-US" altLang="ja-JP" sz="1400" dirty="0">
              <a:latin typeface="BIZ UDP明朝 Medium" panose="02020500000000000000" pitchFamily="18" charset="-128"/>
              <a:ea typeface="BIZ UDP明朝 Medium" panose="02020500000000000000" pitchFamily="18" charset="-128"/>
            </a:endParaRPr>
          </a:p>
          <a:p>
            <a:pPr lvl="8"/>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１　伐採の計画</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２　備考</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a:t>
            </a:r>
          </a:p>
        </p:txBody>
      </p:sp>
      <p:sp>
        <p:nvSpPr>
          <p:cNvPr id="24" name="正方形/長方形 23">
            <a:extLst>
              <a:ext uri="{FF2B5EF4-FFF2-40B4-BE49-F238E27FC236}">
                <a16:creationId xmlns:a16="http://schemas.microsoft.com/office/drawing/2014/main" id="{0D3437BF-7DC8-1D81-57F0-003FE02E1A22}"/>
              </a:ext>
            </a:extLst>
          </p:cNvPr>
          <p:cNvSpPr/>
          <p:nvPr/>
        </p:nvSpPr>
        <p:spPr>
          <a:xfrm>
            <a:off x="363155" y="5822348"/>
            <a:ext cx="6284976" cy="4998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0000"/>
              </a:solidFill>
            </a:endParaRPr>
          </a:p>
        </p:txBody>
      </p:sp>
      <p:sp>
        <p:nvSpPr>
          <p:cNvPr id="28" name="テキスト ボックス 27">
            <a:extLst>
              <a:ext uri="{FF2B5EF4-FFF2-40B4-BE49-F238E27FC236}">
                <a16:creationId xmlns:a16="http://schemas.microsoft.com/office/drawing/2014/main" id="{4B0F6EF4-CE13-A8A4-CC13-61A216D0901F}"/>
              </a:ext>
            </a:extLst>
          </p:cNvPr>
          <p:cNvSpPr txBox="1"/>
          <p:nvPr/>
        </p:nvSpPr>
        <p:spPr>
          <a:xfrm flipH="1">
            <a:off x="280415" y="1502635"/>
            <a:ext cx="3512377" cy="276999"/>
          </a:xfrm>
          <a:prstGeom prst="rect">
            <a:avLst/>
          </a:prstGeom>
          <a:noFill/>
          <a:ln>
            <a:solidFill>
              <a:srgbClr val="FF0000"/>
            </a:solidFill>
          </a:ln>
        </p:spPr>
        <p:txBody>
          <a:bodyPr wrap="square" rtlCol="0">
            <a:spAutoFit/>
          </a:bodyPr>
          <a:lstStyle/>
          <a:p>
            <a:r>
              <a:rPr kumimoji="1" lang="ja-JP" altLang="en-US" sz="1200" dirty="0">
                <a:solidFill>
                  <a:srgbClr val="FF0000"/>
                </a:solidFill>
              </a:rPr>
              <a:t>・小数点第２位（第３位を四捨五入）まで記載</a:t>
            </a:r>
          </a:p>
        </p:txBody>
      </p:sp>
      <p:cxnSp>
        <p:nvCxnSpPr>
          <p:cNvPr id="29" name="直線矢印コネクタ 28">
            <a:extLst>
              <a:ext uri="{FF2B5EF4-FFF2-40B4-BE49-F238E27FC236}">
                <a16:creationId xmlns:a16="http://schemas.microsoft.com/office/drawing/2014/main" id="{A66B4B0B-D458-9505-E8EE-7FFC06572F00}"/>
              </a:ext>
            </a:extLst>
          </p:cNvPr>
          <p:cNvCxnSpPr>
            <a:cxnSpLocks/>
          </p:cNvCxnSpPr>
          <p:nvPr/>
        </p:nvCxnSpPr>
        <p:spPr>
          <a:xfrm>
            <a:off x="5187695" y="2325773"/>
            <a:ext cx="0" cy="3076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E9D44987-2BAB-16FB-3795-417575DEE4B4}"/>
              </a:ext>
            </a:extLst>
          </p:cNvPr>
          <p:cNvSpPr txBox="1"/>
          <p:nvPr/>
        </p:nvSpPr>
        <p:spPr>
          <a:xfrm flipH="1">
            <a:off x="4681727" y="2072902"/>
            <a:ext cx="1011936" cy="280285"/>
          </a:xfrm>
          <a:prstGeom prst="rect">
            <a:avLst/>
          </a:prstGeom>
          <a:noFill/>
          <a:ln>
            <a:solidFill>
              <a:srgbClr val="FF0000"/>
            </a:solidFill>
          </a:ln>
        </p:spPr>
        <p:txBody>
          <a:bodyPr wrap="square" rtlCol="0">
            <a:spAutoFit/>
          </a:bodyPr>
          <a:lstStyle/>
          <a:p>
            <a:r>
              <a:rPr kumimoji="1" lang="ja-JP" altLang="en-US" sz="1200" dirty="0">
                <a:solidFill>
                  <a:srgbClr val="FF0000"/>
                </a:solidFill>
              </a:rPr>
              <a:t>内訳を記載</a:t>
            </a:r>
          </a:p>
        </p:txBody>
      </p:sp>
      <p:cxnSp>
        <p:nvCxnSpPr>
          <p:cNvPr id="32" name="直線矢印コネクタ 31">
            <a:extLst>
              <a:ext uri="{FF2B5EF4-FFF2-40B4-BE49-F238E27FC236}">
                <a16:creationId xmlns:a16="http://schemas.microsoft.com/office/drawing/2014/main" id="{029026A0-22E0-D3BB-65BD-0839522AEF22}"/>
              </a:ext>
            </a:extLst>
          </p:cNvPr>
          <p:cNvCxnSpPr>
            <a:cxnSpLocks/>
          </p:cNvCxnSpPr>
          <p:nvPr/>
        </p:nvCxnSpPr>
        <p:spPr>
          <a:xfrm flipV="1">
            <a:off x="2889504" y="5316702"/>
            <a:ext cx="0" cy="2619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B607AF91-A697-3844-884D-62012BDC1F03}"/>
              </a:ext>
            </a:extLst>
          </p:cNvPr>
          <p:cNvCxnSpPr>
            <a:cxnSpLocks/>
          </p:cNvCxnSpPr>
          <p:nvPr/>
        </p:nvCxnSpPr>
        <p:spPr>
          <a:xfrm>
            <a:off x="2241263" y="1810511"/>
            <a:ext cx="136177" cy="8229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 name="表 6">
            <a:extLst>
              <a:ext uri="{FF2B5EF4-FFF2-40B4-BE49-F238E27FC236}">
                <a16:creationId xmlns:a16="http://schemas.microsoft.com/office/drawing/2014/main" id="{1AE8B5A9-04F2-5F46-385D-6D4E4D39454E}"/>
              </a:ext>
            </a:extLst>
          </p:cNvPr>
          <p:cNvGraphicFramePr>
            <a:graphicFrameLocks noGrp="1"/>
          </p:cNvGraphicFramePr>
          <p:nvPr/>
        </p:nvGraphicFramePr>
        <p:xfrm>
          <a:off x="392111" y="2443945"/>
          <a:ext cx="6246909" cy="3007360"/>
        </p:xfrm>
        <a:graphic>
          <a:graphicData uri="http://schemas.openxmlformats.org/drawingml/2006/table">
            <a:tbl>
              <a:tblPr firstRow="1" bandRow="1">
                <a:tableStyleId>{5940675A-B579-460E-94D1-54222C63F5DA}</a:tableStyleId>
              </a:tblPr>
              <a:tblGrid>
                <a:gridCol w="1229425">
                  <a:extLst>
                    <a:ext uri="{9D8B030D-6E8A-4147-A177-3AD203B41FA5}">
                      <a16:colId xmlns:a16="http://schemas.microsoft.com/office/drawing/2014/main" val="2150897637"/>
                    </a:ext>
                  </a:extLst>
                </a:gridCol>
                <a:gridCol w="2401824">
                  <a:extLst>
                    <a:ext uri="{9D8B030D-6E8A-4147-A177-3AD203B41FA5}">
                      <a16:colId xmlns:a16="http://schemas.microsoft.com/office/drawing/2014/main" val="3173105330"/>
                    </a:ext>
                  </a:extLst>
                </a:gridCol>
                <a:gridCol w="116840">
                  <a:extLst>
                    <a:ext uri="{9D8B030D-6E8A-4147-A177-3AD203B41FA5}">
                      <a16:colId xmlns:a16="http://schemas.microsoft.com/office/drawing/2014/main" val="3007736505"/>
                    </a:ext>
                  </a:extLst>
                </a:gridCol>
                <a:gridCol w="942054">
                  <a:extLst>
                    <a:ext uri="{9D8B030D-6E8A-4147-A177-3AD203B41FA5}">
                      <a16:colId xmlns:a16="http://schemas.microsoft.com/office/drawing/2014/main" val="4127191596"/>
                    </a:ext>
                  </a:extLst>
                </a:gridCol>
                <a:gridCol w="1556766">
                  <a:extLst>
                    <a:ext uri="{9D8B030D-6E8A-4147-A177-3AD203B41FA5}">
                      <a16:colId xmlns:a16="http://schemas.microsoft.com/office/drawing/2014/main" val="462488825"/>
                    </a:ext>
                  </a:extLst>
                </a:gridCol>
              </a:tblGrid>
              <a:tr h="370840">
                <a:tc>
                  <a:txBody>
                    <a:bodyPr/>
                    <a:lstStyle/>
                    <a:p>
                      <a:pPr algn="ctr"/>
                      <a:r>
                        <a:rPr kumimoji="1" lang="ja-JP" altLang="en-US" spc="300" dirty="0"/>
                        <a:t>伐採面積</a:t>
                      </a:r>
                    </a:p>
                  </a:txBody>
                  <a:tcPr anchor="ctr"/>
                </a:tc>
                <a:tc gridSpan="4">
                  <a:txBody>
                    <a:bodyPr/>
                    <a:lstStyle/>
                    <a:p>
                      <a:r>
                        <a:rPr kumimoji="1" lang="ja-JP" altLang="en-US" dirty="0"/>
                        <a:t>　　　　　　　　</a:t>
                      </a:r>
                      <a:r>
                        <a:rPr kumimoji="1" lang="en-US" altLang="ja-JP" dirty="0"/>
                        <a:t>5.00ha</a:t>
                      </a:r>
                      <a:r>
                        <a:rPr kumimoji="1" lang="ja-JP" altLang="en-US" dirty="0"/>
                        <a:t>（うち人工林</a:t>
                      </a:r>
                      <a:r>
                        <a:rPr kumimoji="1" lang="en-US" altLang="ja-JP" dirty="0"/>
                        <a:t>5.00ha</a:t>
                      </a:r>
                      <a:r>
                        <a:rPr kumimoji="1" lang="ja-JP" altLang="en-US" dirty="0"/>
                        <a:t>、天然林</a:t>
                      </a:r>
                      <a:r>
                        <a:rPr kumimoji="1" lang="en-US" altLang="ja-JP" dirty="0"/>
                        <a:t>0.00ha</a:t>
                      </a:r>
                      <a:r>
                        <a:rPr kumimoji="1" lang="ja-JP" altLang="en-US" dirty="0"/>
                        <a:t>）</a:t>
                      </a:r>
                    </a:p>
                  </a:txBody>
                  <a:tcPr anchor="ctr"/>
                </a:tc>
                <a:tc hMerge="1">
                  <a:txBody>
                    <a:bodyPr/>
                    <a:lstStyle/>
                    <a:p>
                      <a:endParaRPr kumimoji="1" lang="ja-JP" altLang="en-US" dirty="0"/>
                    </a:p>
                  </a:txBody>
                  <a:tcPr anchor="ctr"/>
                </a:tc>
                <a:tc hMerge="1">
                  <a:txBody>
                    <a:bodyPr/>
                    <a:lstStyle/>
                    <a:p>
                      <a:endParaRPr kumimoji="1" lang="ja-JP" altLang="en-US"/>
                    </a:p>
                  </a:txBody>
                  <a:tcPr/>
                </a:tc>
                <a:tc hMerge="1">
                  <a:txBody>
                    <a:bodyPr/>
                    <a:lstStyle/>
                    <a:p>
                      <a:endParaRPr kumimoji="1" lang="ja-JP" altLang="en-US" dirty="0"/>
                    </a:p>
                  </a:txBody>
                  <a:tcPr anchor="ctr"/>
                </a:tc>
                <a:extLst>
                  <a:ext uri="{0D108BD9-81ED-4DB2-BD59-A6C34878D82A}">
                    <a16:rowId xmlns:a16="http://schemas.microsoft.com/office/drawing/2014/main" val="612105288"/>
                  </a:ext>
                </a:extLst>
              </a:tr>
              <a:tr h="370840">
                <a:tc>
                  <a:txBody>
                    <a:bodyPr/>
                    <a:lstStyle/>
                    <a:p>
                      <a:pPr algn="ctr"/>
                      <a:r>
                        <a:rPr kumimoji="1" lang="ja-JP" altLang="en-US" spc="300" dirty="0"/>
                        <a:t>伐採方法</a:t>
                      </a:r>
                    </a:p>
                  </a:txBody>
                  <a:tcPr anchor="ctr"/>
                </a:tc>
                <a:tc>
                  <a:txBody>
                    <a:bodyPr/>
                    <a:lstStyle/>
                    <a:p>
                      <a:pPr algn="ctr"/>
                      <a:r>
                        <a:rPr kumimoji="1" lang="ja-JP" altLang="en-US" dirty="0"/>
                        <a:t>主伐（皆伐・択伐）・間伐</a:t>
                      </a:r>
                    </a:p>
                  </a:txBody>
                  <a:tcPr anchor="ctr"/>
                </a:tc>
                <a:tc gridSpan="2">
                  <a:txBody>
                    <a:bodyPr/>
                    <a:lstStyle/>
                    <a:p>
                      <a:pPr algn="ctr"/>
                      <a:r>
                        <a:rPr kumimoji="1" lang="ja-JP" altLang="en-US" dirty="0"/>
                        <a:t>伐採率</a:t>
                      </a:r>
                    </a:p>
                  </a:txBody>
                  <a:tcPr anchor="ctr"/>
                </a:tc>
                <a:tc hMerge="1">
                  <a:txBody>
                    <a:bodyPr/>
                    <a:lstStyle/>
                    <a:p>
                      <a:endParaRPr kumimoji="1" lang="ja-JP" altLang="en-US"/>
                    </a:p>
                  </a:txBody>
                  <a:tcPr/>
                </a:tc>
                <a:tc>
                  <a:txBody>
                    <a:bodyPr/>
                    <a:lstStyle/>
                    <a:p>
                      <a:pPr algn="r"/>
                      <a:r>
                        <a:rPr kumimoji="1" lang="en-US" altLang="ja-JP" dirty="0"/>
                        <a:t>100</a:t>
                      </a:r>
                      <a:r>
                        <a:rPr kumimoji="1" lang="ja-JP" altLang="en-US" dirty="0"/>
                        <a:t>％</a:t>
                      </a:r>
                    </a:p>
                  </a:txBody>
                  <a:tcPr anchor="ctr"/>
                </a:tc>
                <a:extLst>
                  <a:ext uri="{0D108BD9-81ED-4DB2-BD59-A6C34878D82A}">
                    <a16:rowId xmlns:a16="http://schemas.microsoft.com/office/drawing/2014/main" val="2691309139"/>
                  </a:ext>
                </a:extLst>
              </a:tr>
              <a:tr h="370840">
                <a:tc>
                  <a:txBody>
                    <a:bodyPr/>
                    <a:lstStyle/>
                    <a:p>
                      <a:pPr algn="ctr"/>
                      <a:r>
                        <a:rPr kumimoji="1" lang="ja-JP" altLang="en-US" dirty="0"/>
                        <a:t>作業委託先</a:t>
                      </a:r>
                    </a:p>
                  </a:txBody>
                  <a:tcPr anchor="ctr"/>
                </a:tc>
                <a:tc gridSpan="4">
                  <a:txBody>
                    <a:bodyPr/>
                    <a:lstStyle/>
                    <a:p>
                      <a:pPr algn="l"/>
                      <a:r>
                        <a:rPr kumimoji="1" lang="ja-JP" altLang="en-US" dirty="0">
                          <a:solidFill>
                            <a:schemeClr val="tx1"/>
                          </a:solidFill>
                        </a:rPr>
                        <a:t>　　　　○○林業（株）</a:t>
                      </a:r>
                    </a:p>
                  </a:txBody>
                  <a:tcPr anchor="ctr"/>
                </a:tc>
                <a:tc hMerge="1">
                  <a:txBody>
                    <a:bodyPr/>
                    <a:lstStyle/>
                    <a:p>
                      <a:endParaRPr kumimoji="1" lang="ja-JP" altLang="en-US" dirty="0"/>
                    </a:p>
                  </a:txBody>
                  <a:tcPr anchor="ctr"/>
                </a:tc>
                <a:tc hMerge="1">
                  <a:txBody>
                    <a:bodyPr/>
                    <a:lstStyle/>
                    <a:p>
                      <a:endParaRPr kumimoji="1" lang="ja-JP" altLang="en-US"/>
                    </a:p>
                  </a:txBody>
                  <a:tcPr/>
                </a:tc>
                <a:tc hMerge="1">
                  <a:txBody>
                    <a:bodyPr/>
                    <a:lstStyle/>
                    <a:p>
                      <a:endParaRPr kumimoji="1" lang="ja-JP" altLang="en-US" dirty="0"/>
                    </a:p>
                  </a:txBody>
                  <a:tcPr anchor="ctr"/>
                </a:tc>
                <a:extLst>
                  <a:ext uri="{0D108BD9-81ED-4DB2-BD59-A6C34878D82A}">
                    <a16:rowId xmlns:a16="http://schemas.microsoft.com/office/drawing/2014/main" val="756690056"/>
                  </a:ext>
                </a:extLst>
              </a:tr>
              <a:tr h="370840">
                <a:tc>
                  <a:txBody>
                    <a:bodyPr/>
                    <a:lstStyle/>
                    <a:p>
                      <a:pPr algn="ctr"/>
                      <a:r>
                        <a:rPr kumimoji="1" lang="ja-JP" altLang="en-US" spc="300" dirty="0"/>
                        <a:t>伐採樹種</a:t>
                      </a:r>
                    </a:p>
                  </a:txBody>
                  <a:tcPr anchor="ctr"/>
                </a:tc>
                <a:tc gridSpan="2">
                  <a:txBody>
                    <a:bodyPr/>
                    <a:lstStyle/>
                    <a:p>
                      <a:pPr algn="ctr"/>
                      <a:r>
                        <a:rPr kumimoji="1" lang="ja-JP" altLang="en-US" dirty="0">
                          <a:solidFill>
                            <a:schemeClr val="tx1"/>
                          </a:solidFill>
                        </a:rPr>
                        <a:t>すぎ</a:t>
                      </a:r>
                    </a:p>
                  </a:txBody>
                  <a:tcPr anchor="ctr"/>
                </a:tc>
                <a:tc hMerge="1">
                  <a:txBody>
                    <a:bodyPr/>
                    <a:lstStyle/>
                    <a:p>
                      <a:endParaRPr kumimoji="1" lang="ja-JP" altLang="en-US" dirty="0"/>
                    </a:p>
                  </a:txBody>
                  <a:tcPr anchor="ctr"/>
                </a:tc>
                <a:tc gridSpan="2">
                  <a:txBody>
                    <a:bodyPr/>
                    <a:lstStyle/>
                    <a:p>
                      <a:pPr algn="ctr"/>
                      <a:r>
                        <a:rPr kumimoji="1" lang="ja-JP" altLang="en-US" dirty="0">
                          <a:solidFill>
                            <a:schemeClr val="tx1"/>
                          </a:solidFill>
                        </a:rPr>
                        <a:t>ひのき</a:t>
                      </a:r>
                    </a:p>
                  </a:txBody>
                  <a:tcPr anchor="ctr"/>
                </a:tc>
                <a:tc hMerge="1">
                  <a:txBody>
                    <a:bodyPr/>
                    <a:lstStyle/>
                    <a:p>
                      <a:endParaRPr kumimoji="1" lang="ja-JP" altLang="en-US" dirty="0"/>
                    </a:p>
                  </a:txBody>
                  <a:tcPr anchor="ctr"/>
                </a:tc>
                <a:extLst>
                  <a:ext uri="{0D108BD9-81ED-4DB2-BD59-A6C34878D82A}">
                    <a16:rowId xmlns:a16="http://schemas.microsoft.com/office/drawing/2014/main" val="210149543"/>
                  </a:ext>
                </a:extLst>
              </a:tr>
              <a:tr h="370840">
                <a:tc>
                  <a:txBody>
                    <a:bodyPr/>
                    <a:lstStyle/>
                    <a:p>
                      <a:pPr algn="ctr"/>
                      <a:r>
                        <a:rPr kumimoji="1" lang="ja-JP" altLang="en-US" spc="600" dirty="0"/>
                        <a:t>伐採齢</a:t>
                      </a:r>
                    </a:p>
                  </a:txBody>
                  <a:tcPr anchor="ctr"/>
                </a:tc>
                <a:tc gridSpan="2">
                  <a:txBody>
                    <a:bodyPr/>
                    <a:lstStyle/>
                    <a:p>
                      <a:pPr algn="ctr"/>
                      <a:r>
                        <a:rPr kumimoji="1" lang="ja-JP" altLang="en-US" dirty="0">
                          <a:solidFill>
                            <a:schemeClr val="tx1"/>
                          </a:solidFill>
                        </a:rPr>
                        <a:t>６０</a:t>
                      </a:r>
                    </a:p>
                  </a:txBody>
                  <a:tcPr anchor="ctr"/>
                </a:tc>
                <a:tc hMerge="1">
                  <a:txBody>
                    <a:bodyPr/>
                    <a:lstStyle/>
                    <a:p>
                      <a:endParaRPr kumimoji="1" lang="ja-JP" altLang="en-US" dirty="0"/>
                    </a:p>
                  </a:txBody>
                  <a:tcPr anchor="ctr"/>
                </a:tc>
                <a:tc gridSpan="2">
                  <a:txBody>
                    <a:bodyPr/>
                    <a:lstStyle/>
                    <a:p>
                      <a:pPr algn="ctr"/>
                      <a:r>
                        <a:rPr kumimoji="1" lang="ja-JP" altLang="en-US" dirty="0">
                          <a:solidFill>
                            <a:schemeClr val="tx1"/>
                          </a:solidFill>
                        </a:rPr>
                        <a:t>６５（６０～７０）</a:t>
                      </a:r>
                    </a:p>
                  </a:txBody>
                  <a:tcPr anchor="ctr"/>
                </a:tc>
                <a:tc hMerge="1">
                  <a:txBody>
                    <a:bodyPr/>
                    <a:lstStyle/>
                    <a:p>
                      <a:endParaRPr kumimoji="1" lang="ja-JP" altLang="en-US" dirty="0"/>
                    </a:p>
                  </a:txBody>
                  <a:tcPr anchor="ctr"/>
                </a:tc>
                <a:extLst>
                  <a:ext uri="{0D108BD9-81ED-4DB2-BD59-A6C34878D82A}">
                    <a16:rowId xmlns:a16="http://schemas.microsoft.com/office/drawing/2014/main" val="438911972"/>
                  </a:ext>
                </a:extLst>
              </a:tr>
              <a:tr h="370840">
                <a:tc>
                  <a:txBody>
                    <a:bodyPr/>
                    <a:lstStyle/>
                    <a:p>
                      <a:pPr algn="ctr"/>
                      <a:r>
                        <a:rPr kumimoji="1" lang="ja-JP" altLang="en-US" dirty="0"/>
                        <a:t>伐採の期間</a:t>
                      </a:r>
                    </a:p>
                  </a:txBody>
                  <a:tcPr anchor="ctr"/>
                </a:tc>
                <a:tc gridSpan="4">
                  <a:txBody>
                    <a:bodyPr/>
                    <a:lstStyle/>
                    <a:p>
                      <a:pPr algn="ctr"/>
                      <a:r>
                        <a:rPr kumimoji="1" lang="ja-JP" altLang="en-US" dirty="0">
                          <a:solidFill>
                            <a:schemeClr val="tx1"/>
                          </a:solidFill>
                        </a:rPr>
                        <a:t>令和６年５月１日～令和７年３月３１日</a:t>
                      </a:r>
                    </a:p>
                  </a:txBody>
                  <a:tcPr anchor="ctr"/>
                </a:tc>
                <a:tc hMerge="1">
                  <a:txBody>
                    <a:bodyPr/>
                    <a:lstStyle/>
                    <a:p>
                      <a:endParaRPr kumimoji="1" lang="ja-JP" altLang="en-US" dirty="0"/>
                    </a:p>
                  </a:txBody>
                  <a:tcPr anchor="ctr"/>
                </a:tc>
                <a:tc hMerge="1">
                  <a:txBody>
                    <a:bodyPr/>
                    <a:lstStyle/>
                    <a:p>
                      <a:endParaRPr kumimoji="1" lang="ja-JP" altLang="en-US"/>
                    </a:p>
                  </a:txBody>
                  <a:tcPr/>
                </a:tc>
                <a:tc hMerge="1">
                  <a:txBody>
                    <a:bodyPr/>
                    <a:lstStyle/>
                    <a:p>
                      <a:endParaRPr kumimoji="1" lang="ja-JP" altLang="en-US" dirty="0"/>
                    </a:p>
                  </a:txBody>
                  <a:tcPr anchor="ctr"/>
                </a:tc>
                <a:extLst>
                  <a:ext uri="{0D108BD9-81ED-4DB2-BD59-A6C34878D82A}">
                    <a16:rowId xmlns:a16="http://schemas.microsoft.com/office/drawing/2014/main" val="2537584360"/>
                  </a:ext>
                </a:extLst>
              </a:tr>
              <a:tr h="370840">
                <a:tc>
                  <a:txBody>
                    <a:bodyPr/>
                    <a:lstStyle/>
                    <a:p>
                      <a:pPr algn="ctr"/>
                      <a:r>
                        <a:rPr kumimoji="1" lang="ja-JP" altLang="en-US" spc="300" dirty="0"/>
                        <a:t>集材方法</a:t>
                      </a:r>
                    </a:p>
                  </a:txBody>
                  <a:tcPr anchor="ctr"/>
                </a:tc>
                <a:tc gridSpan="4">
                  <a:txBody>
                    <a:bodyPr/>
                    <a:lstStyle/>
                    <a:p>
                      <a:pPr algn="ctr"/>
                      <a:r>
                        <a:rPr kumimoji="1" lang="ja-JP" altLang="en-US" dirty="0">
                          <a:solidFill>
                            <a:schemeClr val="tx1"/>
                          </a:solidFill>
                        </a:rPr>
                        <a:t>集材路・架線・その他（　）</a:t>
                      </a:r>
                    </a:p>
                  </a:txBody>
                  <a:tcPr anchor="ctr"/>
                </a:tc>
                <a:tc hMerge="1">
                  <a:txBody>
                    <a:bodyPr/>
                    <a:lstStyle/>
                    <a:p>
                      <a:endParaRPr kumimoji="1" lang="ja-JP" altLang="en-US" dirty="0"/>
                    </a:p>
                  </a:txBody>
                  <a:tcPr anchor="ctr"/>
                </a:tc>
                <a:tc hMerge="1">
                  <a:txBody>
                    <a:bodyPr/>
                    <a:lstStyle/>
                    <a:p>
                      <a:endParaRPr kumimoji="1" lang="ja-JP" altLang="en-US"/>
                    </a:p>
                  </a:txBody>
                  <a:tcPr/>
                </a:tc>
                <a:tc hMerge="1">
                  <a:txBody>
                    <a:bodyPr/>
                    <a:lstStyle/>
                    <a:p>
                      <a:endParaRPr kumimoji="1" lang="ja-JP" altLang="en-US" dirty="0"/>
                    </a:p>
                  </a:txBody>
                  <a:tcPr anchor="ctr"/>
                </a:tc>
                <a:extLst>
                  <a:ext uri="{0D108BD9-81ED-4DB2-BD59-A6C34878D82A}">
                    <a16:rowId xmlns:a16="http://schemas.microsoft.com/office/drawing/2014/main" val="1267782448"/>
                  </a:ext>
                </a:extLst>
              </a:tr>
              <a:tr h="370840">
                <a:tc>
                  <a:txBody>
                    <a:bodyPr/>
                    <a:lstStyle/>
                    <a:p>
                      <a:pPr algn="ctr"/>
                      <a:r>
                        <a:rPr kumimoji="1" lang="ja-JP" altLang="en-US" sz="1050" dirty="0"/>
                        <a:t>集材路の場合</a:t>
                      </a:r>
                      <a:endParaRPr kumimoji="1" lang="en-US" altLang="ja-JP" sz="1050" dirty="0"/>
                    </a:p>
                    <a:p>
                      <a:pPr algn="ctr"/>
                      <a:r>
                        <a:rPr kumimoji="1" lang="ja-JP" altLang="en-US" sz="1050" dirty="0"/>
                        <a:t>予定幅員・延長</a:t>
                      </a:r>
                      <a:endParaRPr kumimoji="1" lang="en-US" altLang="ja-JP" sz="1050" dirty="0"/>
                    </a:p>
                  </a:txBody>
                  <a:tcPr anchor="ctr"/>
                </a:tc>
                <a:tc gridSpan="4">
                  <a:txBody>
                    <a:bodyPr/>
                    <a:lstStyle/>
                    <a:p>
                      <a:pPr algn="ctr"/>
                      <a:r>
                        <a:rPr kumimoji="1" lang="ja-JP" altLang="en-US" dirty="0">
                          <a:solidFill>
                            <a:schemeClr val="tx1"/>
                          </a:solidFill>
                        </a:rPr>
                        <a:t>幅員</a:t>
                      </a:r>
                      <a:r>
                        <a:rPr kumimoji="1" lang="en-US" altLang="ja-JP" dirty="0">
                          <a:solidFill>
                            <a:schemeClr val="tx1"/>
                          </a:solidFill>
                        </a:rPr>
                        <a:t>2.5</a:t>
                      </a:r>
                      <a:r>
                        <a:rPr kumimoji="1" lang="ja-JP" altLang="en-US" dirty="0">
                          <a:solidFill>
                            <a:schemeClr val="tx1"/>
                          </a:solidFill>
                        </a:rPr>
                        <a:t>ｍ・延長</a:t>
                      </a:r>
                      <a:r>
                        <a:rPr kumimoji="1" lang="en-US" altLang="ja-JP" dirty="0">
                          <a:solidFill>
                            <a:schemeClr val="tx1"/>
                          </a:solidFill>
                        </a:rPr>
                        <a:t>500</a:t>
                      </a:r>
                      <a:r>
                        <a:rPr kumimoji="1" lang="ja-JP" altLang="en-US" dirty="0">
                          <a:solidFill>
                            <a:schemeClr val="tx1"/>
                          </a:solidFill>
                        </a:rPr>
                        <a:t>ｍ</a:t>
                      </a:r>
                    </a:p>
                  </a:txBody>
                  <a:tcPr anchor="ctr"/>
                </a:tc>
                <a:tc hMerge="1">
                  <a:txBody>
                    <a:bodyPr/>
                    <a:lstStyle/>
                    <a:p>
                      <a:endParaRPr kumimoji="1" lang="ja-JP" altLang="en-US" dirty="0"/>
                    </a:p>
                  </a:txBody>
                  <a:tcPr anchor="ctr"/>
                </a:tc>
                <a:tc hMerge="1">
                  <a:txBody>
                    <a:bodyPr/>
                    <a:lstStyle/>
                    <a:p>
                      <a:endParaRPr kumimoji="1" lang="ja-JP" altLang="en-US"/>
                    </a:p>
                  </a:txBody>
                  <a:tcPr/>
                </a:tc>
                <a:tc hMerge="1">
                  <a:txBody>
                    <a:bodyPr/>
                    <a:lstStyle/>
                    <a:p>
                      <a:endParaRPr kumimoji="1" lang="ja-JP" altLang="en-US" dirty="0"/>
                    </a:p>
                  </a:txBody>
                  <a:tcPr anchor="ctr"/>
                </a:tc>
                <a:extLst>
                  <a:ext uri="{0D108BD9-81ED-4DB2-BD59-A6C34878D82A}">
                    <a16:rowId xmlns:a16="http://schemas.microsoft.com/office/drawing/2014/main" val="1719932509"/>
                  </a:ext>
                </a:extLst>
              </a:tr>
            </a:tbl>
          </a:graphicData>
        </a:graphic>
      </p:graphicFrame>
      <p:sp>
        <p:nvSpPr>
          <p:cNvPr id="4" name="テキスト ボックス 3">
            <a:extLst>
              <a:ext uri="{FF2B5EF4-FFF2-40B4-BE49-F238E27FC236}">
                <a16:creationId xmlns:a16="http://schemas.microsoft.com/office/drawing/2014/main" id="{7DCAE778-B50C-B42F-C85A-6B16E3A868B6}"/>
              </a:ext>
            </a:extLst>
          </p:cNvPr>
          <p:cNvSpPr txBox="1"/>
          <p:nvPr/>
        </p:nvSpPr>
        <p:spPr>
          <a:xfrm>
            <a:off x="7128508" y="884260"/>
            <a:ext cx="1558440"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告</a:t>
            </a:r>
            <a:r>
              <a:rPr lang="en-US" altLang="ja-JP" sz="1200" b="0" i="0" dirty="0">
                <a:solidFill>
                  <a:srgbClr val="333333"/>
                </a:solidFill>
                <a:effectLst/>
                <a:latin typeface="Lucida Grande"/>
              </a:rPr>
              <a:t>4,</a:t>
            </a:r>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P39‐3</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P43-4</a:t>
            </a:r>
          </a:p>
        </p:txBody>
      </p:sp>
      <p:sp>
        <p:nvSpPr>
          <p:cNvPr id="2" name="テキスト ボックス 1">
            <a:extLst>
              <a:ext uri="{FF2B5EF4-FFF2-40B4-BE49-F238E27FC236}">
                <a16:creationId xmlns:a16="http://schemas.microsoft.com/office/drawing/2014/main" id="{63CA8AAE-9339-70FA-4AA9-CA442EBC4AA2}"/>
              </a:ext>
            </a:extLst>
          </p:cNvPr>
          <p:cNvSpPr txBox="1"/>
          <p:nvPr/>
        </p:nvSpPr>
        <p:spPr>
          <a:xfrm flipH="1">
            <a:off x="3931919" y="3169767"/>
            <a:ext cx="2322576" cy="461665"/>
          </a:xfrm>
          <a:prstGeom prst="rect">
            <a:avLst/>
          </a:prstGeom>
          <a:noFill/>
          <a:ln>
            <a:solidFill>
              <a:srgbClr val="FF0000"/>
            </a:solidFill>
          </a:ln>
        </p:spPr>
        <p:txBody>
          <a:bodyPr wrap="square" rtlCol="0">
            <a:spAutoFit/>
          </a:bodyPr>
          <a:lstStyle/>
          <a:p>
            <a:r>
              <a:rPr kumimoji="1" lang="ja-JP" altLang="en-US" sz="1200" dirty="0">
                <a:solidFill>
                  <a:srgbClr val="FF0000"/>
                </a:solidFill>
              </a:rPr>
              <a:t>複数樹種の場合はそれぞれ樹種と伐採齢を記載します。</a:t>
            </a:r>
          </a:p>
        </p:txBody>
      </p:sp>
      <p:cxnSp>
        <p:nvCxnSpPr>
          <p:cNvPr id="5" name="直線矢印コネクタ 4">
            <a:extLst>
              <a:ext uri="{FF2B5EF4-FFF2-40B4-BE49-F238E27FC236}">
                <a16:creationId xmlns:a16="http://schemas.microsoft.com/office/drawing/2014/main" id="{F0CFED8F-9168-702E-292B-8F8D675111C1}"/>
              </a:ext>
            </a:extLst>
          </p:cNvPr>
          <p:cNvCxnSpPr>
            <a:cxnSpLocks/>
          </p:cNvCxnSpPr>
          <p:nvPr/>
        </p:nvCxnSpPr>
        <p:spPr>
          <a:xfrm flipH="1">
            <a:off x="3792792" y="3631432"/>
            <a:ext cx="450024" cy="1402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90894858-A2B8-9531-9900-E7D7F311DBE6}"/>
              </a:ext>
            </a:extLst>
          </p:cNvPr>
          <p:cNvSpPr/>
          <p:nvPr/>
        </p:nvSpPr>
        <p:spPr>
          <a:xfrm>
            <a:off x="2241263" y="2767584"/>
            <a:ext cx="465361" cy="40218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2A9E27C1-449C-7F87-780C-B92062208718}"/>
              </a:ext>
            </a:extLst>
          </p:cNvPr>
          <p:cNvSpPr/>
          <p:nvPr/>
        </p:nvSpPr>
        <p:spPr>
          <a:xfrm>
            <a:off x="3034726" y="4693403"/>
            <a:ext cx="465361" cy="40218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a:extLst>
              <a:ext uri="{FF2B5EF4-FFF2-40B4-BE49-F238E27FC236}">
                <a16:creationId xmlns:a16="http://schemas.microsoft.com/office/drawing/2014/main" id="{0FA0F2A5-7C93-1C5D-4EC4-7B22747AAE80}"/>
              </a:ext>
            </a:extLst>
          </p:cNvPr>
          <p:cNvSpPr>
            <a:spLocks noGrp="1"/>
          </p:cNvSpPr>
          <p:nvPr>
            <p:ph type="title"/>
          </p:nvPr>
        </p:nvSpPr>
        <p:spPr>
          <a:xfrm>
            <a:off x="0" y="3149"/>
            <a:ext cx="6858000" cy="554273"/>
          </a:xfrm>
          <a:noFill/>
        </p:spPr>
        <p:txBody>
          <a:bodyPr>
            <a:normAutofit/>
          </a:bodyPr>
          <a:lstStyle/>
          <a:p>
            <a:pPr algn="ctr">
              <a:spcBef>
                <a:spcPts val="600"/>
              </a:spcBef>
            </a:pPr>
            <a:r>
              <a:rPr kumimoji="1" lang="en-US" altLang="ja-JP" sz="1800" b="1" dirty="0">
                <a:latin typeface="BIZ UDゴシック" panose="020B0400000000000000" pitchFamily="49" charset="-128"/>
                <a:ea typeface="BIZ UDゴシック" panose="020B0400000000000000" pitchFamily="49" charset="-128"/>
              </a:rPr>
              <a:t>【</a:t>
            </a:r>
            <a:r>
              <a:rPr kumimoji="1" lang="ja-JP" altLang="en-US" sz="1800" b="1" dirty="0">
                <a:latin typeface="BIZ UDゴシック" panose="020B0400000000000000" pitchFamily="49" charset="-128"/>
                <a:ea typeface="BIZ UDゴシック" panose="020B0400000000000000" pitchFamily="49" charset="-128"/>
              </a:rPr>
              <a:t>皆伐の場合の記載例</a:t>
            </a:r>
            <a:r>
              <a:rPr kumimoji="1" lang="en-US" altLang="ja-JP" sz="1800" b="1" dirty="0">
                <a:latin typeface="BIZ UDゴシック" panose="020B0400000000000000" pitchFamily="49" charset="-128"/>
                <a:ea typeface="BIZ UDゴシック" panose="020B0400000000000000" pitchFamily="49" charset="-128"/>
              </a:rPr>
              <a:t>】</a:t>
            </a:r>
            <a:endParaRPr kumimoji="1" lang="ja-JP" altLang="en-US" sz="1800" b="1" dirty="0">
              <a:latin typeface="BIZ UDゴシック" panose="020B0400000000000000" pitchFamily="49" charset="-128"/>
              <a:ea typeface="BIZ UDゴシック" panose="020B0400000000000000" pitchFamily="49" charset="-128"/>
            </a:endParaRPr>
          </a:p>
        </p:txBody>
      </p:sp>
      <p:cxnSp>
        <p:nvCxnSpPr>
          <p:cNvPr id="7" name="直線矢印コネクタ 6">
            <a:extLst>
              <a:ext uri="{FF2B5EF4-FFF2-40B4-BE49-F238E27FC236}">
                <a16:creationId xmlns:a16="http://schemas.microsoft.com/office/drawing/2014/main" id="{41E1260F-1783-2F6C-78A1-A8023C58A8A9}"/>
              </a:ext>
            </a:extLst>
          </p:cNvPr>
          <p:cNvCxnSpPr>
            <a:cxnSpLocks/>
          </p:cNvCxnSpPr>
          <p:nvPr/>
        </p:nvCxnSpPr>
        <p:spPr>
          <a:xfrm>
            <a:off x="4511040" y="3631432"/>
            <a:ext cx="487680" cy="1402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802B2067-71CB-60C2-3113-3B3193628BDE}"/>
              </a:ext>
            </a:extLst>
          </p:cNvPr>
          <p:cNvSpPr txBox="1"/>
          <p:nvPr/>
        </p:nvSpPr>
        <p:spPr>
          <a:xfrm flipH="1">
            <a:off x="1147874" y="5595521"/>
            <a:ext cx="5591253" cy="461665"/>
          </a:xfrm>
          <a:prstGeom prst="rect">
            <a:avLst/>
          </a:prstGeom>
          <a:noFill/>
          <a:ln>
            <a:solidFill>
              <a:srgbClr val="FF0000"/>
            </a:solidFill>
          </a:ln>
        </p:spPr>
        <p:txBody>
          <a:bodyPr wrap="square" rtlCol="0">
            <a:spAutoFit/>
          </a:bodyPr>
          <a:lstStyle/>
          <a:p>
            <a:r>
              <a:rPr kumimoji="1" lang="ja-JP" altLang="en-US" sz="1200" dirty="0">
                <a:solidFill>
                  <a:srgbClr val="FF0000"/>
                </a:solidFill>
              </a:rPr>
              <a:t>幅員３ｍを超え、かつ幅員</a:t>
            </a:r>
            <a:r>
              <a:rPr kumimoji="1" lang="en-US" altLang="ja-JP" sz="1200" dirty="0">
                <a:solidFill>
                  <a:srgbClr val="FF0000"/>
                </a:solidFill>
              </a:rPr>
              <a:t>×</a:t>
            </a:r>
            <a:r>
              <a:rPr kumimoji="1" lang="ja-JP" altLang="en-US" sz="1200" dirty="0">
                <a:solidFill>
                  <a:srgbClr val="FF0000"/>
                </a:solidFill>
              </a:rPr>
              <a:t>延長が</a:t>
            </a:r>
            <a:r>
              <a:rPr kumimoji="1" lang="en-US" altLang="ja-JP" sz="1200" dirty="0">
                <a:solidFill>
                  <a:srgbClr val="FF0000"/>
                </a:solidFill>
              </a:rPr>
              <a:t>10,000</a:t>
            </a:r>
            <a:r>
              <a:rPr kumimoji="1" lang="ja-JP" altLang="en-US" sz="1200" dirty="0">
                <a:solidFill>
                  <a:srgbClr val="FF0000"/>
                </a:solidFill>
              </a:rPr>
              <a:t>㎡</a:t>
            </a:r>
            <a:r>
              <a:rPr kumimoji="1" lang="en-US" altLang="ja-JP" sz="1200" dirty="0">
                <a:solidFill>
                  <a:srgbClr val="FF0000"/>
                </a:solidFill>
              </a:rPr>
              <a:t>(1ha)</a:t>
            </a:r>
            <a:r>
              <a:rPr kumimoji="1" lang="ja-JP" altLang="en-US" sz="1200" dirty="0">
                <a:solidFill>
                  <a:srgbClr val="FF0000"/>
                </a:solidFill>
              </a:rPr>
              <a:t>を超える場合には、林地開発許可が必要となります。</a:t>
            </a:r>
          </a:p>
        </p:txBody>
      </p:sp>
    </p:spTree>
    <p:extLst>
      <p:ext uri="{BB962C8B-B14F-4D97-AF65-F5344CB8AC3E}">
        <p14:creationId xmlns:p14="http://schemas.microsoft.com/office/powerpoint/2010/main" val="1608355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682D04A1-8D9F-9833-740A-8636DAF5079E}"/>
              </a:ext>
            </a:extLst>
          </p:cNvPr>
          <p:cNvSpPr/>
          <p:nvPr/>
        </p:nvSpPr>
        <p:spPr>
          <a:xfrm>
            <a:off x="118872" y="649301"/>
            <a:ext cx="6620256" cy="5897803"/>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en-US" altLang="ja-JP" sz="1400" dirty="0">
              <a:latin typeface="BIZ UDP明朝 Medium" panose="02020500000000000000" pitchFamily="18" charset="-128"/>
              <a:ea typeface="BIZ UDP明朝 Medium" panose="02020500000000000000" pitchFamily="18" charset="-128"/>
            </a:endParaRPr>
          </a:p>
          <a:p>
            <a:pPr algn="ctr"/>
            <a:r>
              <a:rPr kumimoji="1" lang="ja-JP" altLang="en-US" sz="1400" dirty="0">
                <a:latin typeface="BIZ UDP明朝 Medium" panose="02020500000000000000" pitchFamily="18" charset="-128"/>
                <a:ea typeface="BIZ UDP明朝 Medium" panose="02020500000000000000" pitchFamily="18" charset="-128"/>
              </a:rPr>
              <a:t>伐採計画書</a:t>
            </a:r>
            <a:endParaRPr kumimoji="1" lang="en-US" altLang="ja-JP" sz="1400" dirty="0">
              <a:latin typeface="BIZ UDP明朝 Medium" panose="02020500000000000000" pitchFamily="18" charset="-128"/>
              <a:ea typeface="BIZ UDP明朝 Medium" panose="02020500000000000000" pitchFamily="18" charset="-128"/>
            </a:endParaRPr>
          </a:p>
          <a:p>
            <a:pPr algn="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伐採する者</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住　所　○○市■■町１－１－１</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氏　名　林野　太郎</a:t>
            </a:r>
            <a:endParaRPr kumimoji="1" lang="en-US" altLang="ja-JP" sz="1400" dirty="0">
              <a:latin typeface="BIZ UDP明朝 Medium" panose="02020500000000000000" pitchFamily="18" charset="-128"/>
              <a:ea typeface="BIZ UDP明朝 Medium" panose="02020500000000000000" pitchFamily="18" charset="-128"/>
            </a:endParaRPr>
          </a:p>
          <a:p>
            <a:pPr lvl="8"/>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１　伐採の計画</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２　備考</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a:t>
            </a:r>
          </a:p>
        </p:txBody>
      </p:sp>
      <p:graphicFrame>
        <p:nvGraphicFramePr>
          <p:cNvPr id="6" name="表 6">
            <a:extLst>
              <a:ext uri="{FF2B5EF4-FFF2-40B4-BE49-F238E27FC236}">
                <a16:creationId xmlns:a16="http://schemas.microsoft.com/office/drawing/2014/main" id="{1AE8B5A9-04F2-5F46-385D-6D4E4D39454E}"/>
              </a:ext>
            </a:extLst>
          </p:cNvPr>
          <p:cNvGraphicFramePr>
            <a:graphicFrameLocks noGrp="1"/>
          </p:cNvGraphicFramePr>
          <p:nvPr>
            <p:extLst>
              <p:ext uri="{D42A27DB-BD31-4B8C-83A1-F6EECF244321}">
                <p14:modId xmlns:p14="http://schemas.microsoft.com/office/powerpoint/2010/main" val="249865543"/>
              </p:ext>
            </p:extLst>
          </p:nvPr>
        </p:nvGraphicFramePr>
        <p:xfrm>
          <a:off x="392111" y="2443945"/>
          <a:ext cx="6246909" cy="3007360"/>
        </p:xfrm>
        <a:graphic>
          <a:graphicData uri="http://schemas.openxmlformats.org/drawingml/2006/table">
            <a:tbl>
              <a:tblPr firstRow="1" bandRow="1">
                <a:tableStyleId>{5940675A-B579-460E-94D1-54222C63F5DA}</a:tableStyleId>
              </a:tblPr>
              <a:tblGrid>
                <a:gridCol w="1229425">
                  <a:extLst>
                    <a:ext uri="{9D8B030D-6E8A-4147-A177-3AD203B41FA5}">
                      <a16:colId xmlns:a16="http://schemas.microsoft.com/office/drawing/2014/main" val="2150897637"/>
                    </a:ext>
                  </a:extLst>
                </a:gridCol>
                <a:gridCol w="2401824">
                  <a:extLst>
                    <a:ext uri="{9D8B030D-6E8A-4147-A177-3AD203B41FA5}">
                      <a16:colId xmlns:a16="http://schemas.microsoft.com/office/drawing/2014/main" val="3173105330"/>
                    </a:ext>
                  </a:extLst>
                </a:gridCol>
                <a:gridCol w="1058894">
                  <a:extLst>
                    <a:ext uri="{9D8B030D-6E8A-4147-A177-3AD203B41FA5}">
                      <a16:colId xmlns:a16="http://schemas.microsoft.com/office/drawing/2014/main" val="3007736505"/>
                    </a:ext>
                  </a:extLst>
                </a:gridCol>
                <a:gridCol w="1556766">
                  <a:extLst>
                    <a:ext uri="{9D8B030D-6E8A-4147-A177-3AD203B41FA5}">
                      <a16:colId xmlns:a16="http://schemas.microsoft.com/office/drawing/2014/main" val="462488825"/>
                    </a:ext>
                  </a:extLst>
                </a:gridCol>
              </a:tblGrid>
              <a:tr h="370840">
                <a:tc>
                  <a:txBody>
                    <a:bodyPr/>
                    <a:lstStyle/>
                    <a:p>
                      <a:pPr algn="ctr"/>
                      <a:r>
                        <a:rPr kumimoji="1" lang="ja-JP" altLang="en-US" spc="300" dirty="0"/>
                        <a:t>伐採面積</a:t>
                      </a:r>
                    </a:p>
                  </a:txBody>
                  <a:tcPr anchor="ctr"/>
                </a:tc>
                <a:tc gridSpan="3">
                  <a:txBody>
                    <a:bodyPr/>
                    <a:lstStyle/>
                    <a:p>
                      <a:r>
                        <a:rPr kumimoji="1" lang="ja-JP" altLang="en-US" dirty="0"/>
                        <a:t>　　　　　　　　</a:t>
                      </a:r>
                      <a:r>
                        <a:rPr kumimoji="1" lang="en-US" altLang="ja-JP" dirty="0"/>
                        <a:t>5.00ha</a:t>
                      </a:r>
                      <a:r>
                        <a:rPr kumimoji="1" lang="ja-JP" altLang="en-US" dirty="0"/>
                        <a:t>（うち人工林</a:t>
                      </a:r>
                      <a:r>
                        <a:rPr kumimoji="1" lang="en-US" altLang="ja-JP" dirty="0"/>
                        <a:t>5.00ha</a:t>
                      </a:r>
                      <a:r>
                        <a:rPr kumimoji="1" lang="ja-JP" altLang="en-US" dirty="0"/>
                        <a:t>、天然林</a:t>
                      </a:r>
                      <a:r>
                        <a:rPr kumimoji="1" lang="en-US" altLang="ja-JP" dirty="0"/>
                        <a:t>0.00ha</a:t>
                      </a:r>
                      <a:r>
                        <a:rPr kumimoji="1" lang="ja-JP" altLang="en-US" dirty="0"/>
                        <a:t>）</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612105288"/>
                  </a:ext>
                </a:extLst>
              </a:tr>
              <a:tr h="370840">
                <a:tc>
                  <a:txBody>
                    <a:bodyPr/>
                    <a:lstStyle/>
                    <a:p>
                      <a:pPr algn="ctr"/>
                      <a:r>
                        <a:rPr kumimoji="1" lang="ja-JP" altLang="en-US" spc="300" dirty="0"/>
                        <a:t>伐採方法</a:t>
                      </a:r>
                    </a:p>
                  </a:txBody>
                  <a:tcPr anchor="ctr"/>
                </a:tc>
                <a:tc>
                  <a:txBody>
                    <a:bodyPr/>
                    <a:lstStyle/>
                    <a:p>
                      <a:pPr algn="ctr"/>
                      <a:r>
                        <a:rPr kumimoji="1" lang="ja-JP" altLang="en-US" dirty="0"/>
                        <a:t>主伐（皆伐・択伐）・間伐</a:t>
                      </a:r>
                    </a:p>
                  </a:txBody>
                  <a:tcPr anchor="ctr"/>
                </a:tc>
                <a:tc>
                  <a:txBody>
                    <a:bodyPr/>
                    <a:lstStyle/>
                    <a:p>
                      <a:pPr algn="ctr"/>
                      <a:r>
                        <a:rPr kumimoji="1" lang="ja-JP" altLang="en-US" dirty="0"/>
                        <a:t>伐採率</a:t>
                      </a:r>
                    </a:p>
                  </a:txBody>
                  <a:tcPr anchor="ctr"/>
                </a:tc>
                <a:tc>
                  <a:txBody>
                    <a:bodyPr/>
                    <a:lstStyle/>
                    <a:p>
                      <a:pPr algn="r"/>
                      <a:r>
                        <a:rPr kumimoji="1" lang="en-US" altLang="ja-JP" dirty="0"/>
                        <a:t>30</a:t>
                      </a:r>
                      <a:r>
                        <a:rPr kumimoji="1" lang="ja-JP" altLang="en-US" dirty="0"/>
                        <a:t>％</a:t>
                      </a:r>
                    </a:p>
                  </a:txBody>
                  <a:tcPr anchor="ctr"/>
                </a:tc>
                <a:extLst>
                  <a:ext uri="{0D108BD9-81ED-4DB2-BD59-A6C34878D82A}">
                    <a16:rowId xmlns:a16="http://schemas.microsoft.com/office/drawing/2014/main" val="2691309139"/>
                  </a:ext>
                </a:extLst>
              </a:tr>
              <a:tr h="370840">
                <a:tc>
                  <a:txBody>
                    <a:bodyPr/>
                    <a:lstStyle/>
                    <a:p>
                      <a:pPr algn="ctr"/>
                      <a:r>
                        <a:rPr kumimoji="1" lang="ja-JP" altLang="en-US" dirty="0"/>
                        <a:t>作業委託先</a:t>
                      </a:r>
                    </a:p>
                  </a:txBody>
                  <a:tcPr anchor="ctr"/>
                </a:tc>
                <a:tc gridSpan="3">
                  <a:txBody>
                    <a:bodyPr/>
                    <a:lstStyle/>
                    <a:p>
                      <a:pPr algn="ctr"/>
                      <a:r>
                        <a:rPr kumimoji="1" lang="ja-JP" altLang="en-US" dirty="0">
                          <a:solidFill>
                            <a:schemeClr val="tx1"/>
                          </a:solidFill>
                        </a:rPr>
                        <a:t>○○林業（株）</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756690056"/>
                  </a:ext>
                </a:extLst>
              </a:tr>
              <a:tr h="370840">
                <a:tc>
                  <a:txBody>
                    <a:bodyPr/>
                    <a:lstStyle/>
                    <a:p>
                      <a:pPr algn="ctr"/>
                      <a:r>
                        <a:rPr kumimoji="1" lang="ja-JP" altLang="en-US" spc="300" dirty="0"/>
                        <a:t>伐採樹種</a:t>
                      </a:r>
                    </a:p>
                  </a:txBody>
                  <a:tcPr anchor="ctr"/>
                </a:tc>
                <a:tc gridSpan="3">
                  <a:txBody>
                    <a:bodyPr/>
                    <a:lstStyle/>
                    <a:p>
                      <a:pPr algn="ctr"/>
                      <a:r>
                        <a:rPr kumimoji="1" lang="ja-JP" altLang="en-US" dirty="0">
                          <a:solidFill>
                            <a:schemeClr val="tx1"/>
                          </a:solidFill>
                        </a:rPr>
                        <a:t>すぎ</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210149543"/>
                  </a:ext>
                </a:extLst>
              </a:tr>
              <a:tr h="370840">
                <a:tc>
                  <a:txBody>
                    <a:bodyPr/>
                    <a:lstStyle/>
                    <a:p>
                      <a:pPr algn="ctr"/>
                      <a:r>
                        <a:rPr kumimoji="1" lang="ja-JP" altLang="en-US" spc="600" dirty="0"/>
                        <a:t>伐採齢</a:t>
                      </a:r>
                    </a:p>
                  </a:txBody>
                  <a:tcPr anchor="ctr"/>
                </a:tc>
                <a:tc gridSpan="3">
                  <a:txBody>
                    <a:bodyPr/>
                    <a:lstStyle/>
                    <a:p>
                      <a:pPr algn="ctr"/>
                      <a:r>
                        <a:rPr kumimoji="1" lang="ja-JP" altLang="en-US" dirty="0">
                          <a:solidFill>
                            <a:schemeClr val="tx1"/>
                          </a:solidFill>
                        </a:rPr>
                        <a:t>４５</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438911972"/>
                  </a:ext>
                </a:extLst>
              </a:tr>
              <a:tr h="370840">
                <a:tc>
                  <a:txBody>
                    <a:bodyPr/>
                    <a:lstStyle/>
                    <a:p>
                      <a:pPr algn="ctr"/>
                      <a:r>
                        <a:rPr kumimoji="1" lang="ja-JP" altLang="en-US" dirty="0"/>
                        <a:t>伐採の期間</a:t>
                      </a:r>
                    </a:p>
                  </a:txBody>
                  <a:tcPr anchor="ctr"/>
                </a:tc>
                <a:tc gridSpan="3">
                  <a:txBody>
                    <a:bodyPr/>
                    <a:lstStyle/>
                    <a:p>
                      <a:pPr algn="ctr"/>
                      <a:r>
                        <a:rPr kumimoji="1" lang="ja-JP" altLang="en-US" dirty="0">
                          <a:solidFill>
                            <a:schemeClr val="tx1"/>
                          </a:solidFill>
                        </a:rPr>
                        <a:t>令和６年５月１日～令和７年３月３１日</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2537584360"/>
                  </a:ext>
                </a:extLst>
              </a:tr>
              <a:tr h="370840">
                <a:tc>
                  <a:txBody>
                    <a:bodyPr/>
                    <a:lstStyle/>
                    <a:p>
                      <a:pPr algn="ctr"/>
                      <a:r>
                        <a:rPr kumimoji="1" lang="ja-JP" altLang="en-US" spc="300" dirty="0"/>
                        <a:t>集材方法</a:t>
                      </a:r>
                    </a:p>
                  </a:txBody>
                  <a:tcPr anchor="ctr"/>
                </a:tc>
                <a:tc gridSpan="3">
                  <a:txBody>
                    <a:bodyPr/>
                    <a:lstStyle/>
                    <a:p>
                      <a:pPr algn="ctr"/>
                      <a:r>
                        <a:rPr kumimoji="1" lang="ja-JP" altLang="en-US" dirty="0">
                          <a:solidFill>
                            <a:schemeClr val="tx1"/>
                          </a:solidFill>
                        </a:rPr>
                        <a:t>集材路</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1267782448"/>
                  </a:ext>
                </a:extLst>
              </a:tr>
              <a:tr h="370840">
                <a:tc>
                  <a:txBody>
                    <a:bodyPr/>
                    <a:lstStyle/>
                    <a:p>
                      <a:pPr algn="ctr"/>
                      <a:r>
                        <a:rPr kumimoji="1" lang="ja-JP" altLang="en-US" sz="1050" dirty="0"/>
                        <a:t>集材路の場合</a:t>
                      </a:r>
                      <a:endParaRPr kumimoji="1" lang="en-US" altLang="ja-JP" sz="1050" dirty="0"/>
                    </a:p>
                    <a:p>
                      <a:pPr algn="ctr"/>
                      <a:r>
                        <a:rPr kumimoji="1" lang="ja-JP" altLang="en-US" sz="1050" dirty="0"/>
                        <a:t>予定幅員・延長</a:t>
                      </a:r>
                      <a:endParaRPr kumimoji="1" lang="en-US" altLang="ja-JP" sz="1050" dirty="0"/>
                    </a:p>
                  </a:txBody>
                  <a:tcPr anchor="ctr"/>
                </a:tc>
                <a:tc gridSpan="3">
                  <a:txBody>
                    <a:bodyPr/>
                    <a:lstStyle/>
                    <a:p>
                      <a:pPr algn="ctr"/>
                      <a:r>
                        <a:rPr kumimoji="1" lang="ja-JP" altLang="en-US" dirty="0">
                          <a:solidFill>
                            <a:schemeClr val="tx1"/>
                          </a:solidFill>
                        </a:rPr>
                        <a:t>幅員</a:t>
                      </a:r>
                      <a:r>
                        <a:rPr kumimoji="1" lang="en-US" altLang="ja-JP" dirty="0">
                          <a:solidFill>
                            <a:schemeClr val="tx1"/>
                          </a:solidFill>
                        </a:rPr>
                        <a:t>2.5</a:t>
                      </a:r>
                      <a:r>
                        <a:rPr kumimoji="1" lang="ja-JP" altLang="en-US" dirty="0">
                          <a:solidFill>
                            <a:schemeClr val="tx1"/>
                          </a:solidFill>
                        </a:rPr>
                        <a:t>ｍ・延長</a:t>
                      </a:r>
                      <a:r>
                        <a:rPr kumimoji="1" lang="en-US" altLang="ja-JP" dirty="0">
                          <a:solidFill>
                            <a:schemeClr val="tx1"/>
                          </a:solidFill>
                        </a:rPr>
                        <a:t>500</a:t>
                      </a:r>
                      <a:r>
                        <a:rPr kumimoji="1" lang="ja-JP" altLang="en-US" dirty="0">
                          <a:solidFill>
                            <a:schemeClr val="tx1"/>
                          </a:solidFill>
                        </a:rPr>
                        <a:t>ｍ</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1719932509"/>
                  </a:ext>
                </a:extLst>
              </a:tr>
            </a:tbl>
          </a:graphicData>
        </a:graphic>
      </p:graphicFrame>
      <p:sp>
        <p:nvSpPr>
          <p:cNvPr id="3" name="テキスト ボックス 2">
            <a:extLst>
              <a:ext uri="{FF2B5EF4-FFF2-40B4-BE49-F238E27FC236}">
                <a16:creationId xmlns:a16="http://schemas.microsoft.com/office/drawing/2014/main" id="{DE44A245-65C4-71FE-00D3-2E8A0DD7A539}"/>
              </a:ext>
            </a:extLst>
          </p:cNvPr>
          <p:cNvSpPr txBox="1"/>
          <p:nvPr/>
        </p:nvSpPr>
        <p:spPr>
          <a:xfrm>
            <a:off x="6351623" y="9588190"/>
            <a:ext cx="506377"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13</a:t>
            </a:r>
            <a:endParaRPr kumimoji="1" lang="ja-JP" altLang="en-US" b="1" dirty="0">
              <a:latin typeface="BIZ UDゴシック" panose="020B0400000000000000" pitchFamily="49" charset="-128"/>
              <a:ea typeface="BIZ UDゴシック" panose="020B0400000000000000" pitchFamily="49" charset="-128"/>
            </a:endParaRPr>
          </a:p>
        </p:txBody>
      </p:sp>
      <p:sp>
        <p:nvSpPr>
          <p:cNvPr id="24" name="正方形/長方形 23">
            <a:extLst>
              <a:ext uri="{FF2B5EF4-FFF2-40B4-BE49-F238E27FC236}">
                <a16:creationId xmlns:a16="http://schemas.microsoft.com/office/drawing/2014/main" id="{0D3437BF-7DC8-1D81-57F0-003FE02E1A22}"/>
              </a:ext>
            </a:extLst>
          </p:cNvPr>
          <p:cNvSpPr/>
          <p:nvPr/>
        </p:nvSpPr>
        <p:spPr>
          <a:xfrm>
            <a:off x="363155" y="5822348"/>
            <a:ext cx="6284976" cy="4998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0000"/>
              </a:solidFill>
            </a:endParaRPr>
          </a:p>
        </p:txBody>
      </p:sp>
      <p:sp>
        <p:nvSpPr>
          <p:cNvPr id="28" name="テキスト ボックス 27">
            <a:extLst>
              <a:ext uri="{FF2B5EF4-FFF2-40B4-BE49-F238E27FC236}">
                <a16:creationId xmlns:a16="http://schemas.microsoft.com/office/drawing/2014/main" id="{4B0F6EF4-CE13-A8A4-CC13-61A216D0901F}"/>
              </a:ext>
            </a:extLst>
          </p:cNvPr>
          <p:cNvSpPr txBox="1"/>
          <p:nvPr/>
        </p:nvSpPr>
        <p:spPr>
          <a:xfrm flipH="1">
            <a:off x="280415" y="1161259"/>
            <a:ext cx="3512377" cy="830997"/>
          </a:xfrm>
          <a:prstGeom prst="rect">
            <a:avLst/>
          </a:prstGeom>
          <a:noFill/>
          <a:ln>
            <a:solidFill>
              <a:srgbClr val="FF0000"/>
            </a:solidFill>
          </a:ln>
        </p:spPr>
        <p:txBody>
          <a:bodyPr wrap="square" rtlCol="0">
            <a:spAutoFit/>
          </a:bodyPr>
          <a:lstStyle/>
          <a:p>
            <a:r>
              <a:rPr kumimoji="1" lang="ja-JP" altLang="en-US" sz="1200" dirty="0">
                <a:solidFill>
                  <a:srgbClr val="FF0000"/>
                </a:solidFill>
              </a:rPr>
              <a:t>・小数点第２位（第３位を四捨五入）まで記載</a:t>
            </a:r>
          </a:p>
          <a:p>
            <a:r>
              <a:rPr kumimoji="1" lang="ja-JP" altLang="en-US" sz="1200" dirty="0">
                <a:solidFill>
                  <a:srgbClr val="FF0000"/>
                </a:solidFill>
              </a:rPr>
              <a:t>・市町村森林整備計画に定める面積（</a:t>
            </a:r>
            <a:r>
              <a:rPr kumimoji="1" lang="en-US" altLang="ja-JP" sz="1200" dirty="0">
                <a:solidFill>
                  <a:srgbClr val="FF0000"/>
                </a:solidFill>
              </a:rPr>
              <a:t>20ha</a:t>
            </a:r>
            <a:r>
              <a:rPr kumimoji="1" lang="ja-JP" altLang="en-US" sz="1200" dirty="0">
                <a:solidFill>
                  <a:srgbClr val="FF0000"/>
                </a:solidFill>
              </a:rPr>
              <a:t>等）を超えている場合には適切な保護樹帯の設置が必要</a:t>
            </a:r>
          </a:p>
        </p:txBody>
      </p:sp>
      <p:cxnSp>
        <p:nvCxnSpPr>
          <p:cNvPr id="29" name="直線矢印コネクタ 28">
            <a:extLst>
              <a:ext uri="{FF2B5EF4-FFF2-40B4-BE49-F238E27FC236}">
                <a16:creationId xmlns:a16="http://schemas.microsoft.com/office/drawing/2014/main" id="{A66B4B0B-D458-9505-E8EE-7FFC06572F00}"/>
              </a:ext>
            </a:extLst>
          </p:cNvPr>
          <p:cNvCxnSpPr>
            <a:cxnSpLocks/>
          </p:cNvCxnSpPr>
          <p:nvPr/>
        </p:nvCxnSpPr>
        <p:spPr>
          <a:xfrm>
            <a:off x="5187695" y="2325773"/>
            <a:ext cx="0" cy="3076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E9D44987-2BAB-16FB-3795-417575DEE4B4}"/>
              </a:ext>
            </a:extLst>
          </p:cNvPr>
          <p:cNvSpPr txBox="1"/>
          <p:nvPr/>
        </p:nvSpPr>
        <p:spPr>
          <a:xfrm flipH="1">
            <a:off x="4681727" y="2072902"/>
            <a:ext cx="1011936" cy="280285"/>
          </a:xfrm>
          <a:prstGeom prst="rect">
            <a:avLst/>
          </a:prstGeom>
          <a:noFill/>
          <a:ln>
            <a:solidFill>
              <a:srgbClr val="FF0000"/>
            </a:solidFill>
          </a:ln>
        </p:spPr>
        <p:txBody>
          <a:bodyPr wrap="square" rtlCol="0">
            <a:spAutoFit/>
          </a:bodyPr>
          <a:lstStyle/>
          <a:p>
            <a:r>
              <a:rPr kumimoji="1" lang="ja-JP" altLang="en-US" sz="1200" dirty="0">
                <a:solidFill>
                  <a:srgbClr val="FF0000"/>
                </a:solidFill>
              </a:rPr>
              <a:t>内訳を記載</a:t>
            </a:r>
          </a:p>
        </p:txBody>
      </p:sp>
      <p:cxnSp>
        <p:nvCxnSpPr>
          <p:cNvPr id="34" name="直線矢印コネクタ 33">
            <a:extLst>
              <a:ext uri="{FF2B5EF4-FFF2-40B4-BE49-F238E27FC236}">
                <a16:creationId xmlns:a16="http://schemas.microsoft.com/office/drawing/2014/main" id="{B607AF91-A697-3844-884D-62012BDC1F03}"/>
              </a:ext>
            </a:extLst>
          </p:cNvPr>
          <p:cNvCxnSpPr>
            <a:cxnSpLocks/>
          </p:cNvCxnSpPr>
          <p:nvPr/>
        </p:nvCxnSpPr>
        <p:spPr>
          <a:xfrm>
            <a:off x="2241263" y="1810511"/>
            <a:ext cx="136177" cy="8229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7DCAE778-B50C-B42F-C85A-6B16E3A868B6}"/>
              </a:ext>
            </a:extLst>
          </p:cNvPr>
          <p:cNvSpPr txBox="1"/>
          <p:nvPr/>
        </p:nvSpPr>
        <p:spPr>
          <a:xfrm>
            <a:off x="7128508" y="884260"/>
            <a:ext cx="1558440"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告</a:t>
            </a:r>
            <a:r>
              <a:rPr lang="en-US" altLang="ja-JP" sz="1200" b="0" i="0" dirty="0">
                <a:solidFill>
                  <a:srgbClr val="333333"/>
                </a:solidFill>
                <a:effectLst/>
                <a:latin typeface="Lucida Grande"/>
              </a:rPr>
              <a:t>4,</a:t>
            </a:r>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P39‐3</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P43-4</a:t>
            </a:r>
          </a:p>
        </p:txBody>
      </p:sp>
      <p:sp>
        <p:nvSpPr>
          <p:cNvPr id="7" name="テキスト ボックス 6">
            <a:extLst>
              <a:ext uri="{FF2B5EF4-FFF2-40B4-BE49-F238E27FC236}">
                <a16:creationId xmlns:a16="http://schemas.microsoft.com/office/drawing/2014/main" id="{A0646BE4-9417-B645-B8A1-5C117FB50911}"/>
              </a:ext>
            </a:extLst>
          </p:cNvPr>
          <p:cNvSpPr txBox="1"/>
          <p:nvPr/>
        </p:nvSpPr>
        <p:spPr>
          <a:xfrm flipH="1">
            <a:off x="3126643" y="5551324"/>
            <a:ext cx="3512377" cy="830997"/>
          </a:xfrm>
          <a:prstGeom prst="rect">
            <a:avLst/>
          </a:prstGeom>
          <a:solidFill>
            <a:schemeClr val="bg1"/>
          </a:solidFill>
          <a:ln>
            <a:solidFill>
              <a:srgbClr val="FF0000"/>
            </a:solidFill>
          </a:ln>
        </p:spPr>
        <p:txBody>
          <a:bodyPr wrap="square" rtlCol="0">
            <a:spAutoFit/>
          </a:bodyPr>
          <a:lstStyle/>
          <a:p>
            <a:r>
              <a:rPr kumimoji="1" lang="ja-JP" altLang="en-US" sz="1200" dirty="0">
                <a:solidFill>
                  <a:srgbClr val="FF0000"/>
                </a:solidFill>
              </a:rPr>
              <a:t>択伐の伐採率は、基本的に、人工造林の場合は</a:t>
            </a:r>
            <a:r>
              <a:rPr kumimoji="1" lang="en-US" altLang="ja-JP" sz="1200" dirty="0">
                <a:solidFill>
                  <a:srgbClr val="FF0000"/>
                </a:solidFill>
              </a:rPr>
              <a:t>40</a:t>
            </a:r>
            <a:r>
              <a:rPr kumimoji="1" lang="ja-JP" altLang="en-US" sz="1200" dirty="0">
                <a:solidFill>
                  <a:srgbClr val="FF0000"/>
                </a:solidFill>
              </a:rPr>
              <a:t>％、天然更新の場合は</a:t>
            </a:r>
            <a:r>
              <a:rPr kumimoji="1" lang="en-US" altLang="ja-JP" sz="1200" dirty="0">
                <a:solidFill>
                  <a:srgbClr val="FF0000"/>
                </a:solidFill>
              </a:rPr>
              <a:t>30</a:t>
            </a:r>
            <a:r>
              <a:rPr kumimoji="1" lang="ja-JP" altLang="en-US" sz="1200" dirty="0">
                <a:solidFill>
                  <a:srgbClr val="FF0000"/>
                </a:solidFill>
              </a:rPr>
              <a:t>％が上限となります。（詳細は、市町村森林整備計画を確認して下さい。）</a:t>
            </a:r>
          </a:p>
        </p:txBody>
      </p:sp>
      <p:cxnSp>
        <p:nvCxnSpPr>
          <p:cNvPr id="8" name="直線矢印コネクタ 7">
            <a:extLst>
              <a:ext uri="{FF2B5EF4-FFF2-40B4-BE49-F238E27FC236}">
                <a16:creationId xmlns:a16="http://schemas.microsoft.com/office/drawing/2014/main" id="{01111AF9-6DEA-60FE-F14D-9F8BBF5CDB1A}"/>
              </a:ext>
            </a:extLst>
          </p:cNvPr>
          <p:cNvCxnSpPr>
            <a:cxnSpLocks/>
          </p:cNvCxnSpPr>
          <p:nvPr/>
        </p:nvCxnSpPr>
        <p:spPr>
          <a:xfrm flipV="1">
            <a:off x="6367749" y="3150824"/>
            <a:ext cx="0" cy="2400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タイトル 1">
            <a:extLst>
              <a:ext uri="{FF2B5EF4-FFF2-40B4-BE49-F238E27FC236}">
                <a16:creationId xmlns:a16="http://schemas.microsoft.com/office/drawing/2014/main" id="{7CDE6ABC-9F70-A833-A204-7CD0A9315AD1}"/>
              </a:ext>
            </a:extLst>
          </p:cNvPr>
          <p:cNvSpPr>
            <a:spLocks noGrp="1"/>
          </p:cNvSpPr>
          <p:nvPr>
            <p:ph type="title"/>
          </p:nvPr>
        </p:nvSpPr>
        <p:spPr>
          <a:xfrm>
            <a:off x="0" y="3149"/>
            <a:ext cx="6858000" cy="554273"/>
          </a:xfrm>
          <a:noFill/>
        </p:spPr>
        <p:txBody>
          <a:bodyPr>
            <a:normAutofit/>
          </a:bodyPr>
          <a:lstStyle/>
          <a:p>
            <a:pPr algn="ctr">
              <a:spcBef>
                <a:spcPts val="600"/>
              </a:spcBef>
            </a:pPr>
            <a:r>
              <a:rPr kumimoji="1" lang="en-US" altLang="ja-JP" sz="1800" b="1" dirty="0">
                <a:latin typeface="BIZ UDゴシック" panose="020B0400000000000000" pitchFamily="49" charset="-128"/>
                <a:ea typeface="BIZ UDゴシック" panose="020B0400000000000000" pitchFamily="49" charset="-128"/>
              </a:rPr>
              <a:t>【</a:t>
            </a:r>
            <a:r>
              <a:rPr lang="ja-JP" altLang="en-US" sz="1800" b="1" dirty="0">
                <a:latin typeface="BIZ UDゴシック" panose="020B0400000000000000" pitchFamily="49" charset="-128"/>
                <a:ea typeface="BIZ UDゴシック" panose="020B0400000000000000" pitchFamily="49" charset="-128"/>
              </a:rPr>
              <a:t>択</a:t>
            </a:r>
            <a:r>
              <a:rPr kumimoji="1" lang="ja-JP" altLang="en-US" sz="1800" b="1" dirty="0">
                <a:latin typeface="BIZ UDゴシック" panose="020B0400000000000000" pitchFamily="49" charset="-128"/>
                <a:ea typeface="BIZ UDゴシック" panose="020B0400000000000000" pitchFamily="49" charset="-128"/>
              </a:rPr>
              <a:t>伐の場合の記載例</a:t>
            </a:r>
            <a:r>
              <a:rPr kumimoji="1" lang="en-US" altLang="ja-JP" sz="1800" b="1" dirty="0">
                <a:latin typeface="BIZ UDゴシック" panose="020B0400000000000000" pitchFamily="49" charset="-128"/>
                <a:ea typeface="BIZ UDゴシック" panose="020B0400000000000000" pitchFamily="49" charset="-128"/>
              </a:rPr>
              <a:t>】</a:t>
            </a:r>
            <a:endParaRPr kumimoji="1" lang="ja-JP" altLang="en-US" sz="1800" b="1" dirty="0">
              <a:latin typeface="BIZ UDゴシック" panose="020B0400000000000000" pitchFamily="49" charset="-128"/>
              <a:ea typeface="BIZ UDゴシック" panose="020B0400000000000000" pitchFamily="49" charset="-128"/>
            </a:endParaRPr>
          </a:p>
        </p:txBody>
      </p:sp>
      <p:sp>
        <p:nvSpPr>
          <p:cNvPr id="9" name="楕円 8">
            <a:extLst>
              <a:ext uri="{FF2B5EF4-FFF2-40B4-BE49-F238E27FC236}">
                <a16:creationId xmlns:a16="http://schemas.microsoft.com/office/drawing/2014/main" id="{8FB60A82-441E-6ED3-6A88-7E5957CCEC75}"/>
              </a:ext>
            </a:extLst>
          </p:cNvPr>
          <p:cNvSpPr/>
          <p:nvPr/>
        </p:nvSpPr>
        <p:spPr>
          <a:xfrm>
            <a:off x="2777711" y="2767584"/>
            <a:ext cx="465361" cy="40218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86239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682D04A1-8D9F-9833-740A-8636DAF5079E}"/>
              </a:ext>
            </a:extLst>
          </p:cNvPr>
          <p:cNvSpPr/>
          <p:nvPr/>
        </p:nvSpPr>
        <p:spPr>
          <a:xfrm>
            <a:off x="118872" y="649301"/>
            <a:ext cx="6620256" cy="5897803"/>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en-US" altLang="ja-JP" sz="1400" dirty="0">
              <a:latin typeface="BIZ UDP明朝 Medium" panose="02020500000000000000" pitchFamily="18" charset="-128"/>
              <a:ea typeface="BIZ UDP明朝 Medium" panose="02020500000000000000" pitchFamily="18" charset="-128"/>
            </a:endParaRPr>
          </a:p>
          <a:p>
            <a:pPr algn="ctr"/>
            <a:r>
              <a:rPr kumimoji="1" lang="ja-JP" altLang="en-US" sz="1400" dirty="0">
                <a:latin typeface="BIZ UDP明朝 Medium" panose="02020500000000000000" pitchFamily="18" charset="-128"/>
                <a:ea typeface="BIZ UDP明朝 Medium" panose="02020500000000000000" pitchFamily="18" charset="-128"/>
              </a:rPr>
              <a:t>伐採計画書</a:t>
            </a:r>
            <a:endParaRPr kumimoji="1" lang="en-US" altLang="ja-JP" sz="1400" dirty="0">
              <a:latin typeface="BIZ UDP明朝 Medium" panose="02020500000000000000" pitchFamily="18" charset="-128"/>
              <a:ea typeface="BIZ UDP明朝 Medium" panose="02020500000000000000" pitchFamily="18" charset="-128"/>
            </a:endParaRPr>
          </a:p>
          <a:p>
            <a:pPr algn="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伐採する者</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住　所　○○市■■町１－１－１</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氏　名　林野　太郎</a:t>
            </a:r>
            <a:endParaRPr kumimoji="1" lang="en-US" altLang="ja-JP" sz="1400" dirty="0">
              <a:latin typeface="BIZ UDP明朝 Medium" panose="02020500000000000000" pitchFamily="18" charset="-128"/>
              <a:ea typeface="BIZ UDP明朝 Medium" panose="02020500000000000000" pitchFamily="18" charset="-128"/>
            </a:endParaRPr>
          </a:p>
          <a:p>
            <a:pPr lvl="8"/>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１　伐採の計画</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２　備考</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a:t>
            </a:r>
          </a:p>
        </p:txBody>
      </p:sp>
      <p:graphicFrame>
        <p:nvGraphicFramePr>
          <p:cNvPr id="6" name="表 6">
            <a:extLst>
              <a:ext uri="{FF2B5EF4-FFF2-40B4-BE49-F238E27FC236}">
                <a16:creationId xmlns:a16="http://schemas.microsoft.com/office/drawing/2014/main" id="{1AE8B5A9-04F2-5F46-385D-6D4E4D39454E}"/>
              </a:ext>
            </a:extLst>
          </p:cNvPr>
          <p:cNvGraphicFramePr>
            <a:graphicFrameLocks noGrp="1"/>
          </p:cNvGraphicFramePr>
          <p:nvPr>
            <p:extLst>
              <p:ext uri="{D42A27DB-BD31-4B8C-83A1-F6EECF244321}">
                <p14:modId xmlns:p14="http://schemas.microsoft.com/office/powerpoint/2010/main" val="1022932726"/>
              </p:ext>
            </p:extLst>
          </p:nvPr>
        </p:nvGraphicFramePr>
        <p:xfrm>
          <a:off x="392111" y="2443945"/>
          <a:ext cx="6246909" cy="3007360"/>
        </p:xfrm>
        <a:graphic>
          <a:graphicData uri="http://schemas.openxmlformats.org/drawingml/2006/table">
            <a:tbl>
              <a:tblPr firstRow="1" bandRow="1">
                <a:tableStyleId>{5940675A-B579-460E-94D1-54222C63F5DA}</a:tableStyleId>
              </a:tblPr>
              <a:tblGrid>
                <a:gridCol w="1229425">
                  <a:extLst>
                    <a:ext uri="{9D8B030D-6E8A-4147-A177-3AD203B41FA5}">
                      <a16:colId xmlns:a16="http://schemas.microsoft.com/office/drawing/2014/main" val="2150897637"/>
                    </a:ext>
                  </a:extLst>
                </a:gridCol>
                <a:gridCol w="2401824">
                  <a:extLst>
                    <a:ext uri="{9D8B030D-6E8A-4147-A177-3AD203B41FA5}">
                      <a16:colId xmlns:a16="http://schemas.microsoft.com/office/drawing/2014/main" val="3173105330"/>
                    </a:ext>
                  </a:extLst>
                </a:gridCol>
                <a:gridCol w="1058894">
                  <a:extLst>
                    <a:ext uri="{9D8B030D-6E8A-4147-A177-3AD203B41FA5}">
                      <a16:colId xmlns:a16="http://schemas.microsoft.com/office/drawing/2014/main" val="3007736505"/>
                    </a:ext>
                  </a:extLst>
                </a:gridCol>
                <a:gridCol w="1556766">
                  <a:extLst>
                    <a:ext uri="{9D8B030D-6E8A-4147-A177-3AD203B41FA5}">
                      <a16:colId xmlns:a16="http://schemas.microsoft.com/office/drawing/2014/main" val="462488825"/>
                    </a:ext>
                  </a:extLst>
                </a:gridCol>
              </a:tblGrid>
              <a:tr h="370840">
                <a:tc>
                  <a:txBody>
                    <a:bodyPr/>
                    <a:lstStyle/>
                    <a:p>
                      <a:pPr algn="ctr"/>
                      <a:r>
                        <a:rPr kumimoji="1" lang="ja-JP" altLang="en-US" spc="300" dirty="0"/>
                        <a:t>伐採面積</a:t>
                      </a:r>
                    </a:p>
                  </a:txBody>
                  <a:tcPr anchor="ctr"/>
                </a:tc>
                <a:tc gridSpan="3">
                  <a:txBody>
                    <a:bodyPr/>
                    <a:lstStyle/>
                    <a:p>
                      <a:r>
                        <a:rPr kumimoji="1" lang="ja-JP" altLang="en-US" dirty="0"/>
                        <a:t>　　　　　　　　</a:t>
                      </a:r>
                      <a:r>
                        <a:rPr kumimoji="1" lang="en-US" altLang="ja-JP" dirty="0"/>
                        <a:t>5.00ha</a:t>
                      </a:r>
                      <a:r>
                        <a:rPr kumimoji="1" lang="ja-JP" altLang="en-US" dirty="0"/>
                        <a:t>（うち人工林</a:t>
                      </a:r>
                      <a:r>
                        <a:rPr kumimoji="1" lang="en-US" altLang="ja-JP" dirty="0"/>
                        <a:t>5.00ha</a:t>
                      </a:r>
                      <a:r>
                        <a:rPr kumimoji="1" lang="ja-JP" altLang="en-US" dirty="0"/>
                        <a:t>、天然林</a:t>
                      </a:r>
                      <a:r>
                        <a:rPr kumimoji="1" lang="en-US" altLang="ja-JP" dirty="0"/>
                        <a:t>0.00ha</a:t>
                      </a:r>
                      <a:r>
                        <a:rPr kumimoji="1" lang="ja-JP" altLang="en-US" dirty="0"/>
                        <a:t>）</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612105288"/>
                  </a:ext>
                </a:extLst>
              </a:tr>
              <a:tr h="370840">
                <a:tc>
                  <a:txBody>
                    <a:bodyPr/>
                    <a:lstStyle/>
                    <a:p>
                      <a:pPr algn="ctr"/>
                      <a:r>
                        <a:rPr kumimoji="1" lang="ja-JP" altLang="en-US" spc="300" dirty="0"/>
                        <a:t>伐採方法</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dirty="0"/>
                        <a:t>主伐（皆伐・択伐）・間伐</a:t>
                      </a:r>
                    </a:p>
                  </a:txBody>
                  <a:tcPr anchor="ctr"/>
                </a:tc>
                <a:tc>
                  <a:txBody>
                    <a:bodyPr/>
                    <a:lstStyle/>
                    <a:p>
                      <a:pPr algn="ctr"/>
                      <a:r>
                        <a:rPr kumimoji="1" lang="ja-JP" altLang="en-US" dirty="0"/>
                        <a:t>伐採率</a:t>
                      </a:r>
                    </a:p>
                  </a:txBody>
                  <a:tcPr anchor="ctr"/>
                </a:tc>
                <a:tc>
                  <a:txBody>
                    <a:bodyPr/>
                    <a:lstStyle/>
                    <a:p>
                      <a:pPr algn="r"/>
                      <a:r>
                        <a:rPr kumimoji="1" lang="en-US" altLang="ja-JP" dirty="0"/>
                        <a:t>35</a:t>
                      </a:r>
                      <a:r>
                        <a:rPr kumimoji="1" lang="ja-JP" altLang="en-US" dirty="0"/>
                        <a:t>％</a:t>
                      </a:r>
                    </a:p>
                  </a:txBody>
                  <a:tcPr anchor="ctr"/>
                </a:tc>
                <a:extLst>
                  <a:ext uri="{0D108BD9-81ED-4DB2-BD59-A6C34878D82A}">
                    <a16:rowId xmlns:a16="http://schemas.microsoft.com/office/drawing/2014/main" val="2691309139"/>
                  </a:ext>
                </a:extLst>
              </a:tr>
              <a:tr h="370840">
                <a:tc>
                  <a:txBody>
                    <a:bodyPr/>
                    <a:lstStyle/>
                    <a:p>
                      <a:pPr algn="ctr"/>
                      <a:r>
                        <a:rPr kumimoji="1" lang="ja-JP" altLang="en-US" dirty="0"/>
                        <a:t>作業委託先</a:t>
                      </a:r>
                    </a:p>
                  </a:txBody>
                  <a:tcPr anchor="ctr"/>
                </a:tc>
                <a:tc gridSpan="3">
                  <a:txBody>
                    <a:bodyPr/>
                    <a:lstStyle/>
                    <a:p>
                      <a:pPr algn="ctr"/>
                      <a:r>
                        <a:rPr kumimoji="1" lang="ja-JP" altLang="en-US" dirty="0">
                          <a:solidFill>
                            <a:schemeClr val="tx1"/>
                          </a:solidFill>
                        </a:rPr>
                        <a:t>○○林業（株）</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756690056"/>
                  </a:ext>
                </a:extLst>
              </a:tr>
              <a:tr h="370840">
                <a:tc>
                  <a:txBody>
                    <a:bodyPr/>
                    <a:lstStyle/>
                    <a:p>
                      <a:pPr algn="ctr"/>
                      <a:r>
                        <a:rPr kumimoji="1" lang="ja-JP" altLang="en-US" spc="300" dirty="0"/>
                        <a:t>伐採樹種</a:t>
                      </a:r>
                    </a:p>
                  </a:txBody>
                  <a:tcPr anchor="ctr"/>
                </a:tc>
                <a:tc gridSpan="3">
                  <a:txBody>
                    <a:bodyPr/>
                    <a:lstStyle/>
                    <a:p>
                      <a:pPr algn="ctr"/>
                      <a:r>
                        <a:rPr kumimoji="1" lang="ja-JP" altLang="en-US" dirty="0">
                          <a:solidFill>
                            <a:schemeClr val="tx1"/>
                          </a:solidFill>
                        </a:rPr>
                        <a:t>すぎ</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210149543"/>
                  </a:ext>
                </a:extLst>
              </a:tr>
              <a:tr h="370840">
                <a:tc>
                  <a:txBody>
                    <a:bodyPr/>
                    <a:lstStyle/>
                    <a:p>
                      <a:pPr algn="ctr"/>
                      <a:r>
                        <a:rPr kumimoji="1" lang="ja-JP" altLang="en-US" spc="600" dirty="0"/>
                        <a:t>伐採齢</a:t>
                      </a:r>
                    </a:p>
                  </a:txBody>
                  <a:tcPr anchor="ctr"/>
                </a:tc>
                <a:tc gridSpan="3">
                  <a:txBody>
                    <a:bodyPr/>
                    <a:lstStyle/>
                    <a:p>
                      <a:pPr algn="ctr"/>
                      <a:r>
                        <a:rPr kumimoji="1" lang="ja-JP" altLang="en-US" dirty="0">
                          <a:solidFill>
                            <a:schemeClr val="tx1"/>
                          </a:solidFill>
                        </a:rPr>
                        <a:t>４５</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438911972"/>
                  </a:ext>
                </a:extLst>
              </a:tr>
              <a:tr h="370840">
                <a:tc>
                  <a:txBody>
                    <a:bodyPr/>
                    <a:lstStyle/>
                    <a:p>
                      <a:pPr algn="ctr"/>
                      <a:r>
                        <a:rPr kumimoji="1" lang="ja-JP" altLang="en-US" dirty="0"/>
                        <a:t>伐採の期間</a:t>
                      </a:r>
                    </a:p>
                  </a:txBody>
                  <a:tcPr anchor="ctr"/>
                </a:tc>
                <a:tc gridSpan="3">
                  <a:txBody>
                    <a:bodyPr/>
                    <a:lstStyle/>
                    <a:p>
                      <a:pPr algn="ctr"/>
                      <a:r>
                        <a:rPr kumimoji="1" lang="ja-JP" altLang="en-US" dirty="0">
                          <a:solidFill>
                            <a:schemeClr val="tx1"/>
                          </a:solidFill>
                        </a:rPr>
                        <a:t>令和６年５月１日～令和７年３月３１日</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2537584360"/>
                  </a:ext>
                </a:extLst>
              </a:tr>
              <a:tr h="370840">
                <a:tc>
                  <a:txBody>
                    <a:bodyPr/>
                    <a:lstStyle/>
                    <a:p>
                      <a:pPr algn="ctr"/>
                      <a:r>
                        <a:rPr kumimoji="1" lang="ja-JP" altLang="en-US" spc="300" dirty="0"/>
                        <a:t>集材方法</a:t>
                      </a:r>
                    </a:p>
                  </a:txBody>
                  <a:tcPr anchor="ctr"/>
                </a:tc>
                <a:tc gridSpan="3">
                  <a:txBody>
                    <a:bodyPr/>
                    <a:lstStyle/>
                    <a:p>
                      <a:pPr algn="ctr"/>
                      <a:r>
                        <a:rPr kumimoji="1" lang="ja-JP" altLang="en-US" dirty="0">
                          <a:solidFill>
                            <a:schemeClr val="tx1"/>
                          </a:solidFill>
                        </a:rPr>
                        <a:t>集材路</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1267782448"/>
                  </a:ext>
                </a:extLst>
              </a:tr>
              <a:tr h="370840">
                <a:tc>
                  <a:txBody>
                    <a:bodyPr/>
                    <a:lstStyle/>
                    <a:p>
                      <a:pPr algn="ctr"/>
                      <a:r>
                        <a:rPr kumimoji="1" lang="ja-JP" altLang="en-US" sz="1050" dirty="0"/>
                        <a:t>集材路の場合</a:t>
                      </a:r>
                      <a:endParaRPr kumimoji="1" lang="en-US" altLang="ja-JP" sz="1050" dirty="0"/>
                    </a:p>
                    <a:p>
                      <a:pPr algn="ctr"/>
                      <a:r>
                        <a:rPr kumimoji="1" lang="ja-JP" altLang="en-US" sz="1050" dirty="0"/>
                        <a:t>予定幅員・延長</a:t>
                      </a:r>
                      <a:endParaRPr kumimoji="1" lang="en-US" altLang="ja-JP" sz="1050" dirty="0"/>
                    </a:p>
                  </a:txBody>
                  <a:tcPr anchor="ctr"/>
                </a:tc>
                <a:tc gridSpan="3">
                  <a:txBody>
                    <a:bodyPr/>
                    <a:lstStyle/>
                    <a:p>
                      <a:pPr algn="ctr"/>
                      <a:r>
                        <a:rPr kumimoji="1" lang="ja-JP" altLang="en-US" dirty="0">
                          <a:solidFill>
                            <a:schemeClr val="tx1"/>
                          </a:solidFill>
                        </a:rPr>
                        <a:t>幅員</a:t>
                      </a:r>
                      <a:r>
                        <a:rPr kumimoji="1" lang="en-US" altLang="ja-JP" dirty="0">
                          <a:solidFill>
                            <a:schemeClr val="tx1"/>
                          </a:solidFill>
                        </a:rPr>
                        <a:t>2.5</a:t>
                      </a:r>
                      <a:r>
                        <a:rPr kumimoji="1" lang="ja-JP" altLang="en-US" dirty="0">
                          <a:solidFill>
                            <a:schemeClr val="tx1"/>
                          </a:solidFill>
                        </a:rPr>
                        <a:t>ｍ・延長</a:t>
                      </a:r>
                      <a:r>
                        <a:rPr kumimoji="1" lang="en-US" altLang="ja-JP" dirty="0">
                          <a:solidFill>
                            <a:schemeClr val="tx1"/>
                          </a:solidFill>
                        </a:rPr>
                        <a:t>500</a:t>
                      </a:r>
                      <a:r>
                        <a:rPr kumimoji="1" lang="ja-JP" altLang="en-US" dirty="0">
                          <a:solidFill>
                            <a:schemeClr val="tx1"/>
                          </a:solidFill>
                        </a:rPr>
                        <a:t>ｍ</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1719932509"/>
                  </a:ext>
                </a:extLst>
              </a:tr>
            </a:tbl>
          </a:graphicData>
        </a:graphic>
      </p:graphicFrame>
      <p:sp>
        <p:nvSpPr>
          <p:cNvPr id="3" name="テキスト ボックス 2">
            <a:extLst>
              <a:ext uri="{FF2B5EF4-FFF2-40B4-BE49-F238E27FC236}">
                <a16:creationId xmlns:a16="http://schemas.microsoft.com/office/drawing/2014/main" id="{DE44A245-65C4-71FE-00D3-2E8A0DD7A539}"/>
              </a:ext>
            </a:extLst>
          </p:cNvPr>
          <p:cNvSpPr txBox="1"/>
          <p:nvPr/>
        </p:nvSpPr>
        <p:spPr>
          <a:xfrm>
            <a:off x="0" y="9588190"/>
            <a:ext cx="506377"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14</a:t>
            </a:r>
            <a:endParaRPr kumimoji="1" lang="ja-JP" altLang="en-US" b="1" dirty="0">
              <a:latin typeface="BIZ UDゴシック" panose="020B0400000000000000" pitchFamily="49" charset="-128"/>
              <a:ea typeface="BIZ UDゴシック" panose="020B0400000000000000" pitchFamily="49" charset="-128"/>
            </a:endParaRPr>
          </a:p>
        </p:txBody>
      </p:sp>
      <p:sp>
        <p:nvSpPr>
          <p:cNvPr id="24" name="正方形/長方形 23">
            <a:extLst>
              <a:ext uri="{FF2B5EF4-FFF2-40B4-BE49-F238E27FC236}">
                <a16:creationId xmlns:a16="http://schemas.microsoft.com/office/drawing/2014/main" id="{0D3437BF-7DC8-1D81-57F0-003FE02E1A22}"/>
              </a:ext>
            </a:extLst>
          </p:cNvPr>
          <p:cNvSpPr/>
          <p:nvPr/>
        </p:nvSpPr>
        <p:spPr>
          <a:xfrm>
            <a:off x="363155" y="5822348"/>
            <a:ext cx="6284976" cy="4998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0000"/>
              </a:solidFill>
            </a:endParaRPr>
          </a:p>
        </p:txBody>
      </p:sp>
      <p:sp>
        <p:nvSpPr>
          <p:cNvPr id="28" name="テキスト ボックス 27">
            <a:extLst>
              <a:ext uri="{FF2B5EF4-FFF2-40B4-BE49-F238E27FC236}">
                <a16:creationId xmlns:a16="http://schemas.microsoft.com/office/drawing/2014/main" id="{4B0F6EF4-CE13-A8A4-CC13-61A216D0901F}"/>
              </a:ext>
            </a:extLst>
          </p:cNvPr>
          <p:cNvSpPr txBox="1"/>
          <p:nvPr/>
        </p:nvSpPr>
        <p:spPr>
          <a:xfrm flipH="1">
            <a:off x="280415" y="1161259"/>
            <a:ext cx="3512377" cy="830997"/>
          </a:xfrm>
          <a:prstGeom prst="rect">
            <a:avLst/>
          </a:prstGeom>
          <a:noFill/>
          <a:ln>
            <a:solidFill>
              <a:srgbClr val="FF0000"/>
            </a:solidFill>
          </a:ln>
        </p:spPr>
        <p:txBody>
          <a:bodyPr wrap="square" rtlCol="0">
            <a:spAutoFit/>
          </a:bodyPr>
          <a:lstStyle/>
          <a:p>
            <a:r>
              <a:rPr kumimoji="1" lang="ja-JP" altLang="en-US" sz="1200" dirty="0">
                <a:solidFill>
                  <a:srgbClr val="FF0000"/>
                </a:solidFill>
              </a:rPr>
              <a:t>・小数点第２位（第３位を四捨五入）まで記載</a:t>
            </a:r>
          </a:p>
          <a:p>
            <a:r>
              <a:rPr kumimoji="1" lang="ja-JP" altLang="en-US" sz="1200" dirty="0">
                <a:solidFill>
                  <a:srgbClr val="FF0000"/>
                </a:solidFill>
              </a:rPr>
              <a:t>・市町村森林整備計画に定める面積（</a:t>
            </a:r>
            <a:r>
              <a:rPr kumimoji="1" lang="en-US" altLang="ja-JP" sz="1200" dirty="0">
                <a:solidFill>
                  <a:srgbClr val="FF0000"/>
                </a:solidFill>
              </a:rPr>
              <a:t>20ha</a:t>
            </a:r>
            <a:r>
              <a:rPr kumimoji="1" lang="ja-JP" altLang="en-US" sz="1200" dirty="0">
                <a:solidFill>
                  <a:srgbClr val="FF0000"/>
                </a:solidFill>
              </a:rPr>
              <a:t>等）を超えている場合には適切な保護樹帯の設置が必要</a:t>
            </a:r>
          </a:p>
        </p:txBody>
      </p:sp>
      <p:cxnSp>
        <p:nvCxnSpPr>
          <p:cNvPr id="29" name="直線矢印コネクタ 28">
            <a:extLst>
              <a:ext uri="{FF2B5EF4-FFF2-40B4-BE49-F238E27FC236}">
                <a16:creationId xmlns:a16="http://schemas.microsoft.com/office/drawing/2014/main" id="{A66B4B0B-D458-9505-E8EE-7FFC06572F00}"/>
              </a:ext>
            </a:extLst>
          </p:cNvPr>
          <p:cNvCxnSpPr>
            <a:cxnSpLocks/>
          </p:cNvCxnSpPr>
          <p:nvPr/>
        </p:nvCxnSpPr>
        <p:spPr>
          <a:xfrm>
            <a:off x="5187695" y="2325773"/>
            <a:ext cx="0" cy="3076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E9D44987-2BAB-16FB-3795-417575DEE4B4}"/>
              </a:ext>
            </a:extLst>
          </p:cNvPr>
          <p:cNvSpPr txBox="1"/>
          <p:nvPr/>
        </p:nvSpPr>
        <p:spPr>
          <a:xfrm flipH="1">
            <a:off x="4681727" y="2072902"/>
            <a:ext cx="1011936" cy="280285"/>
          </a:xfrm>
          <a:prstGeom prst="rect">
            <a:avLst/>
          </a:prstGeom>
          <a:noFill/>
          <a:ln>
            <a:solidFill>
              <a:srgbClr val="FF0000"/>
            </a:solidFill>
          </a:ln>
        </p:spPr>
        <p:txBody>
          <a:bodyPr wrap="square" rtlCol="0">
            <a:spAutoFit/>
          </a:bodyPr>
          <a:lstStyle/>
          <a:p>
            <a:r>
              <a:rPr kumimoji="1" lang="ja-JP" altLang="en-US" sz="1200" dirty="0">
                <a:solidFill>
                  <a:srgbClr val="FF0000"/>
                </a:solidFill>
              </a:rPr>
              <a:t>内訳を記載</a:t>
            </a:r>
          </a:p>
        </p:txBody>
      </p:sp>
      <p:cxnSp>
        <p:nvCxnSpPr>
          <p:cNvPr id="34" name="直線矢印コネクタ 33">
            <a:extLst>
              <a:ext uri="{FF2B5EF4-FFF2-40B4-BE49-F238E27FC236}">
                <a16:creationId xmlns:a16="http://schemas.microsoft.com/office/drawing/2014/main" id="{B607AF91-A697-3844-884D-62012BDC1F03}"/>
              </a:ext>
            </a:extLst>
          </p:cNvPr>
          <p:cNvCxnSpPr>
            <a:cxnSpLocks/>
          </p:cNvCxnSpPr>
          <p:nvPr/>
        </p:nvCxnSpPr>
        <p:spPr>
          <a:xfrm>
            <a:off x="2241263" y="1810511"/>
            <a:ext cx="136177" cy="8229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7DCAE778-B50C-B42F-C85A-6B16E3A868B6}"/>
              </a:ext>
            </a:extLst>
          </p:cNvPr>
          <p:cNvSpPr txBox="1"/>
          <p:nvPr/>
        </p:nvSpPr>
        <p:spPr>
          <a:xfrm>
            <a:off x="7128508" y="884260"/>
            <a:ext cx="1558440"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告</a:t>
            </a:r>
            <a:r>
              <a:rPr lang="en-US" altLang="ja-JP" sz="1200" b="0" i="0" dirty="0">
                <a:solidFill>
                  <a:srgbClr val="333333"/>
                </a:solidFill>
                <a:effectLst/>
                <a:latin typeface="Lucida Grande"/>
              </a:rPr>
              <a:t>4,</a:t>
            </a:r>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P39‐3</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P43-4</a:t>
            </a:r>
          </a:p>
        </p:txBody>
      </p:sp>
      <p:sp>
        <p:nvSpPr>
          <p:cNvPr id="7" name="テキスト ボックス 6">
            <a:extLst>
              <a:ext uri="{FF2B5EF4-FFF2-40B4-BE49-F238E27FC236}">
                <a16:creationId xmlns:a16="http://schemas.microsoft.com/office/drawing/2014/main" id="{A0646BE4-9417-B645-B8A1-5C117FB50911}"/>
              </a:ext>
            </a:extLst>
          </p:cNvPr>
          <p:cNvSpPr txBox="1"/>
          <p:nvPr/>
        </p:nvSpPr>
        <p:spPr>
          <a:xfrm flipH="1">
            <a:off x="3126643" y="5551324"/>
            <a:ext cx="3512377" cy="646331"/>
          </a:xfrm>
          <a:prstGeom prst="rect">
            <a:avLst/>
          </a:prstGeom>
          <a:solidFill>
            <a:schemeClr val="bg1"/>
          </a:solidFill>
          <a:ln>
            <a:solidFill>
              <a:srgbClr val="FF0000"/>
            </a:solidFill>
          </a:ln>
        </p:spPr>
        <p:txBody>
          <a:bodyPr wrap="square" rtlCol="0">
            <a:spAutoFit/>
          </a:bodyPr>
          <a:lstStyle/>
          <a:p>
            <a:r>
              <a:rPr kumimoji="1" lang="ja-JP" altLang="en-US" sz="1200" dirty="0">
                <a:solidFill>
                  <a:srgbClr val="FF0000"/>
                </a:solidFill>
              </a:rPr>
              <a:t>間伐の伐採率は、基本的に</a:t>
            </a:r>
            <a:r>
              <a:rPr kumimoji="1" lang="en-US" altLang="ja-JP" sz="1200" dirty="0">
                <a:solidFill>
                  <a:srgbClr val="FF0000"/>
                </a:solidFill>
              </a:rPr>
              <a:t>35</a:t>
            </a:r>
            <a:r>
              <a:rPr kumimoji="1" lang="ja-JP" altLang="en-US" sz="1200" dirty="0">
                <a:solidFill>
                  <a:srgbClr val="FF0000"/>
                </a:solidFill>
              </a:rPr>
              <a:t>％が上限となります。（詳細は、市町村森林整備計画を確認して下さい。）</a:t>
            </a:r>
          </a:p>
        </p:txBody>
      </p:sp>
      <p:cxnSp>
        <p:nvCxnSpPr>
          <p:cNvPr id="8" name="直線矢印コネクタ 7">
            <a:extLst>
              <a:ext uri="{FF2B5EF4-FFF2-40B4-BE49-F238E27FC236}">
                <a16:creationId xmlns:a16="http://schemas.microsoft.com/office/drawing/2014/main" id="{01111AF9-6DEA-60FE-F14D-9F8BBF5CDB1A}"/>
              </a:ext>
            </a:extLst>
          </p:cNvPr>
          <p:cNvCxnSpPr>
            <a:cxnSpLocks/>
          </p:cNvCxnSpPr>
          <p:nvPr/>
        </p:nvCxnSpPr>
        <p:spPr>
          <a:xfrm flipV="1">
            <a:off x="6367749" y="3150824"/>
            <a:ext cx="0" cy="2400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タイトル 1">
            <a:extLst>
              <a:ext uri="{FF2B5EF4-FFF2-40B4-BE49-F238E27FC236}">
                <a16:creationId xmlns:a16="http://schemas.microsoft.com/office/drawing/2014/main" id="{7CDE6ABC-9F70-A833-A204-7CD0A9315AD1}"/>
              </a:ext>
            </a:extLst>
          </p:cNvPr>
          <p:cNvSpPr>
            <a:spLocks noGrp="1"/>
          </p:cNvSpPr>
          <p:nvPr>
            <p:ph type="title"/>
          </p:nvPr>
        </p:nvSpPr>
        <p:spPr>
          <a:xfrm>
            <a:off x="0" y="3149"/>
            <a:ext cx="6858000" cy="554273"/>
          </a:xfrm>
          <a:noFill/>
        </p:spPr>
        <p:txBody>
          <a:bodyPr>
            <a:normAutofit/>
          </a:bodyPr>
          <a:lstStyle/>
          <a:p>
            <a:pPr algn="ctr">
              <a:spcBef>
                <a:spcPts val="600"/>
              </a:spcBef>
            </a:pPr>
            <a:r>
              <a:rPr kumimoji="1" lang="en-US" altLang="ja-JP" sz="1800" b="1" dirty="0">
                <a:latin typeface="BIZ UDゴシック" panose="020B0400000000000000" pitchFamily="49" charset="-128"/>
                <a:ea typeface="BIZ UDゴシック" panose="020B0400000000000000" pitchFamily="49" charset="-128"/>
              </a:rPr>
              <a:t>【</a:t>
            </a:r>
            <a:r>
              <a:rPr kumimoji="1" lang="ja-JP" altLang="en-US" sz="1800" b="1" dirty="0">
                <a:latin typeface="BIZ UDゴシック" panose="020B0400000000000000" pitchFamily="49" charset="-128"/>
                <a:ea typeface="BIZ UDゴシック" panose="020B0400000000000000" pitchFamily="49" charset="-128"/>
              </a:rPr>
              <a:t>間伐の場合の記載例</a:t>
            </a:r>
            <a:r>
              <a:rPr kumimoji="1" lang="en-US" altLang="ja-JP" sz="1800" b="1" dirty="0">
                <a:latin typeface="BIZ UDゴシック" panose="020B0400000000000000" pitchFamily="49" charset="-128"/>
                <a:ea typeface="BIZ UDゴシック" panose="020B0400000000000000" pitchFamily="49" charset="-128"/>
              </a:rPr>
              <a:t>】</a:t>
            </a:r>
            <a:endParaRPr kumimoji="1" lang="ja-JP" altLang="en-US" sz="1800" b="1" dirty="0">
              <a:latin typeface="BIZ UDゴシック" panose="020B0400000000000000" pitchFamily="49" charset="-128"/>
              <a:ea typeface="BIZ UDゴシック" panose="020B0400000000000000" pitchFamily="49" charset="-128"/>
            </a:endParaRPr>
          </a:p>
        </p:txBody>
      </p:sp>
      <p:sp>
        <p:nvSpPr>
          <p:cNvPr id="2" name="楕円 1">
            <a:extLst>
              <a:ext uri="{FF2B5EF4-FFF2-40B4-BE49-F238E27FC236}">
                <a16:creationId xmlns:a16="http://schemas.microsoft.com/office/drawing/2014/main" id="{8A78CDA5-92C7-FCC7-BE86-3F5EC67A31BF}"/>
              </a:ext>
            </a:extLst>
          </p:cNvPr>
          <p:cNvSpPr/>
          <p:nvPr/>
        </p:nvSpPr>
        <p:spPr>
          <a:xfrm>
            <a:off x="3515565" y="2763709"/>
            <a:ext cx="465361" cy="40218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68645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15341"/>
            <a:ext cx="6858000" cy="569875"/>
          </a:xfrm>
          <a:solidFill>
            <a:schemeClr val="accent2"/>
          </a:solidFill>
        </p:spPr>
        <p:txBody>
          <a:bodyPr>
            <a:normAutofit/>
          </a:bodyPr>
          <a:lstStyle/>
          <a:p>
            <a:r>
              <a:rPr kumimoji="1" lang="ja-JP" altLang="en-US" sz="1800" b="1" dirty="0">
                <a:solidFill>
                  <a:schemeClr val="bg1"/>
                </a:solidFill>
                <a:latin typeface="BIZ UDゴシック" panose="020B0400000000000000" pitchFamily="49" charset="-128"/>
                <a:ea typeface="BIZ UDゴシック" panose="020B0400000000000000" pitchFamily="49" charset="-128"/>
              </a:rPr>
              <a:t>③　造林計画書</a:t>
            </a:r>
          </a:p>
        </p:txBody>
      </p:sp>
      <p:sp>
        <p:nvSpPr>
          <p:cNvPr id="3" name="テキスト ボックス 2">
            <a:extLst>
              <a:ext uri="{FF2B5EF4-FFF2-40B4-BE49-F238E27FC236}">
                <a16:creationId xmlns:a16="http://schemas.microsoft.com/office/drawing/2014/main" id="{DE44A245-65C4-71FE-00D3-2E8A0DD7A539}"/>
              </a:ext>
            </a:extLst>
          </p:cNvPr>
          <p:cNvSpPr txBox="1"/>
          <p:nvPr/>
        </p:nvSpPr>
        <p:spPr>
          <a:xfrm>
            <a:off x="6372482" y="9521327"/>
            <a:ext cx="485518"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15</a:t>
            </a:r>
            <a:endParaRPr kumimoji="1" lang="ja-JP" altLang="en-US" b="1" dirty="0">
              <a:latin typeface="BIZ UDゴシック" panose="020B0400000000000000" pitchFamily="49" charset="-128"/>
              <a:ea typeface="BIZ UDゴシック" panose="020B0400000000000000" pitchFamily="49" charset="-128"/>
            </a:endParaRPr>
          </a:p>
        </p:txBody>
      </p:sp>
      <p:sp>
        <p:nvSpPr>
          <p:cNvPr id="11" name="正方形/長方形 10">
            <a:extLst>
              <a:ext uri="{FF2B5EF4-FFF2-40B4-BE49-F238E27FC236}">
                <a16:creationId xmlns:a16="http://schemas.microsoft.com/office/drawing/2014/main" id="{682D04A1-8D9F-9833-740A-8636DAF5079E}"/>
              </a:ext>
            </a:extLst>
          </p:cNvPr>
          <p:cNvSpPr/>
          <p:nvPr/>
        </p:nvSpPr>
        <p:spPr>
          <a:xfrm>
            <a:off x="118872" y="649300"/>
            <a:ext cx="6620256" cy="845329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1400" dirty="0">
                <a:latin typeface="BIZ UDP明朝 Medium" panose="02020500000000000000" pitchFamily="18" charset="-128"/>
                <a:ea typeface="BIZ UDP明朝 Medium" panose="02020500000000000000" pitchFamily="18" charset="-128"/>
              </a:rPr>
              <a:t>造林計画書</a:t>
            </a:r>
            <a:endParaRPr kumimoji="1" lang="en-US" altLang="ja-JP" sz="1400" dirty="0">
              <a:latin typeface="BIZ UDP明朝 Medium" panose="02020500000000000000" pitchFamily="18" charset="-128"/>
              <a:ea typeface="BIZ UDP明朝 Medium" panose="02020500000000000000" pitchFamily="18" charset="-128"/>
            </a:endParaRPr>
          </a:p>
          <a:p>
            <a:pPr algn="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造林する者</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住　所　○○市○○町○－○－○</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氏　名　○○　○○</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１　造林の計画</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⑴　造林の方法別の造林面積等の計画</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⑵　造林の方法別の造林の計画</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⑶　伐採後において森林以外の用途に供されることとなる場合のその用途</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２　備考</a:t>
            </a:r>
            <a:endParaRPr kumimoji="1" lang="en-US" altLang="ja-JP" sz="12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a:t>
            </a:r>
          </a:p>
        </p:txBody>
      </p:sp>
      <p:sp>
        <p:nvSpPr>
          <p:cNvPr id="28" name="テキスト ボックス 27">
            <a:extLst>
              <a:ext uri="{FF2B5EF4-FFF2-40B4-BE49-F238E27FC236}">
                <a16:creationId xmlns:a16="http://schemas.microsoft.com/office/drawing/2014/main" id="{4B0F6EF4-CE13-A8A4-CC13-61A216D0901F}"/>
              </a:ext>
            </a:extLst>
          </p:cNvPr>
          <p:cNvSpPr txBox="1"/>
          <p:nvPr/>
        </p:nvSpPr>
        <p:spPr>
          <a:xfrm flipH="1">
            <a:off x="279334" y="803409"/>
            <a:ext cx="2415098" cy="646331"/>
          </a:xfrm>
          <a:prstGeom prst="rect">
            <a:avLst/>
          </a:prstGeom>
          <a:noFill/>
          <a:ln>
            <a:solidFill>
              <a:srgbClr val="FF0000"/>
            </a:solidFill>
          </a:ln>
        </p:spPr>
        <p:txBody>
          <a:bodyPr wrap="square" rtlCol="0">
            <a:spAutoFit/>
          </a:bodyPr>
          <a:lstStyle/>
          <a:p>
            <a:r>
              <a:rPr kumimoji="1" lang="ja-JP" altLang="en-US" sz="1200" dirty="0">
                <a:solidFill>
                  <a:srgbClr val="FF0000"/>
                </a:solidFill>
              </a:rPr>
              <a:t>伐採計画の伐採方法が「間伐」の場合は、造林計画の作成は</a:t>
            </a:r>
            <a:endParaRPr kumimoji="1" lang="en-US" altLang="ja-JP" sz="1200" dirty="0">
              <a:solidFill>
                <a:srgbClr val="FF0000"/>
              </a:solidFill>
            </a:endParaRPr>
          </a:p>
          <a:p>
            <a:r>
              <a:rPr kumimoji="1" lang="ja-JP" altLang="en-US" sz="1200" dirty="0">
                <a:solidFill>
                  <a:srgbClr val="FF0000"/>
                </a:solidFill>
              </a:rPr>
              <a:t>不要です。</a:t>
            </a:r>
          </a:p>
        </p:txBody>
      </p:sp>
      <p:cxnSp>
        <p:nvCxnSpPr>
          <p:cNvPr id="29" name="直線矢印コネクタ 28">
            <a:extLst>
              <a:ext uri="{FF2B5EF4-FFF2-40B4-BE49-F238E27FC236}">
                <a16:creationId xmlns:a16="http://schemas.microsoft.com/office/drawing/2014/main" id="{A66B4B0B-D458-9505-E8EE-7FFC06572F00}"/>
              </a:ext>
            </a:extLst>
          </p:cNvPr>
          <p:cNvCxnSpPr>
            <a:cxnSpLocks/>
          </p:cNvCxnSpPr>
          <p:nvPr/>
        </p:nvCxnSpPr>
        <p:spPr>
          <a:xfrm>
            <a:off x="5163311" y="2107968"/>
            <a:ext cx="0" cy="2461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E9D44987-2BAB-16FB-3795-417575DEE4B4}"/>
              </a:ext>
            </a:extLst>
          </p:cNvPr>
          <p:cNvSpPr txBox="1"/>
          <p:nvPr/>
        </p:nvSpPr>
        <p:spPr>
          <a:xfrm flipH="1">
            <a:off x="3243070" y="1716178"/>
            <a:ext cx="3493074" cy="461665"/>
          </a:xfrm>
          <a:prstGeom prst="rect">
            <a:avLst/>
          </a:prstGeom>
          <a:noFill/>
          <a:ln>
            <a:solidFill>
              <a:srgbClr val="FF0000"/>
            </a:solidFill>
          </a:ln>
        </p:spPr>
        <p:txBody>
          <a:bodyPr wrap="square" rtlCol="0">
            <a:spAutoFit/>
          </a:bodyPr>
          <a:lstStyle/>
          <a:p>
            <a:r>
              <a:rPr kumimoji="1" lang="ja-JP" altLang="en-US" sz="1200" dirty="0">
                <a:solidFill>
                  <a:srgbClr val="FF0000"/>
                </a:solidFill>
              </a:rPr>
              <a:t>小数第２位まで記載します。</a:t>
            </a:r>
            <a:endParaRPr kumimoji="1" lang="en-US" altLang="ja-JP" sz="1200" dirty="0">
              <a:solidFill>
                <a:srgbClr val="FF0000"/>
              </a:solidFill>
            </a:endParaRPr>
          </a:p>
          <a:p>
            <a:r>
              <a:rPr kumimoji="1" lang="ja-JP" altLang="en-US" sz="1200" dirty="0">
                <a:solidFill>
                  <a:srgbClr val="FF0000"/>
                </a:solidFill>
              </a:rPr>
              <a:t>伐採計画の主伐面積に一致するよう計画します。</a:t>
            </a:r>
          </a:p>
        </p:txBody>
      </p:sp>
      <p:graphicFrame>
        <p:nvGraphicFramePr>
          <p:cNvPr id="4" name="表 4">
            <a:extLst>
              <a:ext uri="{FF2B5EF4-FFF2-40B4-BE49-F238E27FC236}">
                <a16:creationId xmlns:a16="http://schemas.microsoft.com/office/drawing/2014/main" id="{DF2C0C63-63A4-F89D-E01C-E430117D89A9}"/>
              </a:ext>
            </a:extLst>
          </p:cNvPr>
          <p:cNvGraphicFramePr>
            <a:graphicFrameLocks noGrp="1"/>
          </p:cNvGraphicFramePr>
          <p:nvPr>
            <p:extLst>
              <p:ext uri="{D42A27DB-BD31-4B8C-83A1-F6EECF244321}">
                <p14:modId xmlns:p14="http://schemas.microsoft.com/office/powerpoint/2010/main" val="733416987"/>
              </p:ext>
            </p:extLst>
          </p:nvPr>
        </p:nvGraphicFramePr>
        <p:xfrm>
          <a:off x="309438" y="2213050"/>
          <a:ext cx="6236141" cy="2628900"/>
        </p:xfrm>
        <a:graphic>
          <a:graphicData uri="http://schemas.openxmlformats.org/drawingml/2006/table">
            <a:tbl>
              <a:tblPr firstRow="1" bandRow="1">
                <a:tableStyleId>{5940675A-B579-460E-94D1-54222C63F5DA}</a:tableStyleId>
              </a:tblPr>
              <a:tblGrid>
                <a:gridCol w="220980">
                  <a:extLst>
                    <a:ext uri="{9D8B030D-6E8A-4147-A177-3AD203B41FA5}">
                      <a16:colId xmlns:a16="http://schemas.microsoft.com/office/drawing/2014/main" val="3883970985"/>
                    </a:ext>
                  </a:extLst>
                </a:gridCol>
                <a:gridCol w="263586">
                  <a:extLst>
                    <a:ext uri="{9D8B030D-6E8A-4147-A177-3AD203B41FA5}">
                      <a16:colId xmlns:a16="http://schemas.microsoft.com/office/drawing/2014/main" val="3175940388"/>
                    </a:ext>
                  </a:extLst>
                </a:gridCol>
                <a:gridCol w="325120">
                  <a:extLst>
                    <a:ext uri="{9D8B030D-6E8A-4147-A177-3AD203B41FA5}">
                      <a16:colId xmlns:a16="http://schemas.microsoft.com/office/drawing/2014/main" val="1358821894"/>
                    </a:ext>
                  </a:extLst>
                </a:gridCol>
                <a:gridCol w="2111756">
                  <a:extLst>
                    <a:ext uri="{9D8B030D-6E8A-4147-A177-3AD203B41FA5}">
                      <a16:colId xmlns:a16="http://schemas.microsoft.com/office/drawing/2014/main" val="2518789993"/>
                    </a:ext>
                  </a:extLst>
                </a:gridCol>
                <a:gridCol w="3314699">
                  <a:extLst>
                    <a:ext uri="{9D8B030D-6E8A-4147-A177-3AD203B41FA5}">
                      <a16:colId xmlns:a16="http://schemas.microsoft.com/office/drawing/2014/main" val="800438804"/>
                    </a:ext>
                  </a:extLst>
                </a:gridCol>
              </a:tblGrid>
              <a:tr h="164570">
                <a:tc gridSpan="4">
                  <a:txBody>
                    <a:bodyPr/>
                    <a:lstStyle/>
                    <a:p>
                      <a:pPr algn="ctr"/>
                      <a:r>
                        <a:rPr kumimoji="1" lang="ja-JP" altLang="en-US" sz="1200" dirty="0"/>
                        <a:t>造林面積（Ａ＋Ｂ＋Ｃ＋Ｄ）</a:t>
                      </a:r>
                    </a:p>
                  </a:txBody>
                  <a:tcPr anchor="ct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448337592"/>
                  </a:ext>
                </a:extLst>
              </a:tr>
              <a:tr h="164570">
                <a:tc rowSpan="8">
                  <a:txBody>
                    <a:bodyPr/>
                    <a:lstStyle/>
                    <a:p>
                      <a:pPr algn="ctr"/>
                      <a:endParaRPr kumimoji="1" lang="ja-JP" altLang="en-US" sz="1200" dirty="0"/>
                    </a:p>
                  </a:txBody>
                  <a:tcPr anchor="ctr"/>
                </a:tc>
                <a:tc gridSpan="3">
                  <a:txBody>
                    <a:bodyPr/>
                    <a:lstStyle/>
                    <a:p>
                      <a:pPr algn="ctr"/>
                      <a:r>
                        <a:rPr kumimoji="1" lang="ja-JP" altLang="en-US" sz="1200" dirty="0"/>
                        <a:t>人工造林による面積（Ａ＋Ｂ）</a:t>
                      </a:r>
                    </a:p>
                  </a:txBody>
                  <a:tcPr anchor="ctr"/>
                </a:tc>
                <a:tc hMerge="1">
                  <a:txBody>
                    <a:bodyPr/>
                    <a:lstStyle/>
                    <a:p>
                      <a:pPr algn="ctr"/>
                      <a:endParaRPr kumimoji="1" lang="ja-JP" altLang="en-US" dirty="0"/>
                    </a:p>
                  </a:txBody>
                  <a:tcPr anchor="ctr"/>
                </a:tc>
                <a:tc hMerge="1">
                  <a:txBody>
                    <a:bodyPr/>
                    <a:lstStyle/>
                    <a:p>
                      <a:pPr algn="ctr"/>
                      <a:endParaRPr kumimoji="1" lang="ja-JP" altLang="en-US" dirty="0"/>
                    </a:p>
                  </a:txBody>
                  <a:tcPr anchor="ct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3682295944"/>
                  </a:ext>
                </a:extLst>
              </a:tr>
              <a:tr h="164570">
                <a:tc vMerge="1">
                  <a:txBody>
                    <a:bodyPr/>
                    <a:lstStyle/>
                    <a:p>
                      <a:pPr algn="ctr"/>
                      <a:endParaRPr kumimoji="1" lang="ja-JP" altLang="en-US" dirty="0"/>
                    </a:p>
                  </a:txBody>
                  <a:tcPr anchor="ctr"/>
                </a:tc>
                <a:tc rowSpan="2">
                  <a:txBody>
                    <a:bodyPr/>
                    <a:lstStyle/>
                    <a:p>
                      <a:pPr algn="ctr"/>
                      <a:endParaRPr kumimoji="1" lang="ja-JP" altLang="en-US" sz="1200" dirty="0"/>
                    </a:p>
                  </a:txBody>
                  <a:tcPr anchor="ctr"/>
                </a:tc>
                <a:tc gridSpan="2">
                  <a:txBody>
                    <a:bodyPr/>
                    <a:lstStyle/>
                    <a:p>
                      <a:pPr algn="ctr"/>
                      <a:r>
                        <a:rPr kumimoji="1" lang="ja-JP" altLang="en-US" sz="1200" dirty="0"/>
                        <a:t>植栽による面積（Ａ）</a:t>
                      </a:r>
                    </a:p>
                  </a:txBody>
                  <a:tcPr anchor="ctr"/>
                </a:tc>
                <a:tc hMerge="1">
                  <a:txBody>
                    <a:bodyPr/>
                    <a:lstStyle/>
                    <a:p>
                      <a:pPr algn="ctr"/>
                      <a:endParaRPr kumimoji="1" lang="ja-JP" altLang="en-US" dirty="0"/>
                    </a:p>
                  </a:txBody>
                  <a:tcPr anchor="ct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1500429970"/>
                  </a:ext>
                </a:extLst>
              </a:tr>
              <a:tr h="164570">
                <a:tc vMerge="1">
                  <a:txBody>
                    <a:bodyPr/>
                    <a:lstStyle/>
                    <a:p>
                      <a:pPr algn="ctr"/>
                      <a:endParaRPr kumimoji="1" lang="ja-JP" altLang="en-US" dirty="0"/>
                    </a:p>
                  </a:txBody>
                  <a:tcPr anchor="ctr"/>
                </a:tc>
                <a:tc vMerge="1">
                  <a:txBody>
                    <a:bodyPr/>
                    <a:lstStyle/>
                    <a:p>
                      <a:pPr algn="ctr"/>
                      <a:endParaRPr kumimoji="1" lang="ja-JP" altLang="en-US" dirty="0"/>
                    </a:p>
                  </a:txBody>
                  <a:tcPr anchor="ct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人工播種による面積（Ｂ）</a:t>
                      </a:r>
                    </a:p>
                  </a:txBody>
                  <a:tcPr anchor="ctr"/>
                </a:tc>
                <a:tc hMerge="1">
                  <a:txBody>
                    <a:bodyPr/>
                    <a:lstStyle/>
                    <a:p>
                      <a:pPr algn="ctr"/>
                      <a:endParaRPr kumimoji="1" lang="ja-JP" altLang="en-US" dirty="0"/>
                    </a:p>
                  </a:txBody>
                  <a:tcPr anchor="ct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753314126"/>
                  </a:ext>
                </a:extLst>
              </a:tr>
              <a:tr h="164570">
                <a:tc vMerge="1">
                  <a:txBody>
                    <a:bodyPr/>
                    <a:lstStyle/>
                    <a:p>
                      <a:pPr algn="ctr"/>
                      <a:endParaRPr kumimoji="1" lang="ja-JP" altLang="en-US" dirty="0"/>
                    </a:p>
                  </a:txBody>
                  <a:tcPr anchor="ctr"/>
                </a:tc>
                <a:tc gridSpan="3">
                  <a:txBody>
                    <a:bodyPr/>
                    <a:lstStyle/>
                    <a:p>
                      <a:pPr algn="ctr"/>
                      <a:r>
                        <a:rPr kumimoji="1" lang="ja-JP" altLang="en-US" sz="1200" dirty="0"/>
                        <a:t>天然更新による面積（Ｃ＋Ｄ）</a:t>
                      </a:r>
                    </a:p>
                  </a:txBody>
                  <a:tcPr anchor="ctr"/>
                </a:tc>
                <a:tc hMerge="1">
                  <a:txBody>
                    <a:bodyPr/>
                    <a:lstStyle/>
                    <a:p>
                      <a:pPr algn="ctr"/>
                      <a:endParaRPr kumimoji="1" lang="ja-JP" altLang="en-US" dirty="0"/>
                    </a:p>
                  </a:txBody>
                  <a:tcPr anchor="ctr"/>
                </a:tc>
                <a:tc hMerge="1">
                  <a:txBody>
                    <a:bodyPr/>
                    <a:lstStyle/>
                    <a:p>
                      <a:pPr algn="ctr"/>
                      <a:endParaRPr kumimoji="1" lang="ja-JP" altLang="en-US" dirty="0"/>
                    </a:p>
                  </a:txBody>
                  <a:tcPr anchor="ct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286911378"/>
                  </a:ext>
                </a:extLst>
              </a:tr>
              <a:tr h="164570">
                <a:tc vMerge="1">
                  <a:txBody>
                    <a:bodyPr/>
                    <a:lstStyle/>
                    <a:p>
                      <a:pPr algn="ctr"/>
                      <a:endParaRPr kumimoji="1" lang="ja-JP" altLang="en-US" dirty="0"/>
                    </a:p>
                  </a:txBody>
                  <a:tcPr anchor="ctr"/>
                </a:tc>
                <a:tc rowSpan="4">
                  <a:txBody>
                    <a:bodyPr/>
                    <a:lstStyle/>
                    <a:p>
                      <a:pPr algn="ctr"/>
                      <a:endParaRPr kumimoji="1" lang="ja-JP" altLang="en-US" sz="1200" dirty="0"/>
                    </a:p>
                  </a:txBody>
                  <a:tcPr anchor="ctr"/>
                </a:tc>
                <a:tc gridSpan="2">
                  <a:txBody>
                    <a:bodyPr/>
                    <a:lstStyle/>
                    <a:p>
                      <a:pPr algn="ctr"/>
                      <a:r>
                        <a:rPr kumimoji="1" lang="ja-JP" altLang="en-US" sz="1200" dirty="0"/>
                        <a:t>ぼう芽更新による面積（Ｃ）</a:t>
                      </a:r>
                    </a:p>
                  </a:txBody>
                  <a:tcPr anchor="ctr"/>
                </a:tc>
                <a:tc hMerge="1">
                  <a:txBody>
                    <a:bodyPr/>
                    <a:lstStyle/>
                    <a:p>
                      <a:pPr algn="ctr"/>
                      <a:endParaRPr kumimoji="1" lang="ja-JP" altLang="en-US" dirty="0"/>
                    </a:p>
                  </a:txBody>
                  <a:tcPr anchor="ct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2185575933"/>
                  </a:ext>
                </a:extLst>
              </a:tr>
              <a:tr h="164570">
                <a:tc vMerge="1">
                  <a:txBody>
                    <a:bodyPr/>
                    <a:lstStyle/>
                    <a:p>
                      <a:pPr algn="ctr"/>
                      <a:endParaRPr kumimoji="1" lang="ja-JP" altLang="en-US" dirty="0"/>
                    </a:p>
                  </a:txBody>
                  <a:tcPr anchor="ctr"/>
                </a:tc>
                <a:tc vMerge="1">
                  <a:txBody>
                    <a:bodyPr/>
                    <a:lstStyle/>
                    <a:p>
                      <a:pPr algn="ctr"/>
                      <a:endParaRPr kumimoji="1" lang="ja-JP" altLang="en-US" dirty="0"/>
                    </a:p>
                  </a:txBody>
                  <a:tcPr anchor="ctr"/>
                </a:tc>
                <a:tc>
                  <a:txBody>
                    <a:bodyPr/>
                    <a:lstStyle/>
                    <a:p>
                      <a:pPr algn="ctr"/>
                      <a:endParaRPr kumimoji="1" lang="ja-JP" altLang="en-US" sz="1200" dirty="0"/>
                    </a:p>
                  </a:txBody>
                  <a:tcPr anchor="ctr"/>
                </a:tc>
                <a:tc>
                  <a:txBody>
                    <a:bodyPr/>
                    <a:lstStyle/>
                    <a:p>
                      <a:pPr algn="ctr"/>
                      <a:r>
                        <a:rPr kumimoji="1" lang="ja-JP" altLang="en-US" sz="1200" dirty="0"/>
                        <a:t>天然更新補助作業の有無</a:t>
                      </a:r>
                    </a:p>
                  </a:txBody>
                  <a:tcPr anchor="ctr"/>
                </a:tc>
                <a:tc>
                  <a:txBody>
                    <a:bodyPr/>
                    <a:lstStyle/>
                    <a:p>
                      <a:pPr algn="ctr"/>
                      <a:r>
                        <a:rPr kumimoji="1" lang="ja-JP" altLang="en-US" sz="1050" dirty="0"/>
                        <a:t>地表処置・刈出し・植込み・その他（　　）・なし</a:t>
                      </a:r>
                      <a:endParaRPr kumimoji="1" lang="ja-JP" altLang="en-US" sz="1400" dirty="0"/>
                    </a:p>
                  </a:txBody>
                  <a:tcPr anchor="ctr"/>
                </a:tc>
                <a:extLst>
                  <a:ext uri="{0D108BD9-81ED-4DB2-BD59-A6C34878D82A}">
                    <a16:rowId xmlns:a16="http://schemas.microsoft.com/office/drawing/2014/main" val="3305340768"/>
                  </a:ext>
                </a:extLst>
              </a:tr>
              <a:tr h="164570">
                <a:tc vMerge="1">
                  <a:txBody>
                    <a:bodyPr/>
                    <a:lstStyle/>
                    <a:p>
                      <a:pPr algn="ctr"/>
                      <a:endParaRPr kumimoji="1" lang="ja-JP" altLang="en-US" dirty="0"/>
                    </a:p>
                  </a:txBody>
                  <a:tcPr anchor="ctr"/>
                </a:tc>
                <a:tc vMerge="1">
                  <a:txBody>
                    <a:bodyPr/>
                    <a:lstStyle/>
                    <a:p>
                      <a:pPr algn="ctr"/>
                      <a:endParaRPr kumimoji="1" lang="ja-JP" altLang="en-US" dirty="0"/>
                    </a:p>
                  </a:txBody>
                  <a:tcPr anchor="ctr"/>
                </a:tc>
                <a:tc gridSpan="2">
                  <a:txBody>
                    <a:bodyPr/>
                    <a:lstStyle/>
                    <a:p>
                      <a:pPr algn="ctr"/>
                      <a:r>
                        <a:rPr kumimoji="1" lang="ja-JP" altLang="en-US" sz="1200" dirty="0"/>
                        <a:t>天然下種更新による面積（Ｄ）</a:t>
                      </a:r>
                    </a:p>
                  </a:txBody>
                  <a:tcPr anchor="ctr"/>
                </a:tc>
                <a:tc hMerge="1">
                  <a:txBody>
                    <a:bodyPr/>
                    <a:lstStyle/>
                    <a:p>
                      <a:pPr algn="ctr"/>
                      <a:endParaRPr kumimoji="1" lang="ja-JP" altLang="en-US" dirty="0"/>
                    </a:p>
                  </a:txBody>
                  <a:tcPr anchor="ct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1331909204"/>
                  </a:ext>
                </a:extLst>
              </a:tr>
              <a:tr h="164570">
                <a:tc vMerge="1">
                  <a:txBody>
                    <a:bodyPr/>
                    <a:lstStyle/>
                    <a:p>
                      <a:pPr algn="ctr"/>
                      <a:endParaRPr kumimoji="1" lang="ja-JP" altLang="en-US" dirty="0"/>
                    </a:p>
                  </a:txBody>
                  <a:tcPr anchor="ctr"/>
                </a:tc>
                <a:tc vMerge="1">
                  <a:txBody>
                    <a:bodyPr/>
                    <a:lstStyle/>
                    <a:p>
                      <a:pPr algn="ctr"/>
                      <a:endParaRPr kumimoji="1" lang="ja-JP" altLang="en-US" dirty="0"/>
                    </a:p>
                  </a:txBody>
                  <a:tcPr anchor="ctr"/>
                </a:tc>
                <a:tc>
                  <a:txBody>
                    <a:bodyPr/>
                    <a:lstStyle/>
                    <a:p>
                      <a:pPr algn="ctr"/>
                      <a:endParaRPr kumimoji="1" lang="ja-JP" altLang="en-US" sz="120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天然更新補助作業の有無</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dirty="0"/>
                        <a:t>地表処置・刈出し・植込み・その他（　　）・なし</a:t>
                      </a:r>
                      <a:endParaRPr kumimoji="1" lang="ja-JP" altLang="en-US" sz="2000" dirty="0"/>
                    </a:p>
                  </a:txBody>
                  <a:tcPr anchor="ctr"/>
                </a:tc>
                <a:extLst>
                  <a:ext uri="{0D108BD9-81ED-4DB2-BD59-A6C34878D82A}">
                    <a16:rowId xmlns:a16="http://schemas.microsoft.com/office/drawing/2014/main" val="901827712"/>
                  </a:ext>
                </a:extLst>
              </a:tr>
            </a:tbl>
          </a:graphicData>
        </a:graphic>
      </p:graphicFrame>
      <p:sp>
        <p:nvSpPr>
          <p:cNvPr id="5" name="正方形/長方形 4">
            <a:extLst>
              <a:ext uri="{FF2B5EF4-FFF2-40B4-BE49-F238E27FC236}">
                <a16:creationId xmlns:a16="http://schemas.microsoft.com/office/drawing/2014/main" id="{912E16A9-CE8E-CD08-B736-A78D4AB9CF6B}"/>
              </a:ext>
            </a:extLst>
          </p:cNvPr>
          <p:cNvSpPr/>
          <p:nvPr/>
        </p:nvSpPr>
        <p:spPr>
          <a:xfrm>
            <a:off x="299089" y="7550027"/>
            <a:ext cx="6284976" cy="5003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dirty="0">
                <a:solidFill>
                  <a:srgbClr val="FF0000"/>
                </a:solidFill>
              </a:rPr>
              <a:t>※</a:t>
            </a:r>
            <a:r>
              <a:rPr kumimoji="1" lang="ja-JP" altLang="en-US" sz="1200" dirty="0">
                <a:solidFill>
                  <a:srgbClr val="FF0000"/>
                </a:solidFill>
              </a:rPr>
              <a:t>伐採後５年以内に森林以外に転用する場合にはその用途及び時期を記載して下さい</a:t>
            </a:r>
            <a:endParaRPr kumimoji="1" lang="en-US" altLang="ja-JP" sz="1200" dirty="0">
              <a:solidFill>
                <a:srgbClr val="FF0000"/>
              </a:solidFill>
            </a:endParaRPr>
          </a:p>
          <a:p>
            <a:r>
              <a:rPr kumimoji="1" lang="ja-JP" altLang="en-US" sz="1200" dirty="0">
                <a:solidFill>
                  <a:srgbClr val="FF0000"/>
                </a:solidFill>
              </a:rPr>
              <a:t>　（５年後以降に転用を計画している場合には、造林の計画が必要となります。）。</a:t>
            </a:r>
          </a:p>
        </p:txBody>
      </p:sp>
      <p:graphicFrame>
        <p:nvGraphicFramePr>
          <p:cNvPr id="7" name="表 7">
            <a:extLst>
              <a:ext uri="{FF2B5EF4-FFF2-40B4-BE49-F238E27FC236}">
                <a16:creationId xmlns:a16="http://schemas.microsoft.com/office/drawing/2014/main" id="{00A9C361-1A46-6765-04CB-4B46468184B5}"/>
              </a:ext>
            </a:extLst>
          </p:cNvPr>
          <p:cNvGraphicFramePr>
            <a:graphicFrameLocks noGrp="1"/>
          </p:cNvGraphicFramePr>
          <p:nvPr>
            <p:extLst>
              <p:ext uri="{D42A27DB-BD31-4B8C-83A1-F6EECF244321}">
                <p14:modId xmlns:p14="http://schemas.microsoft.com/office/powerpoint/2010/main" val="1235467931"/>
              </p:ext>
            </p:extLst>
          </p:nvPr>
        </p:nvGraphicFramePr>
        <p:xfrm>
          <a:off x="309438" y="5198643"/>
          <a:ext cx="6236142" cy="204216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533875650"/>
                    </a:ext>
                  </a:extLst>
                </a:gridCol>
                <a:gridCol w="1237930">
                  <a:extLst>
                    <a:ext uri="{9D8B030D-6E8A-4147-A177-3AD203B41FA5}">
                      <a16:colId xmlns:a16="http://schemas.microsoft.com/office/drawing/2014/main" val="320334806"/>
                    </a:ext>
                  </a:extLst>
                </a:gridCol>
                <a:gridCol w="727202">
                  <a:extLst>
                    <a:ext uri="{9D8B030D-6E8A-4147-A177-3AD203B41FA5}">
                      <a16:colId xmlns:a16="http://schemas.microsoft.com/office/drawing/2014/main" val="1917878613"/>
                    </a:ext>
                  </a:extLst>
                </a:gridCol>
                <a:gridCol w="812546">
                  <a:extLst>
                    <a:ext uri="{9D8B030D-6E8A-4147-A177-3AD203B41FA5}">
                      <a16:colId xmlns:a16="http://schemas.microsoft.com/office/drawing/2014/main" val="274163959"/>
                    </a:ext>
                  </a:extLst>
                </a:gridCol>
                <a:gridCol w="812546">
                  <a:extLst>
                    <a:ext uri="{9D8B030D-6E8A-4147-A177-3AD203B41FA5}">
                      <a16:colId xmlns:a16="http://schemas.microsoft.com/office/drawing/2014/main" val="2863712841"/>
                    </a:ext>
                  </a:extLst>
                </a:gridCol>
                <a:gridCol w="812546">
                  <a:extLst>
                    <a:ext uri="{9D8B030D-6E8A-4147-A177-3AD203B41FA5}">
                      <a16:colId xmlns:a16="http://schemas.microsoft.com/office/drawing/2014/main" val="1486842312"/>
                    </a:ext>
                  </a:extLst>
                </a:gridCol>
                <a:gridCol w="812546">
                  <a:extLst>
                    <a:ext uri="{9D8B030D-6E8A-4147-A177-3AD203B41FA5}">
                      <a16:colId xmlns:a16="http://schemas.microsoft.com/office/drawing/2014/main" val="1229846066"/>
                    </a:ext>
                  </a:extLst>
                </a:gridCol>
                <a:gridCol w="812546">
                  <a:extLst>
                    <a:ext uri="{9D8B030D-6E8A-4147-A177-3AD203B41FA5}">
                      <a16:colId xmlns:a16="http://schemas.microsoft.com/office/drawing/2014/main" val="841052953"/>
                    </a:ext>
                  </a:extLst>
                </a:gridCol>
              </a:tblGrid>
              <a:tr h="0">
                <a:tc gridSpan="2">
                  <a:txBody>
                    <a:bodyPr/>
                    <a:lstStyle/>
                    <a:p>
                      <a:pPr algn="ctr"/>
                      <a:endParaRPr kumimoji="1" lang="ja-JP" altLang="en-US" sz="1100" dirty="0"/>
                    </a:p>
                  </a:txBody>
                  <a:tcPr anchor="ctr"/>
                </a:tc>
                <a:tc hMerge="1">
                  <a:txBody>
                    <a:bodyPr/>
                    <a:lstStyle/>
                    <a:p>
                      <a:endParaRPr kumimoji="1" lang="ja-JP" altLang="en-US"/>
                    </a:p>
                  </a:txBody>
                  <a:tcPr/>
                </a:tc>
                <a:tc>
                  <a:txBody>
                    <a:bodyPr/>
                    <a:lstStyle/>
                    <a:p>
                      <a:pPr algn="ctr"/>
                      <a:r>
                        <a:rPr kumimoji="1" lang="ja-JP" altLang="en-US" sz="1100" dirty="0"/>
                        <a:t>造林の期間</a:t>
                      </a:r>
                    </a:p>
                  </a:txBody>
                  <a:tcPr anchor="ctr"/>
                </a:tc>
                <a:tc>
                  <a:txBody>
                    <a:bodyPr/>
                    <a:lstStyle/>
                    <a:p>
                      <a:pPr algn="ctr"/>
                      <a:r>
                        <a:rPr kumimoji="1" lang="ja-JP" altLang="en-US" sz="1100" dirty="0"/>
                        <a:t>造林</a:t>
                      </a:r>
                      <a:endParaRPr kumimoji="1" lang="en-US" altLang="ja-JP" sz="1100" dirty="0"/>
                    </a:p>
                    <a:p>
                      <a:pPr algn="ctr"/>
                      <a:r>
                        <a:rPr kumimoji="1" lang="ja-JP" altLang="en-US" sz="1100" dirty="0"/>
                        <a:t>樹種</a:t>
                      </a:r>
                    </a:p>
                  </a:txBody>
                  <a:tcPr anchor="ctr"/>
                </a:tc>
                <a:tc>
                  <a:txBody>
                    <a:bodyPr/>
                    <a:lstStyle/>
                    <a:p>
                      <a:pPr algn="ctr"/>
                      <a:r>
                        <a:rPr kumimoji="1" lang="ja-JP" altLang="en-US" sz="1100" dirty="0"/>
                        <a:t>樹種別の</a:t>
                      </a:r>
                      <a:endParaRPr kumimoji="1" lang="en-US" altLang="ja-JP" sz="1100" dirty="0"/>
                    </a:p>
                    <a:p>
                      <a:pPr algn="ctr"/>
                      <a:r>
                        <a:rPr kumimoji="1" lang="ja-JP" altLang="en-US" sz="1100" dirty="0"/>
                        <a:t>造林面積</a:t>
                      </a:r>
                    </a:p>
                  </a:txBody>
                  <a:tcPr anchor="ctr"/>
                </a:tc>
                <a:tc>
                  <a:txBody>
                    <a:bodyPr/>
                    <a:lstStyle/>
                    <a:p>
                      <a:pPr algn="ctr"/>
                      <a:r>
                        <a:rPr kumimoji="1" lang="ja-JP" altLang="en-US" sz="1100" dirty="0"/>
                        <a:t>樹種別の</a:t>
                      </a:r>
                      <a:endParaRPr kumimoji="1" lang="en-US" altLang="ja-JP" sz="1100" dirty="0"/>
                    </a:p>
                    <a:p>
                      <a:pPr algn="ctr"/>
                      <a:r>
                        <a:rPr kumimoji="1" lang="ja-JP" altLang="en-US" sz="1100" dirty="0"/>
                        <a:t>植栽本数</a:t>
                      </a:r>
                    </a:p>
                  </a:txBody>
                  <a:tcPr anchor="ctr"/>
                </a:tc>
                <a:tc>
                  <a:txBody>
                    <a:bodyPr/>
                    <a:lstStyle/>
                    <a:p>
                      <a:pPr algn="ctr"/>
                      <a:r>
                        <a:rPr kumimoji="1" lang="ja-JP" altLang="en-US" sz="1100" dirty="0"/>
                        <a:t>作　業</a:t>
                      </a:r>
                      <a:endParaRPr kumimoji="1" lang="en-US" altLang="ja-JP" sz="1100" dirty="0"/>
                    </a:p>
                    <a:p>
                      <a:pPr algn="ctr"/>
                      <a:r>
                        <a:rPr kumimoji="1" lang="ja-JP" altLang="en-US" sz="1100" dirty="0"/>
                        <a:t>委託先</a:t>
                      </a:r>
                    </a:p>
                  </a:txBody>
                  <a:tcPr anchor="ctr"/>
                </a:tc>
                <a:tc>
                  <a:txBody>
                    <a:bodyPr/>
                    <a:lstStyle/>
                    <a:p>
                      <a:pPr algn="ctr"/>
                      <a:r>
                        <a:rPr kumimoji="1" lang="ja-JP" altLang="en-US" sz="1100" dirty="0"/>
                        <a:t>鳥獣害</a:t>
                      </a:r>
                      <a:endParaRPr kumimoji="1" lang="en-US" altLang="ja-JP" sz="1100" dirty="0"/>
                    </a:p>
                    <a:p>
                      <a:pPr algn="ctr"/>
                      <a:r>
                        <a:rPr kumimoji="1" lang="ja-JP" altLang="en-US" sz="1100" dirty="0"/>
                        <a:t>対　策</a:t>
                      </a:r>
                    </a:p>
                  </a:txBody>
                  <a:tcPr anchor="ctr"/>
                </a:tc>
                <a:extLst>
                  <a:ext uri="{0D108BD9-81ED-4DB2-BD59-A6C34878D82A}">
                    <a16:rowId xmlns:a16="http://schemas.microsoft.com/office/drawing/2014/main" val="3389581555"/>
                  </a:ext>
                </a:extLst>
              </a:tr>
              <a:tr h="0">
                <a:tc gridSpan="2">
                  <a:txBody>
                    <a:bodyPr/>
                    <a:lstStyle/>
                    <a:p>
                      <a:pPr algn="ctr"/>
                      <a:r>
                        <a:rPr kumimoji="1" lang="ja-JP" altLang="en-US" sz="1100" dirty="0"/>
                        <a:t>人工造林</a:t>
                      </a:r>
                      <a:endParaRPr kumimoji="1" lang="en-US" altLang="ja-JP" sz="1100" dirty="0"/>
                    </a:p>
                    <a:p>
                      <a:pPr algn="ctr"/>
                      <a:r>
                        <a:rPr kumimoji="1" lang="ja-JP" altLang="en-US" sz="1100" dirty="0"/>
                        <a:t>（植栽・人工播種）</a:t>
                      </a:r>
                    </a:p>
                  </a:txBody>
                  <a:tcPr anchor="ctr"/>
                </a:tc>
                <a:tc hMerge="1">
                  <a:txBody>
                    <a:bodyPr/>
                    <a:lstStyle/>
                    <a:p>
                      <a:endParaRPr kumimoji="1" lang="ja-JP" altLang="en-US"/>
                    </a:p>
                  </a:txBody>
                  <a:tcPr/>
                </a:tc>
                <a:tc>
                  <a:txBody>
                    <a:bodyPr/>
                    <a:lstStyle/>
                    <a:p>
                      <a:pPr algn="ctr"/>
                      <a:endParaRPr kumimoji="1" lang="ja-JP" altLang="en-US" sz="1100"/>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tc>
                  <a:txBody>
                    <a:bodyPr/>
                    <a:lstStyle/>
                    <a:p>
                      <a:pPr algn="ctr"/>
                      <a:endParaRPr kumimoji="1" lang="ja-JP" altLang="en-US" sz="1100"/>
                    </a:p>
                  </a:txBody>
                  <a:tcPr anchor="ctr"/>
                </a:tc>
                <a:tc>
                  <a:txBody>
                    <a:bodyPr/>
                    <a:lstStyle/>
                    <a:p>
                      <a:pPr algn="ctr"/>
                      <a:endParaRPr kumimoji="1" lang="ja-JP" altLang="en-US" sz="1100"/>
                    </a:p>
                  </a:txBody>
                  <a:tcPr anchor="ctr"/>
                </a:tc>
                <a:extLst>
                  <a:ext uri="{0D108BD9-81ED-4DB2-BD59-A6C34878D82A}">
                    <a16:rowId xmlns:a16="http://schemas.microsoft.com/office/drawing/2014/main" val="1960658539"/>
                  </a:ext>
                </a:extLst>
              </a:tr>
              <a:tr h="0">
                <a:tc gridSpan="2">
                  <a:txBody>
                    <a:bodyPr/>
                    <a:lstStyle/>
                    <a:p>
                      <a:pPr algn="ctr"/>
                      <a:r>
                        <a:rPr kumimoji="1" lang="ja-JP" altLang="en-US" sz="1100" dirty="0"/>
                        <a:t>天然更新</a:t>
                      </a:r>
                      <a:endParaRPr kumimoji="1" lang="en-US" altLang="ja-JP" sz="1100" dirty="0"/>
                    </a:p>
                    <a:p>
                      <a:pPr algn="ctr"/>
                      <a:r>
                        <a:rPr kumimoji="1" lang="ja-JP" altLang="en-US" sz="1100" dirty="0"/>
                        <a:t>（ぼう芽更新・</a:t>
                      </a:r>
                      <a:endParaRPr kumimoji="1" lang="en-US" altLang="ja-JP" sz="1100" dirty="0"/>
                    </a:p>
                    <a:p>
                      <a:pPr algn="ctr"/>
                      <a:r>
                        <a:rPr kumimoji="1" lang="ja-JP" altLang="en-US" sz="1100" dirty="0"/>
                        <a:t>天然下種更新）</a:t>
                      </a:r>
                    </a:p>
                  </a:txBody>
                  <a:tcPr anchor="ctr"/>
                </a:tc>
                <a:tc hMerge="1">
                  <a:txBody>
                    <a:bodyPr/>
                    <a:lstStyle/>
                    <a:p>
                      <a:endParaRPr kumimoji="1" lang="ja-JP" altLang="en-US"/>
                    </a:p>
                  </a:txBody>
                  <a:tcPr/>
                </a:tc>
                <a:tc>
                  <a:txBody>
                    <a:bodyPr/>
                    <a:lstStyle/>
                    <a:p>
                      <a:pPr algn="ctr"/>
                      <a:endParaRPr kumimoji="1" lang="ja-JP" altLang="en-US" sz="1100"/>
                    </a:p>
                  </a:txBody>
                  <a:tcPr anchor="ctr"/>
                </a:tc>
                <a:tc>
                  <a:txBody>
                    <a:bodyPr/>
                    <a:lstStyle/>
                    <a:p>
                      <a:pPr algn="ctr"/>
                      <a:endParaRPr kumimoji="1" lang="ja-JP" altLang="en-US" sz="1100"/>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tc>
                  <a:txBody>
                    <a:bodyPr/>
                    <a:lstStyle/>
                    <a:p>
                      <a:pPr algn="ctr"/>
                      <a:endParaRPr kumimoji="1" lang="ja-JP" altLang="en-US" sz="1100"/>
                    </a:p>
                  </a:txBody>
                  <a:tcPr anchor="ctr"/>
                </a:tc>
                <a:extLst>
                  <a:ext uri="{0D108BD9-81ED-4DB2-BD59-A6C34878D82A}">
                    <a16:rowId xmlns:a16="http://schemas.microsoft.com/office/drawing/2014/main" val="2646445618"/>
                  </a:ext>
                </a:extLst>
              </a:tr>
              <a:tr h="0">
                <a:tc>
                  <a:txBody>
                    <a:bodyPr/>
                    <a:lstStyle/>
                    <a:p>
                      <a:pPr algn="ctr"/>
                      <a:endParaRPr kumimoji="1" lang="ja-JP" altLang="en-US" sz="110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100" dirty="0"/>
                        <a:t>５年後において適確な更新が</a:t>
                      </a:r>
                      <a:endParaRPr kumimoji="1" lang="en-US" altLang="ja-JP" sz="1100" dirty="0"/>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100" dirty="0"/>
                        <a:t>なされない場合</a:t>
                      </a:r>
                    </a:p>
                  </a:txBody>
                  <a:tcPr anchor="ctr"/>
                </a:tc>
                <a:tc>
                  <a:txBody>
                    <a:bodyPr/>
                    <a:lstStyle/>
                    <a:p>
                      <a:pPr algn="ctr"/>
                      <a:endParaRPr kumimoji="1" lang="ja-JP" altLang="en-US" sz="1100"/>
                    </a:p>
                  </a:txBody>
                  <a:tcPr anchor="ctr"/>
                </a:tc>
                <a:tc>
                  <a:txBody>
                    <a:bodyPr/>
                    <a:lstStyle/>
                    <a:p>
                      <a:pPr algn="ctr"/>
                      <a:endParaRPr kumimoji="1" lang="ja-JP" altLang="en-US" sz="1100"/>
                    </a:p>
                  </a:txBody>
                  <a:tcPr anchor="ctr"/>
                </a:tc>
                <a:tc>
                  <a:txBody>
                    <a:bodyPr/>
                    <a:lstStyle/>
                    <a:p>
                      <a:pPr algn="ctr"/>
                      <a:endParaRPr kumimoji="1" lang="ja-JP" altLang="en-US" sz="1100"/>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extLst>
                  <a:ext uri="{0D108BD9-81ED-4DB2-BD59-A6C34878D82A}">
                    <a16:rowId xmlns:a16="http://schemas.microsoft.com/office/drawing/2014/main" val="20854408"/>
                  </a:ext>
                </a:extLst>
              </a:tr>
            </a:tbl>
          </a:graphicData>
        </a:graphic>
      </p:graphicFrame>
      <p:sp>
        <p:nvSpPr>
          <p:cNvPr id="16" name="正方形/長方形 15">
            <a:extLst>
              <a:ext uri="{FF2B5EF4-FFF2-40B4-BE49-F238E27FC236}">
                <a16:creationId xmlns:a16="http://schemas.microsoft.com/office/drawing/2014/main" id="{BC43A8B4-E0B6-15A5-BA8A-F527ED7F4812}"/>
              </a:ext>
            </a:extLst>
          </p:cNvPr>
          <p:cNvSpPr/>
          <p:nvPr/>
        </p:nvSpPr>
        <p:spPr>
          <a:xfrm>
            <a:off x="299089" y="8433565"/>
            <a:ext cx="6284976" cy="2858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0000"/>
              </a:solidFill>
            </a:endParaRPr>
          </a:p>
        </p:txBody>
      </p:sp>
      <p:sp>
        <p:nvSpPr>
          <p:cNvPr id="18" name="テキスト ボックス 17">
            <a:extLst>
              <a:ext uri="{FF2B5EF4-FFF2-40B4-BE49-F238E27FC236}">
                <a16:creationId xmlns:a16="http://schemas.microsoft.com/office/drawing/2014/main" id="{2DDF067C-38E0-2904-C5C4-E013E74F100F}"/>
              </a:ext>
            </a:extLst>
          </p:cNvPr>
          <p:cNvSpPr txBox="1"/>
          <p:nvPr/>
        </p:nvSpPr>
        <p:spPr>
          <a:xfrm flipH="1">
            <a:off x="3427509" y="2951805"/>
            <a:ext cx="2253964" cy="276999"/>
          </a:xfrm>
          <a:prstGeom prst="rect">
            <a:avLst/>
          </a:prstGeom>
          <a:solidFill>
            <a:schemeClr val="bg1"/>
          </a:solidFill>
          <a:ln>
            <a:solidFill>
              <a:srgbClr val="FF0000"/>
            </a:solidFill>
          </a:ln>
        </p:spPr>
        <p:txBody>
          <a:bodyPr wrap="square" rtlCol="0">
            <a:spAutoFit/>
          </a:bodyPr>
          <a:lstStyle/>
          <a:p>
            <a:r>
              <a:rPr kumimoji="1" lang="ja-JP" altLang="en-US" sz="1200" dirty="0">
                <a:solidFill>
                  <a:srgbClr val="FF0000"/>
                </a:solidFill>
              </a:rPr>
              <a:t>転用の場合は記載不要です。</a:t>
            </a:r>
          </a:p>
        </p:txBody>
      </p:sp>
      <p:sp>
        <p:nvSpPr>
          <p:cNvPr id="19" name="テキスト ボックス 18">
            <a:extLst>
              <a:ext uri="{FF2B5EF4-FFF2-40B4-BE49-F238E27FC236}">
                <a16:creationId xmlns:a16="http://schemas.microsoft.com/office/drawing/2014/main" id="{3F33E6CF-1A7D-2021-B800-71F5512926DB}"/>
              </a:ext>
            </a:extLst>
          </p:cNvPr>
          <p:cNvSpPr txBox="1"/>
          <p:nvPr/>
        </p:nvSpPr>
        <p:spPr>
          <a:xfrm flipH="1">
            <a:off x="2029968" y="6813835"/>
            <a:ext cx="3913632" cy="276999"/>
          </a:xfrm>
          <a:prstGeom prst="rect">
            <a:avLst/>
          </a:prstGeom>
          <a:solidFill>
            <a:schemeClr val="bg1"/>
          </a:solidFill>
          <a:ln>
            <a:solidFill>
              <a:srgbClr val="FF0000"/>
            </a:solidFill>
          </a:ln>
        </p:spPr>
        <p:txBody>
          <a:bodyPr wrap="square" rtlCol="0">
            <a:spAutoFit/>
          </a:bodyPr>
          <a:lstStyle/>
          <a:p>
            <a:r>
              <a:rPr kumimoji="1" lang="ja-JP" altLang="en-US" sz="1200" dirty="0">
                <a:solidFill>
                  <a:srgbClr val="FF0000"/>
                </a:solidFill>
              </a:rPr>
              <a:t>天然更新及び転用の場合に、記載が必要です。</a:t>
            </a:r>
          </a:p>
        </p:txBody>
      </p:sp>
      <p:sp>
        <p:nvSpPr>
          <p:cNvPr id="20" name="テキスト ボックス 19">
            <a:extLst>
              <a:ext uri="{FF2B5EF4-FFF2-40B4-BE49-F238E27FC236}">
                <a16:creationId xmlns:a16="http://schemas.microsoft.com/office/drawing/2014/main" id="{ACAC7BD9-8D8D-673A-F667-1AACD71C9113}"/>
              </a:ext>
            </a:extLst>
          </p:cNvPr>
          <p:cNvSpPr txBox="1"/>
          <p:nvPr/>
        </p:nvSpPr>
        <p:spPr>
          <a:xfrm flipH="1">
            <a:off x="2182368" y="5978683"/>
            <a:ext cx="3913632" cy="276999"/>
          </a:xfrm>
          <a:prstGeom prst="rect">
            <a:avLst/>
          </a:prstGeom>
          <a:solidFill>
            <a:schemeClr val="bg1"/>
          </a:solidFill>
          <a:ln>
            <a:solidFill>
              <a:srgbClr val="FF0000"/>
            </a:solidFill>
          </a:ln>
        </p:spPr>
        <p:txBody>
          <a:bodyPr wrap="square" rtlCol="0">
            <a:spAutoFit/>
          </a:bodyPr>
          <a:lstStyle/>
          <a:p>
            <a:r>
              <a:rPr kumimoji="1" lang="ja-JP" altLang="en-US" sz="1200" dirty="0">
                <a:solidFill>
                  <a:srgbClr val="FF0000"/>
                </a:solidFill>
              </a:rPr>
              <a:t>次頁のポイントを参照して記載して下さい。</a:t>
            </a:r>
          </a:p>
        </p:txBody>
      </p:sp>
      <p:sp>
        <p:nvSpPr>
          <p:cNvPr id="6" name="テキスト ボックス 5">
            <a:extLst>
              <a:ext uri="{FF2B5EF4-FFF2-40B4-BE49-F238E27FC236}">
                <a16:creationId xmlns:a16="http://schemas.microsoft.com/office/drawing/2014/main" id="{957BD874-3A30-6FC5-A4FE-DA384F1C930A}"/>
              </a:ext>
            </a:extLst>
          </p:cNvPr>
          <p:cNvSpPr txBox="1"/>
          <p:nvPr/>
        </p:nvSpPr>
        <p:spPr>
          <a:xfrm>
            <a:off x="7128508" y="884260"/>
            <a:ext cx="1558440"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告</a:t>
            </a:r>
            <a:r>
              <a:rPr lang="en-US" altLang="ja-JP" sz="1200" b="0" i="0" dirty="0">
                <a:solidFill>
                  <a:srgbClr val="333333"/>
                </a:solidFill>
                <a:effectLst/>
                <a:latin typeface="Lucida Grande"/>
              </a:rPr>
              <a:t>4,</a:t>
            </a:r>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P39‐3</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P43-4</a:t>
            </a:r>
          </a:p>
        </p:txBody>
      </p:sp>
    </p:spTree>
    <p:extLst>
      <p:ext uri="{BB962C8B-B14F-4D97-AF65-F5344CB8AC3E}">
        <p14:creationId xmlns:p14="http://schemas.microsoft.com/office/powerpoint/2010/main" val="3623880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E7D4ECB-CC4C-F63B-9EC3-40B24403647D}"/>
              </a:ext>
            </a:extLst>
          </p:cNvPr>
          <p:cNvSpPr txBox="1"/>
          <p:nvPr/>
        </p:nvSpPr>
        <p:spPr>
          <a:xfrm>
            <a:off x="0" y="9509760"/>
            <a:ext cx="558670"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16</a:t>
            </a:r>
            <a:endParaRPr kumimoji="1" lang="ja-JP" altLang="en-US" b="1" dirty="0">
              <a:latin typeface="BIZ UDゴシック" panose="020B0400000000000000" pitchFamily="49" charset="-128"/>
              <a:ea typeface="BIZ UDゴシック" panose="020B0400000000000000" pitchFamily="49" charset="-128"/>
            </a:endParaRPr>
          </a:p>
        </p:txBody>
      </p:sp>
      <p:grpSp>
        <p:nvGrpSpPr>
          <p:cNvPr id="31" name="グループ化 30">
            <a:extLst>
              <a:ext uri="{FF2B5EF4-FFF2-40B4-BE49-F238E27FC236}">
                <a16:creationId xmlns:a16="http://schemas.microsoft.com/office/drawing/2014/main" id="{5FCFC5C7-F377-94E2-AF1F-46161779FAD0}"/>
              </a:ext>
            </a:extLst>
          </p:cNvPr>
          <p:cNvGrpSpPr/>
          <p:nvPr/>
        </p:nvGrpSpPr>
        <p:grpSpPr>
          <a:xfrm>
            <a:off x="118872" y="4153381"/>
            <a:ext cx="6494063" cy="1138774"/>
            <a:chOff x="181968" y="3963435"/>
            <a:chExt cx="6494063" cy="1138774"/>
          </a:xfrm>
        </p:grpSpPr>
        <p:sp>
          <p:nvSpPr>
            <p:cNvPr id="10" name="テキスト ボックス 9">
              <a:extLst>
                <a:ext uri="{FF2B5EF4-FFF2-40B4-BE49-F238E27FC236}">
                  <a16:creationId xmlns:a16="http://schemas.microsoft.com/office/drawing/2014/main" id="{2E10D240-DE9F-FB04-B30B-4529DE3B8FE4}"/>
                </a:ext>
              </a:extLst>
            </p:cNvPr>
            <p:cNvSpPr txBox="1"/>
            <p:nvPr/>
          </p:nvSpPr>
          <p:spPr>
            <a:xfrm>
              <a:off x="188064" y="3963435"/>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11" name="テキスト ボックス 10">
              <a:extLst>
                <a:ext uri="{FF2B5EF4-FFF2-40B4-BE49-F238E27FC236}">
                  <a16:creationId xmlns:a16="http://schemas.microsoft.com/office/drawing/2014/main" id="{50DC4270-E70C-0F40-4253-3D06DE8AC348}"/>
                </a:ext>
              </a:extLst>
            </p:cNvPr>
            <p:cNvSpPr txBox="1"/>
            <p:nvPr/>
          </p:nvSpPr>
          <p:spPr>
            <a:xfrm>
              <a:off x="1238352" y="3963435"/>
              <a:ext cx="2852063" cy="338554"/>
            </a:xfrm>
            <a:prstGeom prst="rect">
              <a:avLst/>
            </a:prstGeom>
            <a:noFill/>
          </p:spPr>
          <p:txBody>
            <a:bodyPr wrap="none" rtlCol="0">
              <a:spAutoFit/>
            </a:bodyPr>
            <a:lstStyle/>
            <a:p>
              <a:r>
                <a:rPr kumimoji="1" lang="ja-JP" altLang="en-US" sz="1600" b="1" u="sng" dirty="0">
                  <a:latin typeface="BIZ UDゴシック" panose="020B0400000000000000" pitchFamily="49" charset="-128"/>
                  <a:ea typeface="BIZ UDゴシック" panose="020B0400000000000000" pitchFamily="49" charset="-128"/>
                </a:rPr>
                <a:t>樹種別の植栽本数の記載内容</a:t>
              </a:r>
            </a:p>
          </p:txBody>
        </p:sp>
        <p:sp>
          <p:nvSpPr>
            <p:cNvPr id="12" name="テキスト ボックス 11">
              <a:extLst>
                <a:ext uri="{FF2B5EF4-FFF2-40B4-BE49-F238E27FC236}">
                  <a16:creationId xmlns:a16="http://schemas.microsoft.com/office/drawing/2014/main" id="{2C3BB68F-1624-DC76-6BB8-F8A1B6B2730F}"/>
                </a:ext>
              </a:extLst>
            </p:cNvPr>
            <p:cNvSpPr txBox="1"/>
            <p:nvPr/>
          </p:nvSpPr>
          <p:spPr>
            <a:xfrm>
              <a:off x="181968" y="4271212"/>
              <a:ext cx="6494063" cy="830997"/>
            </a:xfrm>
            <a:prstGeom prst="rect">
              <a:avLst/>
            </a:prstGeom>
            <a:noFill/>
          </p:spPr>
          <p:txBody>
            <a:bodyPr wrap="square" rtlCol="0">
              <a:spAutoFit/>
            </a:bodyPr>
            <a:lstStyle/>
            <a:p>
              <a:r>
                <a:rPr kumimoji="1" lang="ja-JP" altLang="en-US" sz="1200" dirty="0">
                  <a:latin typeface="BIZ UDゴシック" panose="020B0400000000000000" pitchFamily="49" charset="-128"/>
                  <a:ea typeface="BIZ UDゴシック" panose="020B0400000000000000" pitchFamily="49" charset="-128"/>
                </a:rPr>
                <a:t>人工造林：市町村森林整備計画に定める樹種別の植栽本数</a:t>
              </a:r>
              <a:r>
                <a:rPr kumimoji="1" lang="en-US" altLang="ja-JP" sz="1200" dirty="0">
                  <a:latin typeface="BIZ UDゴシック" panose="020B0400000000000000" pitchFamily="49" charset="-128"/>
                  <a:ea typeface="BIZ UDゴシック" panose="020B0400000000000000" pitchFamily="49" charset="-128"/>
                </a:rPr>
                <a:t>×</a:t>
              </a:r>
              <a:r>
                <a:rPr kumimoji="1" lang="ja-JP" altLang="en-US" sz="1200" dirty="0">
                  <a:latin typeface="BIZ UDゴシック" panose="020B0400000000000000" pitchFamily="49" charset="-128"/>
                  <a:ea typeface="BIZ UDゴシック" panose="020B0400000000000000" pitchFamily="49" charset="-128"/>
                </a:rPr>
                <a:t>造林面積</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天然更新：記載不要</a:t>
              </a:r>
              <a:endParaRPr kumimoji="1" lang="en-US" altLang="ja-JP" sz="1200" dirty="0">
                <a:solidFill>
                  <a:srgbClr val="FF0000"/>
                </a:solidFill>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５年後において適確な更新がなされない場合：</a:t>
              </a:r>
              <a:endParaRPr kumimoji="1" lang="en-US" altLang="ja-JP" sz="1200" dirty="0">
                <a:latin typeface="BIZ UDゴシック" panose="020B0400000000000000" pitchFamily="49" charset="-128"/>
                <a:ea typeface="BIZ UDゴシック" panose="020B0400000000000000" pitchFamily="49" charset="-128"/>
              </a:endParaRPr>
            </a:p>
            <a:p>
              <a:r>
                <a:rPr kumimoji="1" lang="en-US" altLang="ja-JP" sz="1200" dirty="0">
                  <a:latin typeface="BIZ UDゴシック" panose="020B0400000000000000" pitchFamily="49" charset="-128"/>
                  <a:ea typeface="BIZ UDゴシック" panose="020B0400000000000000" pitchFamily="49" charset="-128"/>
                </a:rPr>
                <a:t>		</a:t>
              </a:r>
              <a:r>
                <a:rPr kumimoji="1" lang="ja-JP" altLang="en-US" sz="1200" dirty="0">
                  <a:latin typeface="BIZ UDゴシック" panose="020B0400000000000000" pitchFamily="49" charset="-128"/>
                  <a:ea typeface="BIZ UDゴシック" panose="020B0400000000000000" pitchFamily="49" charset="-128"/>
                </a:rPr>
                <a:t>市町村森林整備計画に定める樹種別の期待成立本数</a:t>
              </a:r>
              <a:r>
                <a:rPr kumimoji="1" lang="en-US" altLang="ja-JP" sz="1200" dirty="0">
                  <a:latin typeface="BIZ UDゴシック" panose="020B0400000000000000" pitchFamily="49" charset="-128"/>
                  <a:ea typeface="BIZ UDゴシック" panose="020B0400000000000000" pitchFamily="49" charset="-128"/>
                </a:rPr>
                <a:t>×30</a:t>
              </a:r>
              <a:r>
                <a:rPr kumimoji="1" lang="ja-JP" altLang="en-US" sz="1200" dirty="0">
                  <a:latin typeface="BIZ UDゴシック" panose="020B0400000000000000" pitchFamily="49" charset="-128"/>
                  <a:ea typeface="BIZ UDゴシック" panose="020B0400000000000000" pitchFamily="49" charset="-128"/>
                </a:rPr>
                <a:t>％</a:t>
              </a:r>
              <a:r>
                <a:rPr kumimoji="1" lang="en-US" altLang="ja-JP" sz="1200" dirty="0">
                  <a:latin typeface="BIZ UDゴシック" panose="020B0400000000000000" pitchFamily="49" charset="-128"/>
                  <a:ea typeface="BIZ UDゴシック" panose="020B0400000000000000" pitchFamily="49" charset="-128"/>
                </a:rPr>
                <a:t>×</a:t>
              </a:r>
              <a:r>
                <a:rPr kumimoji="1" lang="ja-JP" altLang="en-US" sz="1200" dirty="0">
                  <a:latin typeface="BIZ UDゴシック" panose="020B0400000000000000" pitchFamily="49" charset="-128"/>
                  <a:ea typeface="BIZ UDゴシック" panose="020B0400000000000000" pitchFamily="49" charset="-128"/>
                </a:rPr>
                <a:t>造林面積</a:t>
              </a:r>
              <a:endParaRPr kumimoji="1" lang="en-US" altLang="ja-JP" sz="1200" dirty="0">
                <a:latin typeface="BIZ UDゴシック" panose="020B0400000000000000" pitchFamily="49" charset="-128"/>
                <a:ea typeface="BIZ UDゴシック" panose="020B0400000000000000" pitchFamily="49" charset="-128"/>
              </a:endParaRPr>
            </a:p>
          </p:txBody>
        </p:sp>
      </p:grpSp>
      <p:grpSp>
        <p:nvGrpSpPr>
          <p:cNvPr id="29" name="グループ化 28">
            <a:extLst>
              <a:ext uri="{FF2B5EF4-FFF2-40B4-BE49-F238E27FC236}">
                <a16:creationId xmlns:a16="http://schemas.microsoft.com/office/drawing/2014/main" id="{404D8F08-28F4-090E-2235-4AB39F699B3D}"/>
              </a:ext>
            </a:extLst>
          </p:cNvPr>
          <p:cNvGrpSpPr/>
          <p:nvPr/>
        </p:nvGrpSpPr>
        <p:grpSpPr>
          <a:xfrm>
            <a:off x="118872" y="40575"/>
            <a:ext cx="6494063" cy="1323440"/>
            <a:chOff x="118872" y="589215"/>
            <a:chExt cx="6494063" cy="1323440"/>
          </a:xfrm>
        </p:grpSpPr>
        <p:sp>
          <p:nvSpPr>
            <p:cNvPr id="13" name="テキスト ボックス 12">
              <a:extLst>
                <a:ext uri="{FF2B5EF4-FFF2-40B4-BE49-F238E27FC236}">
                  <a16:creationId xmlns:a16="http://schemas.microsoft.com/office/drawing/2014/main" id="{DA88282F-EC2F-8C5E-24E8-C20059BE7078}"/>
                </a:ext>
              </a:extLst>
            </p:cNvPr>
            <p:cNvSpPr txBox="1"/>
            <p:nvPr/>
          </p:nvSpPr>
          <p:spPr>
            <a:xfrm>
              <a:off x="118872" y="589215"/>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14" name="テキスト ボックス 13">
              <a:extLst>
                <a:ext uri="{FF2B5EF4-FFF2-40B4-BE49-F238E27FC236}">
                  <a16:creationId xmlns:a16="http://schemas.microsoft.com/office/drawing/2014/main" id="{2A0264D9-56C4-354C-6FB6-64E71AD4487B}"/>
                </a:ext>
              </a:extLst>
            </p:cNvPr>
            <p:cNvSpPr txBox="1"/>
            <p:nvPr/>
          </p:nvSpPr>
          <p:spPr>
            <a:xfrm>
              <a:off x="1169160" y="589215"/>
              <a:ext cx="2646878" cy="338554"/>
            </a:xfrm>
            <a:prstGeom prst="rect">
              <a:avLst/>
            </a:prstGeom>
            <a:noFill/>
          </p:spPr>
          <p:txBody>
            <a:bodyPr wrap="none" rtlCol="0">
              <a:spAutoFit/>
            </a:bodyPr>
            <a:lstStyle/>
            <a:p>
              <a:r>
                <a:rPr kumimoji="1" lang="ja-JP" altLang="en-US" sz="1600" b="1" u="sng" dirty="0">
                  <a:latin typeface="BIZ UDゴシック" panose="020B0400000000000000" pitchFamily="49" charset="-128"/>
                  <a:ea typeface="BIZ UDゴシック" panose="020B0400000000000000" pitchFamily="49" charset="-128"/>
                </a:rPr>
                <a:t>人工造林が求められる区域</a:t>
              </a:r>
            </a:p>
          </p:txBody>
        </p:sp>
        <p:sp>
          <p:nvSpPr>
            <p:cNvPr id="15" name="テキスト ボックス 14">
              <a:extLst>
                <a:ext uri="{FF2B5EF4-FFF2-40B4-BE49-F238E27FC236}">
                  <a16:creationId xmlns:a16="http://schemas.microsoft.com/office/drawing/2014/main" id="{B17FF314-5B35-2E8E-2F7F-7155998EB098}"/>
                </a:ext>
              </a:extLst>
            </p:cNvPr>
            <p:cNvSpPr txBox="1"/>
            <p:nvPr/>
          </p:nvSpPr>
          <p:spPr>
            <a:xfrm>
              <a:off x="118872" y="896992"/>
              <a:ext cx="6494063" cy="1015663"/>
            </a:xfrm>
            <a:prstGeom prst="rect">
              <a:avLst/>
            </a:prstGeom>
            <a:noFill/>
          </p:spPr>
          <p:txBody>
            <a:bodyPr wrap="square" rtlCol="0">
              <a:spAutoFit/>
            </a:bodyPr>
            <a:lstStyle/>
            <a:p>
              <a:r>
                <a:rPr kumimoji="1" lang="ja-JP" altLang="en-US" sz="1200" dirty="0">
                  <a:latin typeface="BIZ UDゴシック" panose="020B0400000000000000" pitchFamily="49" charset="-128"/>
                  <a:ea typeface="BIZ UDゴシック" panose="020B0400000000000000" pitchFamily="49" charset="-128"/>
                </a:rPr>
                <a:t>　市町村森林整備計画では、次の区域については、主伐後、人工造林で計画することが求められます。予め伐採予定区域が次の区域となっていないか、確認して下さい。</a:t>
              </a:r>
              <a:endParaRPr kumimoji="1" lang="en-US" altLang="ja-JP" sz="12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Ø"/>
              </a:pPr>
              <a:r>
                <a:rPr kumimoji="1" lang="ja-JP" altLang="en-US" sz="1200" dirty="0">
                  <a:latin typeface="BIZ UDゴシック" panose="020B0400000000000000" pitchFamily="49" charset="-128"/>
                  <a:ea typeface="BIZ UDゴシック" panose="020B0400000000000000" pitchFamily="49" charset="-128"/>
                </a:rPr>
                <a:t>植栽によらなければ適確な更新が困難な区域</a:t>
              </a:r>
              <a:endParaRPr kumimoji="1" lang="en-US" altLang="ja-JP" sz="12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Ø"/>
              </a:pPr>
              <a:r>
                <a:rPr kumimoji="1" lang="ja-JP" altLang="en-US" sz="1200" dirty="0">
                  <a:latin typeface="BIZ UDゴシック" panose="020B0400000000000000" pitchFamily="49" charset="-128"/>
                  <a:ea typeface="BIZ UDゴシック" panose="020B0400000000000000" pitchFamily="49" charset="-128"/>
                </a:rPr>
                <a:t>木材生産機能維持増進森林のうち特に効率的な施業が可能な区域であって植栽による更新を行うこととされている森林</a:t>
              </a:r>
            </a:p>
          </p:txBody>
        </p:sp>
      </p:grpSp>
      <p:sp>
        <p:nvSpPr>
          <p:cNvPr id="16" name="テキスト ボックス 15">
            <a:extLst>
              <a:ext uri="{FF2B5EF4-FFF2-40B4-BE49-F238E27FC236}">
                <a16:creationId xmlns:a16="http://schemas.microsoft.com/office/drawing/2014/main" id="{9585647E-D6B0-3E2E-EB69-7EE91FCBFDB9}"/>
              </a:ext>
            </a:extLst>
          </p:cNvPr>
          <p:cNvSpPr txBox="1"/>
          <p:nvPr/>
        </p:nvSpPr>
        <p:spPr>
          <a:xfrm>
            <a:off x="7103488" y="604603"/>
            <a:ext cx="1378904"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長</a:t>
            </a:r>
            <a:r>
              <a:rPr lang="en-US" altLang="ja-JP" sz="1200" b="0" i="0" dirty="0">
                <a:solidFill>
                  <a:srgbClr val="333333"/>
                </a:solidFill>
                <a:effectLst/>
                <a:latin typeface="Lucida Grande"/>
              </a:rPr>
              <a:t>P4‐</a:t>
            </a:r>
            <a:r>
              <a:rPr lang="ja-JP" altLang="en-US" sz="1200" b="0" i="0" dirty="0">
                <a:solidFill>
                  <a:srgbClr val="333333"/>
                </a:solidFill>
                <a:effectLst/>
                <a:latin typeface="Lucida Grande"/>
              </a:rPr>
              <a:t>⑺</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P19‐</a:t>
            </a:r>
            <a:r>
              <a:rPr lang="ja-JP" altLang="en-US" sz="1200" b="0" i="0" dirty="0">
                <a:solidFill>
                  <a:srgbClr val="333333"/>
                </a:solidFill>
                <a:effectLst/>
                <a:latin typeface="Lucida Grande"/>
              </a:rPr>
              <a:t>エ</a:t>
            </a:r>
            <a:endParaRPr lang="en-US" altLang="ja-JP" sz="1200" b="0" i="0" dirty="0">
              <a:solidFill>
                <a:srgbClr val="333333"/>
              </a:solidFill>
              <a:effectLst/>
              <a:latin typeface="Lucida Grande"/>
            </a:endParaRPr>
          </a:p>
        </p:txBody>
      </p:sp>
      <p:sp>
        <p:nvSpPr>
          <p:cNvPr id="17" name="テキスト ボックス 16">
            <a:extLst>
              <a:ext uri="{FF2B5EF4-FFF2-40B4-BE49-F238E27FC236}">
                <a16:creationId xmlns:a16="http://schemas.microsoft.com/office/drawing/2014/main" id="{784BD107-2245-3553-B5B4-BE9410189538}"/>
              </a:ext>
            </a:extLst>
          </p:cNvPr>
          <p:cNvSpPr txBox="1"/>
          <p:nvPr/>
        </p:nvSpPr>
        <p:spPr>
          <a:xfrm>
            <a:off x="7103488" y="2423615"/>
            <a:ext cx="2560316"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P19‐</a:t>
            </a:r>
            <a:r>
              <a:rPr lang="ja-JP" altLang="en-US" sz="1200" b="0" i="0" dirty="0">
                <a:solidFill>
                  <a:srgbClr val="333333"/>
                </a:solidFill>
                <a:effectLst/>
                <a:latin typeface="Lucida Grande"/>
              </a:rPr>
              <a:t>エ</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（ウ）・（オ）・（カ）</a:t>
            </a:r>
            <a:endParaRPr lang="en-US" altLang="ja-JP" sz="1200" b="0" i="0" dirty="0">
              <a:solidFill>
                <a:srgbClr val="333333"/>
              </a:solidFill>
              <a:effectLst/>
              <a:latin typeface="Lucida Grande"/>
            </a:endParaRPr>
          </a:p>
        </p:txBody>
      </p:sp>
      <p:sp>
        <p:nvSpPr>
          <p:cNvPr id="18" name="テキスト ボックス 17">
            <a:extLst>
              <a:ext uri="{FF2B5EF4-FFF2-40B4-BE49-F238E27FC236}">
                <a16:creationId xmlns:a16="http://schemas.microsoft.com/office/drawing/2014/main" id="{1E8E2304-BD30-8C0F-C6A7-435BC063566E}"/>
              </a:ext>
            </a:extLst>
          </p:cNvPr>
          <p:cNvSpPr txBox="1"/>
          <p:nvPr/>
        </p:nvSpPr>
        <p:spPr>
          <a:xfrm>
            <a:off x="7187898" y="4306007"/>
            <a:ext cx="1321196"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P39‐3</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P43-4</a:t>
            </a:r>
          </a:p>
        </p:txBody>
      </p:sp>
      <p:grpSp>
        <p:nvGrpSpPr>
          <p:cNvPr id="32" name="グループ化 31">
            <a:extLst>
              <a:ext uri="{FF2B5EF4-FFF2-40B4-BE49-F238E27FC236}">
                <a16:creationId xmlns:a16="http://schemas.microsoft.com/office/drawing/2014/main" id="{78197055-12F5-66FD-553E-A09CC1032187}"/>
              </a:ext>
            </a:extLst>
          </p:cNvPr>
          <p:cNvGrpSpPr/>
          <p:nvPr/>
        </p:nvGrpSpPr>
        <p:grpSpPr>
          <a:xfrm>
            <a:off x="118872" y="5401526"/>
            <a:ext cx="6494063" cy="1138774"/>
            <a:chOff x="181968" y="5452801"/>
            <a:chExt cx="6494063" cy="1138774"/>
          </a:xfrm>
        </p:grpSpPr>
        <p:sp>
          <p:nvSpPr>
            <p:cNvPr id="6" name="テキスト ボックス 5">
              <a:extLst>
                <a:ext uri="{FF2B5EF4-FFF2-40B4-BE49-F238E27FC236}">
                  <a16:creationId xmlns:a16="http://schemas.microsoft.com/office/drawing/2014/main" id="{D2768C0E-81B4-34D6-6B90-6CA3A0420383}"/>
                </a:ext>
              </a:extLst>
            </p:cNvPr>
            <p:cNvSpPr txBox="1"/>
            <p:nvPr/>
          </p:nvSpPr>
          <p:spPr>
            <a:xfrm>
              <a:off x="181968" y="5452801"/>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19" name="テキスト ボックス 18">
              <a:extLst>
                <a:ext uri="{FF2B5EF4-FFF2-40B4-BE49-F238E27FC236}">
                  <a16:creationId xmlns:a16="http://schemas.microsoft.com/office/drawing/2014/main" id="{CA472F44-8548-C37F-9C73-751D1CCCED1F}"/>
                </a:ext>
              </a:extLst>
            </p:cNvPr>
            <p:cNvSpPr txBox="1"/>
            <p:nvPr/>
          </p:nvSpPr>
          <p:spPr>
            <a:xfrm>
              <a:off x="1232256" y="5452801"/>
              <a:ext cx="1005403" cy="338554"/>
            </a:xfrm>
            <a:prstGeom prst="rect">
              <a:avLst/>
            </a:prstGeom>
            <a:noFill/>
          </p:spPr>
          <p:txBody>
            <a:bodyPr wrap="none" rtlCol="0">
              <a:spAutoFit/>
            </a:bodyPr>
            <a:lstStyle/>
            <a:p>
              <a:r>
                <a:rPr kumimoji="1" lang="ja-JP" altLang="en-US" sz="1600" b="1" u="sng" dirty="0">
                  <a:latin typeface="BIZ UDゴシック" panose="020B0400000000000000" pitchFamily="49" charset="-128"/>
                  <a:ea typeface="BIZ UDゴシック" panose="020B0400000000000000" pitchFamily="49" charset="-128"/>
                </a:rPr>
                <a:t>造林樹種</a:t>
              </a:r>
            </a:p>
          </p:txBody>
        </p:sp>
        <p:sp>
          <p:nvSpPr>
            <p:cNvPr id="20" name="テキスト ボックス 19">
              <a:extLst>
                <a:ext uri="{FF2B5EF4-FFF2-40B4-BE49-F238E27FC236}">
                  <a16:creationId xmlns:a16="http://schemas.microsoft.com/office/drawing/2014/main" id="{52285D51-DB28-2E77-4668-7C651A5280A4}"/>
                </a:ext>
              </a:extLst>
            </p:cNvPr>
            <p:cNvSpPr txBox="1"/>
            <p:nvPr/>
          </p:nvSpPr>
          <p:spPr>
            <a:xfrm>
              <a:off x="181968" y="5760578"/>
              <a:ext cx="6494063" cy="830997"/>
            </a:xfrm>
            <a:prstGeom prst="rect">
              <a:avLst/>
            </a:prstGeom>
            <a:noFill/>
          </p:spPr>
          <p:txBody>
            <a:bodyPr wrap="square" rtlCol="0">
              <a:spAutoFit/>
            </a:bodyPr>
            <a:lstStyle/>
            <a:p>
              <a:r>
                <a:rPr kumimoji="1" lang="ja-JP" altLang="en-US" sz="1200" dirty="0">
                  <a:latin typeface="BIZ UDゴシック" panose="020B0400000000000000" pitchFamily="49" charset="-128"/>
                  <a:ea typeface="BIZ UDゴシック" panose="020B0400000000000000" pitchFamily="49" charset="-128"/>
                </a:rPr>
                <a:t>　市町村森林整備計画における人工造林又は天然更新の対象樹種を選定する必要があります。</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外国樹種など市町村森林整備計画に定められた樹種以外を造林しようとする場合には、林業普及指導員又は市町村の林務担当部局と相談し適切な樹種であるか確認することが必要です。</a:t>
              </a:r>
            </a:p>
          </p:txBody>
        </p:sp>
      </p:grpSp>
      <p:grpSp>
        <p:nvGrpSpPr>
          <p:cNvPr id="33" name="グループ化 32">
            <a:extLst>
              <a:ext uri="{FF2B5EF4-FFF2-40B4-BE49-F238E27FC236}">
                <a16:creationId xmlns:a16="http://schemas.microsoft.com/office/drawing/2014/main" id="{21F66D26-DBDE-6BEF-0087-8EB5A32FC825}"/>
              </a:ext>
            </a:extLst>
          </p:cNvPr>
          <p:cNvGrpSpPr/>
          <p:nvPr/>
        </p:nvGrpSpPr>
        <p:grpSpPr>
          <a:xfrm>
            <a:off x="118872" y="6649671"/>
            <a:ext cx="6494063" cy="1369450"/>
            <a:chOff x="212448" y="7229495"/>
            <a:chExt cx="6494063" cy="1369450"/>
          </a:xfrm>
        </p:grpSpPr>
        <p:sp>
          <p:nvSpPr>
            <p:cNvPr id="21" name="テキスト ボックス 20">
              <a:extLst>
                <a:ext uri="{FF2B5EF4-FFF2-40B4-BE49-F238E27FC236}">
                  <a16:creationId xmlns:a16="http://schemas.microsoft.com/office/drawing/2014/main" id="{0BB32092-71B5-D909-1FDF-40C2D6F39CA0}"/>
                </a:ext>
              </a:extLst>
            </p:cNvPr>
            <p:cNvSpPr txBox="1"/>
            <p:nvPr/>
          </p:nvSpPr>
          <p:spPr>
            <a:xfrm>
              <a:off x="212448" y="7275505"/>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22" name="テキスト ボックス 21">
              <a:extLst>
                <a:ext uri="{FF2B5EF4-FFF2-40B4-BE49-F238E27FC236}">
                  <a16:creationId xmlns:a16="http://schemas.microsoft.com/office/drawing/2014/main" id="{0315F170-77F5-9691-CEAC-1FE3C05E280F}"/>
                </a:ext>
              </a:extLst>
            </p:cNvPr>
            <p:cNvSpPr txBox="1"/>
            <p:nvPr/>
          </p:nvSpPr>
          <p:spPr>
            <a:xfrm>
              <a:off x="212448" y="7583282"/>
              <a:ext cx="6494063" cy="1015663"/>
            </a:xfrm>
            <a:prstGeom prst="rect">
              <a:avLst/>
            </a:prstGeom>
            <a:noFill/>
          </p:spPr>
          <p:txBody>
            <a:bodyPr wrap="square" rtlCol="0">
              <a:spAutoFit/>
            </a:bodyPr>
            <a:lstStyle/>
            <a:p>
              <a:r>
                <a:rPr kumimoji="1" lang="ja-JP" altLang="en-US" sz="1200" dirty="0">
                  <a:latin typeface="BIZ UDゴシック" panose="020B0400000000000000" pitchFamily="49" charset="-128"/>
                  <a:ea typeface="BIZ UDゴシック" panose="020B0400000000000000" pitchFamily="49" charset="-128"/>
                </a:rPr>
                <a:t>　市町村森林整備計画では、ニホンジカ等の鳥獣による森林被害の状況を踏まえて、鳥獣害を防止するための措置を実施すべき区域及びその方法が定められています。</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鳥獣害防止森林区域において、主伐を行う場合には、市町村森林整備計画を参照し、鳥獣害を防止するための措置（防護柵の設置、幼齢木保護具の設置等）を計画する必要があります。</a:t>
              </a:r>
            </a:p>
          </p:txBody>
        </p:sp>
        <p:sp>
          <p:nvSpPr>
            <p:cNvPr id="23" name="テキスト ボックス 22">
              <a:extLst>
                <a:ext uri="{FF2B5EF4-FFF2-40B4-BE49-F238E27FC236}">
                  <a16:creationId xmlns:a16="http://schemas.microsoft.com/office/drawing/2014/main" id="{2E94DA1D-38EE-5F9E-810C-660F56EA688D}"/>
                </a:ext>
              </a:extLst>
            </p:cNvPr>
            <p:cNvSpPr txBox="1"/>
            <p:nvPr/>
          </p:nvSpPr>
          <p:spPr>
            <a:xfrm>
              <a:off x="1232255" y="7229495"/>
              <a:ext cx="1415772" cy="338554"/>
            </a:xfrm>
            <a:prstGeom prst="rect">
              <a:avLst/>
            </a:prstGeom>
            <a:noFill/>
          </p:spPr>
          <p:txBody>
            <a:bodyPr wrap="none" rtlCol="0">
              <a:spAutoFit/>
            </a:bodyPr>
            <a:lstStyle/>
            <a:p>
              <a:r>
                <a:rPr kumimoji="1" lang="ja-JP" altLang="en-US" sz="1600" b="1" u="sng" dirty="0">
                  <a:latin typeface="BIZ UDゴシック" panose="020B0400000000000000" pitchFamily="49" charset="-128"/>
                  <a:ea typeface="BIZ UDゴシック" panose="020B0400000000000000" pitchFamily="49" charset="-128"/>
                </a:rPr>
                <a:t>鳥獣害の防止</a:t>
              </a:r>
            </a:p>
          </p:txBody>
        </p:sp>
      </p:grpSp>
      <p:grpSp>
        <p:nvGrpSpPr>
          <p:cNvPr id="34" name="グループ化 33">
            <a:extLst>
              <a:ext uri="{FF2B5EF4-FFF2-40B4-BE49-F238E27FC236}">
                <a16:creationId xmlns:a16="http://schemas.microsoft.com/office/drawing/2014/main" id="{669F57A6-9EF3-C1FF-6EAE-D7051F7110ED}"/>
              </a:ext>
            </a:extLst>
          </p:cNvPr>
          <p:cNvGrpSpPr/>
          <p:nvPr/>
        </p:nvGrpSpPr>
        <p:grpSpPr>
          <a:xfrm>
            <a:off x="118872" y="8128492"/>
            <a:ext cx="6494063" cy="1738782"/>
            <a:chOff x="218544" y="9259463"/>
            <a:chExt cx="6494063" cy="1738782"/>
          </a:xfrm>
        </p:grpSpPr>
        <p:sp>
          <p:nvSpPr>
            <p:cNvPr id="24" name="テキスト ボックス 23">
              <a:extLst>
                <a:ext uri="{FF2B5EF4-FFF2-40B4-BE49-F238E27FC236}">
                  <a16:creationId xmlns:a16="http://schemas.microsoft.com/office/drawing/2014/main" id="{1FB02021-9F55-20A3-5947-AA530611B53F}"/>
                </a:ext>
              </a:extLst>
            </p:cNvPr>
            <p:cNvSpPr txBox="1"/>
            <p:nvPr/>
          </p:nvSpPr>
          <p:spPr>
            <a:xfrm>
              <a:off x="218544" y="9305473"/>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25" name="テキスト ボックス 24">
              <a:extLst>
                <a:ext uri="{FF2B5EF4-FFF2-40B4-BE49-F238E27FC236}">
                  <a16:creationId xmlns:a16="http://schemas.microsoft.com/office/drawing/2014/main" id="{F4E5AC07-355F-99E5-BF8C-0D6E5EF2396A}"/>
                </a:ext>
              </a:extLst>
            </p:cNvPr>
            <p:cNvSpPr txBox="1"/>
            <p:nvPr/>
          </p:nvSpPr>
          <p:spPr>
            <a:xfrm>
              <a:off x="218544" y="9613250"/>
              <a:ext cx="6494063" cy="1384995"/>
            </a:xfrm>
            <a:prstGeom prst="rect">
              <a:avLst/>
            </a:prstGeom>
            <a:noFill/>
          </p:spPr>
          <p:txBody>
            <a:bodyPr wrap="square" rtlCol="0">
              <a:spAutoFit/>
            </a:bodyPr>
            <a:lstStyle/>
            <a:p>
              <a:r>
                <a:rPr kumimoji="1" lang="ja-JP" altLang="en-US" sz="1200" dirty="0">
                  <a:latin typeface="BIZ UDゴシック" panose="020B0400000000000000" pitchFamily="49" charset="-128"/>
                  <a:ea typeface="BIZ UDゴシック" panose="020B0400000000000000" pitchFamily="49" charset="-128"/>
                </a:rPr>
                <a:t>　伐採と伐採後の造林を円滑に進めるためには、伐採計画と造林計画が適切に連携していることが重要です。伐採と造林の作業を連携させる一貫作業システムなどにより、一連の作業のコスト低減も期待できます。</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こうした連携が確保できず、一連の作業全体でコスト増になるなどトラブルに発展する例が散見されます。</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このため、特に伐採者と造林者が異なる場合には、伐採開始前に伐採者と造林者が一連の</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作業について十分に話し合い、認識を共有しておくことが重要です。</a:t>
              </a:r>
            </a:p>
          </p:txBody>
        </p:sp>
        <p:sp>
          <p:nvSpPr>
            <p:cNvPr id="26" name="テキスト ボックス 25">
              <a:extLst>
                <a:ext uri="{FF2B5EF4-FFF2-40B4-BE49-F238E27FC236}">
                  <a16:creationId xmlns:a16="http://schemas.microsoft.com/office/drawing/2014/main" id="{3EEB0A27-228D-88A8-0201-5F869720C6E2}"/>
                </a:ext>
              </a:extLst>
            </p:cNvPr>
            <p:cNvSpPr txBox="1"/>
            <p:nvPr/>
          </p:nvSpPr>
          <p:spPr>
            <a:xfrm>
              <a:off x="1238351" y="9259463"/>
              <a:ext cx="4288353" cy="338554"/>
            </a:xfrm>
            <a:prstGeom prst="rect">
              <a:avLst/>
            </a:prstGeom>
            <a:noFill/>
          </p:spPr>
          <p:txBody>
            <a:bodyPr wrap="none" rtlCol="0">
              <a:spAutoFit/>
            </a:bodyPr>
            <a:lstStyle/>
            <a:p>
              <a:r>
                <a:rPr kumimoji="1" lang="ja-JP" altLang="en-US" sz="1600" b="1" u="sng" dirty="0">
                  <a:latin typeface="BIZ UDゴシック" panose="020B0400000000000000" pitchFamily="49" charset="-128"/>
                  <a:ea typeface="BIZ UDゴシック" panose="020B0400000000000000" pitchFamily="49" charset="-128"/>
                </a:rPr>
                <a:t>伐採計画と造林計画を連携させましょう！！</a:t>
              </a:r>
            </a:p>
          </p:txBody>
        </p:sp>
      </p:grpSp>
      <p:sp>
        <p:nvSpPr>
          <p:cNvPr id="27" name="テキスト ボックス 26">
            <a:extLst>
              <a:ext uri="{FF2B5EF4-FFF2-40B4-BE49-F238E27FC236}">
                <a16:creationId xmlns:a16="http://schemas.microsoft.com/office/drawing/2014/main" id="{4612106B-83F7-B055-FE4B-E9993AD220F4}"/>
              </a:ext>
            </a:extLst>
          </p:cNvPr>
          <p:cNvSpPr txBox="1"/>
          <p:nvPr/>
        </p:nvSpPr>
        <p:spPr>
          <a:xfrm>
            <a:off x="7065721" y="6150722"/>
            <a:ext cx="1321196"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P39‐3</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P43-4</a:t>
            </a:r>
          </a:p>
        </p:txBody>
      </p:sp>
      <p:sp>
        <p:nvSpPr>
          <p:cNvPr id="28" name="テキスト ボックス 27">
            <a:extLst>
              <a:ext uri="{FF2B5EF4-FFF2-40B4-BE49-F238E27FC236}">
                <a16:creationId xmlns:a16="http://schemas.microsoft.com/office/drawing/2014/main" id="{5491B3D7-16B3-C8B1-AC29-F99A700C6085}"/>
              </a:ext>
            </a:extLst>
          </p:cNvPr>
          <p:cNvSpPr txBox="1"/>
          <p:nvPr/>
        </p:nvSpPr>
        <p:spPr>
          <a:xfrm>
            <a:off x="7065721" y="8101442"/>
            <a:ext cx="1321196"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P39‐3</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P43-4</a:t>
            </a:r>
          </a:p>
        </p:txBody>
      </p:sp>
      <p:grpSp>
        <p:nvGrpSpPr>
          <p:cNvPr id="63" name="グループ化 62">
            <a:extLst>
              <a:ext uri="{FF2B5EF4-FFF2-40B4-BE49-F238E27FC236}">
                <a16:creationId xmlns:a16="http://schemas.microsoft.com/office/drawing/2014/main" id="{D7075952-5950-725F-0363-3F9110A2B31F}"/>
              </a:ext>
            </a:extLst>
          </p:cNvPr>
          <p:cNvGrpSpPr/>
          <p:nvPr/>
        </p:nvGrpSpPr>
        <p:grpSpPr>
          <a:xfrm>
            <a:off x="118872" y="1473386"/>
            <a:ext cx="6742979" cy="2570624"/>
            <a:chOff x="118872" y="1429374"/>
            <a:chExt cx="6742979" cy="2570624"/>
          </a:xfrm>
        </p:grpSpPr>
        <p:sp>
          <p:nvSpPr>
            <p:cNvPr id="60" name="正方形/長方形 59">
              <a:extLst>
                <a:ext uri="{FF2B5EF4-FFF2-40B4-BE49-F238E27FC236}">
                  <a16:creationId xmlns:a16="http://schemas.microsoft.com/office/drawing/2014/main" id="{0464C416-B5C4-A85F-D9FC-5410D473C896}"/>
                </a:ext>
              </a:extLst>
            </p:cNvPr>
            <p:cNvSpPr/>
            <p:nvPr/>
          </p:nvSpPr>
          <p:spPr>
            <a:xfrm>
              <a:off x="268224" y="2748026"/>
              <a:ext cx="6344711" cy="125197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0" name="直線コネクタ 39">
              <a:extLst>
                <a:ext uri="{FF2B5EF4-FFF2-40B4-BE49-F238E27FC236}">
                  <a16:creationId xmlns:a16="http://schemas.microsoft.com/office/drawing/2014/main" id="{EF9BBB75-BA72-2661-05A1-3D9D5327C847}"/>
                </a:ext>
              </a:extLst>
            </p:cNvPr>
            <p:cNvCxnSpPr>
              <a:cxnSpLocks/>
            </p:cNvCxnSpPr>
            <p:nvPr/>
          </p:nvCxnSpPr>
          <p:spPr>
            <a:xfrm>
              <a:off x="2357518" y="2801582"/>
              <a:ext cx="0" cy="116081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0" name="グループ化 29">
              <a:extLst>
                <a:ext uri="{FF2B5EF4-FFF2-40B4-BE49-F238E27FC236}">
                  <a16:creationId xmlns:a16="http://schemas.microsoft.com/office/drawing/2014/main" id="{4F34ACE6-827C-F37D-F6D0-9960939677A2}"/>
                </a:ext>
              </a:extLst>
            </p:cNvPr>
            <p:cNvGrpSpPr/>
            <p:nvPr/>
          </p:nvGrpSpPr>
          <p:grpSpPr>
            <a:xfrm>
              <a:off x="118872" y="1429374"/>
              <a:ext cx="6494063" cy="1323440"/>
              <a:chOff x="181968" y="2360187"/>
              <a:chExt cx="6494063" cy="1323440"/>
            </a:xfrm>
          </p:grpSpPr>
          <p:sp>
            <p:nvSpPr>
              <p:cNvPr id="7" name="テキスト ボックス 6">
                <a:extLst>
                  <a:ext uri="{FF2B5EF4-FFF2-40B4-BE49-F238E27FC236}">
                    <a16:creationId xmlns:a16="http://schemas.microsoft.com/office/drawing/2014/main" id="{DC8E3B32-B8A9-4168-8954-47CAEFAD36FA}"/>
                  </a:ext>
                </a:extLst>
              </p:cNvPr>
              <p:cNvSpPr txBox="1"/>
              <p:nvPr/>
            </p:nvSpPr>
            <p:spPr>
              <a:xfrm>
                <a:off x="181968" y="2360187"/>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8" name="テキスト ボックス 7">
                <a:extLst>
                  <a:ext uri="{FF2B5EF4-FFF2-40B4-BE49-F238E27FC236}">
                    <a16:creationId xmlns:a16="http://schemas.microsoft.com/office/drawing/2014/main" id="{0ED1EEB3-5E3A-B896-3092-C1EEEF67DD46}"/>
                  </a:ext>
                </a:extLst>
              </p:cNvPr>
              <p:cNvSpPr txBox="1"/>
              <p:nvPr/>
            </p:nvSpPr>
            <p:spPr>
              <a:xfrm>
                <a:off x="1232256" y="2360187"/>
                <a:ext cx="2236510" cy="338554"/>
              </a:xfrm>
              <a:prstGeom prst="rect">
                <a:avLst/>
              </a:prstGeom>
              <a:noFill/>
            </p:spPr>
            <p:txBody>
              <a:bodyPr wrap="none" rtlCol="0">
                <a:spAutoFit/>
              </a:bodyPr>
              <a:lstStyle/>
              <a:p>
                <a:r>
                  <a:rPr kumimoji="1" lang="ja-JP" altLang="en-US" sz="1600" b="1" u="sng" dirty="0">
                    <a:latin typeface="BIZ UDゴシック" panose="020B0400000000000000" pitchFamily="49" charset="-128"/>
                    <a:ea typeface="BIZ UDゴシック" panose="020B0400000000000000" pitchFamily="49" charset="-128"/>
                  </a:rPr>
                  <a:t>造林の期間の記載内容</a:t>
                </a:r>
              </a:p>
            </p:txBody>
          </p:sp>
          <p:sp>
            <p:nvSpPr>
              <p:cNvPr id="9" name="テキスト ボックス 8">
                <a:extLst>
                  <a:ext uri="{FF2B5EF4-FFF2-40B4-BE49-F238E27FC236}">
                    <a16:creationId xmlns:a16="http://schemas.microsoft.com/office/drawing/2014/main" id="{72F99F47-F50F-32AA-CFB6-752E726EF973}"/>
                  </a:ext>
                </a:extLst>
              </p:cNvPr>
              <p:cNvSpPr txBox="1"/>
              <p:nvPr/>
            </p:nvSpPr>
            <p:spPr>
              <a:xfrm>
                <a:off x="181968" y="2667964"/>
                <a:ext cx="6494063" cy="1015663"/>
              </a:xfrm>
              <a:prstGeom prst="rect">
                <a:avLst/>
              </a:prstGeom>
              <a:noFill/>
            </p:spPr>
            <p:txBody>
              <a:bodyPr wrap="square" rtlCol="0">
                <a:spAutoFit/>
              </a:bodyPr>
              <a:lstStyle/>
              <a:p>
                <a:r>
                  <a:rPr kumimoji="1" lang="ja-JP" altLang="en-US" sz="1200" dirty="0">
                    <a:latin typeface="BIZ UDゴシック" panose="020B0400000000000000" pitchFamily="49" charset="-128"/>
                    <a:ea typeface="BIZ UDゴシック" panose="020B0400000000000000" pitchFamily="49" charset="-128"/>
                  </a:rPr>
                  <a:t>　伐採が終了した日を含む年度の翌年度初日から起算して、それぞれ次の期間とする必要があります。</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人工造林：２年以内（皆伐）、５年以内（択伐）</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天然更新：５年以内</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５年後において適確な更新がなされない場合：５年を経過した日から２年以内</a:t>
                </a:r>
              </a:p>
            </p:txBody>
          </p:sp>
        </p:grpSp>
        <p:sp>
          <p:nvSpPr>
            <p:cNvPr id="35" name="正方形/長方形 34">
              <a:extLst>
                <a:ext uri="{FF2B5EF4-FFF2-40B4-BE49-F238E27FC236}">
                  <a16:creationId xmlns:a16="http://schemas.microsoft.com/office/drawing/2014/main" id="{9D16536A-7B74-2311-4410-056D6102DFFE}"/>
                </a:ext>
              </a:extLst>
            </p:cNvPr>
            <p:cNvSpPr/>
            <p:nvPr/>
          </p:nvSpPr>
          <p:spPr>
            <a:xfrm>
              <a:off x="1057657" y="2965318"/>
              <a:ext cx="1063274" cy="22991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accent2">
                      <a:lumMod val="50000"/>
                    </a:schemeClr>
                  </a:solidFill>
                  <a:latin typeface="BIZ UDPゴシック" panose="020B0400000000000000" pitchFamily="50" charset="-128"/>
                  <a:ea typeface="BIZ UDPゴシック" panose="020B0400000000000000" pitchFamily="50" charset="-128"/>
                </a:rPr>
                <a:t>伐採期間</a:t>
              </a:r>
              <a:endParaRPr kumimoji="1" lang="ja-JP" altLang="en-US" b="1" dirty="0">
                <a:solidFill>
                  <a:schemeClr val="accent2">
                    <a:lumMod val="50000"/>
                  </a:schemeClr>
                </a:solidFill>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A4B4D7AD-4AB9-7427-D3F4-71AF00152659}"/>
                </a:ext>
              </a:extLst>
            </p:cNvPr>
            <p:cNvSpPr/>
            <p:nvPr/>
          </p:nvSpPr>
          <p:spPr>
            <a:xfrm>
              <a:off x="2077463" y="3255263"/>
              <a:ext cx="1311913" cy="31699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accent6">
                      <a:lumMod val="50000"/>
                    </a:schemeClr>
                  </a:solidFill>
                  <a:latin typeface="BIZ UDPゴシック" panose="020B0400000000000000" pitchFamily="50" charset="-128"/>
                  <a:ea typeface="BIZ UDPゴシック" panose="020B0400000000000000" pitchFamily="50" charset="-128"/>
                </a:rPr>
                <a:t>人工造林（皆伐）の</a:t>
              </a:r>
              <a:endParaRPr kumimoji="1" lang="en-US" altLang="ja-JP" sz="1000" b="1" dirty="0">
                <a:solidFill>
                  <a:schemeClr val="accent6">
                    <a:lumMod val="50000"/>
                  </a:schemeClr>
                </a:solidFill>
                <a:latin typeface="BIZ UDPゴシック" panose="020B0400000000000000" pitchFamily="50" charset="-128"/>
                <a:ea typeface="BIZ UDPゴシック" panose="020B0400000000000000" pitchFamily="50" charset="-128"/>
              </a:endParaRPr>
            </a:p>
            <a:p>
              <a:pPr algn="ctr"/>
              <a:r>
                <a:rPr kumimoji="1" lang="ja-JP" altLang="en-US" sz="1000" b="1" dirty="0">
                  <a:solidFill>
                    <a:schemeClr val="accent6">
                      <a:lumMod val="50000"/>
                    </a:schemeClr>
                  </a:solidFill>
                  <a:latin typeface="BIZ UDPゴシック" panose="020B0400000000000000" pitchFamily="50" charset="-128"/>
                  <a:ea typeface="BIZ UDPゴシック" panose="020B0400000000000000" pitchFamily="50" charset="-128"/>
                </a:rPr>
                <a:t>期間</a:t>
              </a:r>
              <a:endParaRPr kumimoji="1" lang="ja-JP" altLang="en-US" sz="12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sp>
          <p:nvSpPr>
            <p:cNvPr id="38" name="正方形/長方形 37">
              <a:extLst>
                <a:ext uri="{FF2B5EF4-FFF2-40B4-BE49-F238E27FC236}">
                  <a16:creationId xmlns:a16="http://schemas.microsoft.com/office/drawing/2014/main" id="{025B0A80-DC08-98A2-5360-C6CC0F448DE5}"/>
                </a:ext>
              </a:extLst>
            </p:cNvPr>
            <p:cNvSpPr/>
            <p:nvPr/>
          </p:nvSpPr>
          <p:spPr>
            <a:xfrm>
              <a:off x="2077463" y="3718174"/>
              <a:ext cx="2592073" cy="24422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accent6">
                      <a:lumMod val="50000"/>
                    </a:schemeClr>
                  </a:solidFill>
                  <a:latin typeface="BIZ UDPゴシック" panose="020B0400000000000000" pitchFamily="50" charset="-128"/>
                  <a:ea typeface="BIZ UDPゴシック" panose="020B0400000000000000" pitchFamily="50" charset="-128"/>
                </a:rPr>
                <a:t>人工造林（択伐）・天然更新期間</a:t>
              </a:r>
              <a:endParaRPr kumimoji="1" lang="ja-JP" altLang="en-US" sz="16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66CF4724-A76F-ED60-2EF6-076279138559}"/>
                </a:ext>
              </a:extLst>
            </p:cNvPr>
            <p:cNvSpPr txBox="1"/>
            <p:nvPr/>
          </p:nvSpPr>
          <p:spPr>
            <a:xfrm>
              <a:off x="1632367" y="2730812"/>
              <a:ext cx="817853" cy="261610"/>
            </a:xfrm>
            <a:prstGeom prst="rect">
              <a:avLst/>
            </a:prstGeom>
            <a:noFill/>
          </p:spPr>
          <p:txBody>
            <a:bodyPr wrap="none" rtlCol="0">
              <a:spAutoFit/>
            </a:bodyPr>
            <a:lstStyle/>
            <a:p>
              <a:r>
                <a:rPr kumimoji="1" lang="en-US" altLang="ja-JP" sz="1100" dirty="0"/>
                <a:t>A</a:t>
              </a:r>
              <a:r>
                <a:rPr kumimoji="1" lang="ja-JP" altLang="en-US" sz="1100" dirty="0"/>
                <a:t>年度末→</a:t>
              </a:r>
            </a:p>
          </p:txBody>
        </p:sp>
        <p:sp>
          <p:nvSpPr>
            <p:cNvPr id="42" name="テキスト ボックス 41">
              <a:extLst>
                <a:ext uri="{FF2B5EF4-FFF2-40B4-BE49-F238E27FC236}">
                  <a16:creationId xmlns:a16="http://schemas.microsoft.com/office/drawing/2014/main" id="{F065FF3B-B5BF-B84E-4564-8C78AB2DCAD7}"/>
                </a:ext>
              </a:extLst>
            </p:cNvPr>
            <p:cNvSpPr txBox="1"/>
            <p:nvPr/>
          </p:nvSpPr>
          <p:spPr>
            <a:xfrm>
              <a:off x="3159197" y="2748026"/>
              <a:ext cx="1277914" cy="246221"/>
            </a:xfrm>
            <a:prstGeom prst="rect">
              <a:avLst/>
            </a:prstGeom>
            <a:noFill/>
          </p:spPr>
          <p:txBody>
            <a:bodyPr wrap="none" rtlCol="0">
              <a:spAutoFit/>
            </a:bodyPr>
            <a:lstStyle/>
            <a:p>
              <a:r>
                <a:rPr kumimoji="1" lang="en-US" altLang="ja-JP" sz="1000" dirty="0">
                  <a:latin typeface="BIZ UDPゴシック" panose="020B0400000000000000" pitchFamily="50" charset="-128"/>
                  <a:ea typeface="BIZ UDPゴシック" panose="020B0400000000000000" pitchFamily="50" charset="-128"/>
                </a:rPr>
                <a:t>A</a:t>
              </a:r>
              <a:r>
                <a:rPr kumimoji="1" lang="ja-JP" altLang="en-US" sz="1000" dirty="0">
                  <a:latin typeface="BIZ UDPゴシック" panose="020B0400000000000000" pitchFamily="50" charset="-128"/>
                  <a:ea typeface="BIZ UDPゴシック" panose="020B0400000000000000" pitchFamily="50" charset="-128"/>
                </a:rPr>
                <a:t>＋２年後の年度末</a:t>
              </a:r>
            </a:p>
          </p:txBody>
        </p:sp>
        <p:sp>
          <p:nvSpPr>
            <p:cNvPr id="44" name="右中かっこ 43">
              <a:extLst>
                <a:ext uri="{FF2B5EF4-FFF2-40B4-BE49-F238E27FC236}">
                  <a16:creationId xmlns:a16="http://schemas.microsoft.com/office/drawing/2014/main" id="{6909D3A4-32DC-B948-1B89-24700E155D25}"/>
                </a:ext>
              </a:extLst>
            </p:cNvPr>
            <p:cNvSpPr/>
            <p:nvPr/>
          </p:nvSpPr>
          <p:spPr>
            <a:xfrm rot="16200000">
              <a:off x="2848646" y="2762829"/>
              <a:ext cx="49602" cy="914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17140F52-9F1B-7B71-44BE-85F7BBF94CFA}"/>
                </a:ext>
              </a:extLst>
            </p:cNvPr>
            <p:cNvSpPr txBox="1"/>
            <p:nvPr/>
          </p:nvSpPr>
          <p:spPr>
            <a:xfrm>
              <a:off x="2594106" y="2978420"/>
              <a:ext cx="574196" cy="261610"/>
            </a:xfrm>
            <a:prstGeom prst="rect">
              <a:avLst/>
            </a:prstGeom>
            <a:noFill/>
          </p:spPr>
          <p:txBody>
            <a:bodyPr wrap="none" rtlCol="0">
              <a:spAutoFit/>
            </a:bodyPr>
            <a:lstStyle/>
            <a:p>
              <a:r>
                <a:rPr kumimoji="1" lang="ja-JP" altLang="en-US" sz="1050" b="1" dirty="0">
                  <a:latin typeface="BIZ UDPゴシック" panose="020B0400000000000000" pitchFamily="50" charset="-128"/>
                  <a:ea typeface="BIZ UDPゴシック" panose="020B0400000000000000" pitchFamily="50" charset="-128"/>
                </a:rPr>
                <a:t>２年間</a:t>
              </a:r>
            </a:p>
          </p:txBody>
        </p:sp>
        <p:cxnSp>
          <p:nvCxnSpPr>
            <p:cNvPr id="47" name="直線矢印コネクタ 46">
              <a:extLst>
                <a:ext uri="{FF2B5EF4-FFF2-40B4-BE49-F238E27FC236}">
                  <a16:creationId xmlns:a16="http://schemas.microsoft.com/office/drawing/2014/main" id="{7BDBE803-0947-5B21-7ABC-5CB0141E2DDA}"/>
                </a:ext>
              </a:extLst>
            </p:cNvPr>
            <p:cNvCxnSpPr>
              <a:endCxn id="44" idx="2"/>
            </p:cNvCxnSpPr>
            <p:nvPr/>
          </p:nvCxnSpPr>
          <p:spPr>
            <a:xfrm>
              <a:off x="3330647" y="2992422"/>
              <a:ext cx="0" cy="2524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右中かっこ 47">
              <a:extLst>
                <a:ext uri="{FF2B5EF4-FFF2-40B4-BE49-F238E27FC236}">
                  <a16:creationId xmlns:a16="http://schemas.microsoft.com/office/drawing/2014/main" id="{6719A423-D734-9045-2BB3-2A8FEDD3C399}"/>
                </a:ext>
              </a:extLst>
            </p:cNvPr>
            <p:cNvSpPr/>
            <p:nvPr/>
          </p:nvSpPr>
          <p:spPr>
            <a:xfrm rot="16200000">
              <a:off x="3498740" y="2545549"/>
              <a:ext cx="88304" cy="225329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10906A18-93A7-DA69-41E8-BD03A27FA8C2}"/>
                </a:ext>
              </a:extLst>
            </p:cNvPr>
            <p:cNvSpPr txBox="1"/>
            <p:nvPr/>
          </p:nvSpPr>
          <p:spPr>
            <a:xfrm>
              <a:off x="3282954" y="3411236"/>
              <a:ext cx="556563" cy="253916"/>
            </a:xfrm>
            <a:prstGeom prst="rect">
              <a:avLst/>
            </a:prstGeom>
            <a:noFill/>
          </p:spPr>
          <p:txBody>
            <a:bodyPr wrap="none" rtlCol="0">
              <a:spAutoFit/>
            </a:bodyPr>
            <a:lstStyle/>
            <a:p>
              <a:r>
                <a:rPr kumimoji="1" lang="ja-JP" altLang="en-US" sz="1050" b="1" dirty="0">
                  <a:latin typeface="BIZ UDPゴシック" panose="020B0400000000000000" pitchFamily="50" charset="-128"/>
                  <a:ea typeface="BIZ UDPゴシック" panose="020B0400000000000000" pitchFamily="50" charset="-128"/>
                </a:rPr>
                <a:t>５年間</a:t>
              </a:r>
            </a:p>
          </p:txBody>
        </p:sp>
        <p:cxnSp>
          <p:nvCxnSpPr>
            <p:cNvPr id="50" name="直線矢印コネクタ 49">
              <a:extLst>
                <a:ext uri="{FF2B5EF4-FFF2-40B4-BE49-F238E27FC236}">
                  <a16:creationId xmlns:a16="http://schemas.microsoft.com/office/drawing/2014/main" id="{BA1AE02C-91D8-67E2-6A88-D164ED70422E}"/>
                </a:ext>
              </a:extLst>
            </p:cNvPr>
            <p:cNvCxnSpPr>
              <a:cxnSpLocks/>
              <a:endCxn id="48" idx="2"/>
            </p:cNvCxnSpPr>
            <p:nvPr/>
          </p:nvCxnSpPr>
          <p:spPr>
            <a:xfrm>
              <a:off x="4669536" y="3454736"/>
              <a:ext cx="2" cy="261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110CAEE9-93B0-4E0B-88ED-D4CB6D0EE14C}"/>
                </a:ext>
              </a:extLst>
            </p:cNvPr>
            <p:cNvSpPr txBox="1"/>
            <p:nvPr/>
          </p:nvSpPr>
          <p:spPr>
            <a:xfrm>
              <a:off x="4303776" y="3173800"/>
              <a:ext cx="1277914" cy="246221"/>
            </a:xfrm>
            <a:prstGeom prst="rect">
              <a:avLst/>
            </a:prstGeom>
            <a:noFill/>
          </p:spPr>
          <p:txBody>
            <a:bodyPr wrap="none" rtlCol="0">
              <a:spAutoFit/>
            </a:bodyPr>
            <a:lstStyle/>
            <a:p>
              <a:r>
                <a:rPr kumimoji="1" lang="en-US" altLang="ja-JP" sz="1000" dirty="0">
                  <a:latin typeface="BIZ UDPゴシック" panose="020B0400000000000000" pitchFamily="50" charset="-128"/>
                  <a:ea typeface="BIZ UDPゴシック" panose="020B0400000000000000" pitchFamily="50" charset="-128"/>
                </a:rPr>
                <a:t>A</a:t>
              </a:r>
              <a:r>
                <a:rPr kumimoji="1" lang="ja-JP" altLang="en-US" sz="1000" dirty="0">
                  <a:latin typeface="BIZ UDPゴシック" panose="020B0400000000000000" pitchFamily="50" charset="-128"/>
                  <a:ea typeface="BIZ UDPゴシック" panose="020B0400000000000000" pitchFamily="50" charset="-128"/>
                </a:rPr>
                <a:t>＋５年後の年度末</a:t>
              </a:r>
            </a:p>
          </p:txBody>
        </p:sp>
        <p:sp>
          <p:nvSpPr>
            <p:cNvPr id="55" name="正方形/長方形 54">
              <a:extLst>
                <a:ext uri="{FF2B5EF4-FFF2-40B4-BE49-F238E27FC236}">
                  <a16:creationId xmlns:a16="http://schemas.microsoft.com/office/drawing/2014/main" id="{29EAB08E-3EA0-324B-3B42-D8C768D09B99}"/>
                </a:ext>
              </a:extLst>
            </p:cNvPr>
            <p:cNvSpPr/>
            <p:nvPr/>
          </p:nvSpPr>
          <p:spPr>
            <a:xfrm>
              <a:off x="4661914" y="3718173"/>
              <a:ext cx="1311913" cy="2442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accent5">
                      <a:lumMod val="50000"/>
                    </a:schemeClr>
                  </a:solidFill>
                  <a:latin typeface="BIZ UDPゴシック" panose="020B0400000000000000" pitchFamily="50" charset="-128"/>
                  <a:ea typeface="BIZ UDPゴシック" panose="020B0400000000000000" pitchFamily="50" charset="-128"/>
                </a:rPr>
                <a:t>適確な更新が</a:t>
              </a:r>
              <a:endParaRPr kumimoji="1" lang="en-US" altLang="ja-JP" sz="1000" b="1" dirty="0">
                <a:solidFill>
                  <a:schemeClr val="accent5">
                    <a:lumMod val="50000"/>
                  </a:schemeClr>
                </a:solidFill>
                <a:latin typeface="BIZ UDPゴシック" panose="020B0400000000000000" pitchFamily="50" charset="-128"/>
                <a:ea typeface="BIZ UDPゴシック" panose="020B0400000000000000" pitchFamily="50" charset="-128"/>
              </a:endParaRPr>
            </a:p>
            <a:p>
              <a:pPr algn="ctr"/>
              <a:r>
                <a:rPr kumimoji="1" lang="ja-JP" altLang="en-US" sz="1000" b="1" dirty="0">
                  <a:solidFill>
                    <a:schemeClr val="accent5">
                      <a:lumMod val="50000"/>
                    </a:schemeClr>
                  </a:solidFill>
                  <a:latin typeface="BIZ UDPゴシック" panose="020B0400000000000000" pitchFamily="50" charset="-128"/>
                  <a:ea typeface="BIZ UDPゴシック" panose="020B0400000000000000" pitchFamily="50" charset="-128"/>
                </a:rPr>
                <a:t>されない場合</a:t>
              </a:r>
            </a:p>
          </p:txBody>
        </p:sp>
        <p:cxnSp>
          <p:nvCxnSpPr>
            <p:cNvPr id="56" name="直線矢印コネクタ 55">
              <a:extLst>
                <a:ext uri="{FF2B5EF4-FFF2-40B4-BE49-F238E27FC236}">
                  <a16:creationId xmlns:a16="http://schemas.microsoft.com/office/drawing/2014/main" id="{C2D663B2-4837-1E3F-DD89-1FB01CB536F0}"/>
                </a:ext>
              </a:extLst>
            </p:cNvPr>
            <p:cNvCxnSpPr>
              <a:cxnSpLocks/>
            </p:cNvCxnSpPr>
            <p:nvPr/>
          </p:nvCxnSpPr>
          <p:spPr>
            <a:xfrm>
              <a:off x="5919216" y="3448640"/>
              <a:ext cx="2" cy="261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3202FA55-6F84-1A45-7F76-D33646CDD411}"/>
                </a:ext>
              </a:extLst>
            </p:cNvPr>
            <p:cNvSpPr txBox="1"/>
            <p:nvPr/>
          </p:nvSpPr>
          <p:spPr>
            <a:xfrm>
              <a:off x="5583937" y="3210548"/>
              <a:ext cx="1277914" cy="246221"/>
            </a:xfrm>
            <a:prstGeom prst="rect">
              <a:avLst/>
            </a:prstGeom>
            <a:noFill/>
          </p:spPr>
          <p:txBody>
            <a:bodyPr wrap="none" rtlCol="0">
              <a:spAutoFit/>
            </a:bodyPr>
            <a:lstStyle/>
            <a:p>
              <a:r>
                <a:rPr kumimoji="1" lang="en-US" altLang="ja-JP" sz="1000" dirty="0">
                  <a:latin typeface="BIZ UDPゴシック" panose="020B0400000000000000" pitchFamily="50" charset="-128"/>
                  <a:ea typeface="BIZ UDPゴシック" panose="020B0400000000000000" pitchFamily="50" charset="-128"/>
                </a:rPr>
                <a:t>A</a:t>
              </a:r>
              <a:r>
                <a:rPr kumimoji="1" lang="ja-JP" altLang="en-US" sz="1000" dirty="0">
                  <a:latin typeface="BIZ UDPゴシック" panose="020B0400000000000000" pitchFamily="50" charset="-128"/>
                  <a:ea typeface="BIZ UDPゴシック" panose="020B0400000000000000" pitchFamily="50" charset="-128"/>
                </a:rPr>
                <a:t>＋７年後の年度末</a:t>
              </a:r>
            </a:p>
          </p:txBody>
        </p:sp>
        <p:sp>
          <p:nvSpPr>
            <p:cNvPr id="58" name="右中かっこ 57">
              <a:extLst>
                <a:ext uri="{FF2B5EF4-FFF2-40B4-BE49-F238E27FC236}">
                  <a16:creationId xmlns:a16="http://schemas.microsoft.com/office/drawing/2014/main" id="{19DC3244-D52C-EFC3-782F-540E374B0892}"/>
                </a:ext>
              </a:extLst>
            </p:cNvPr>
            <p:cNvSpPr/>
            <p:nvPr/>
          </p:nvSpPr>
          <p:spPr>
            <a:xfrm rot="16200000">
              <a:off x="5276303" y="3094371"/>
              <a:ext cx="87088" cy="113004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8D7B04B6-CA11-52C1-608E-0736DA084A44}"/>
                </a:ext>
              </a:extLst>
            </p:cNvPr>
            <p:cNvSpPr txBox="1"/>
            <p:nvPr/>
          </p:nvSpPr>
          <p:spPr>
            <a:xfrm>
              <a:off x="5099562" y="3399044"/>
              <a:ext cx="574196" cy="261610"/>
            </a:xfrm>
            <a:prstGeom prst="rect">
              <a:avLst/>
            </a:prstGeom>
            <a:noFill/>
          </p:spPr>
          <p:txBody>
            <a:bodyPr wrap="none" rtlCol="0">
              <a:spAutoFit/>
            </a:bodyPr>
            <a:lstStyle/>
            <a:p>
              <a:r>
                <a:rPr kumimoji="1" lang="ja-JP" altLang="en-US" sz="1050" b="1" dirty="0">
                  <a:latin typeface="BIZ UDPゴシック" panose="020B0400000000000000" pitchFamily="50" charset="-128"/>
                  <a:ea typeface="BIZ UDPゴシック" panose="020B0400000000000000" pitchFamily="50" charset="-128"/>
                </a:rPr>
                <a:t>２年間</a:t>
              </a:r>
            </a:p>
          </p:txBody>
        </p:sp>
        <p:sp>
          <p:nvSpPr>
            <p:cNvPr id="61" name="テキスト ボックス 60">
              <a:extLst>
                <a:ext uri="{FF2B5EF4-FFF2-40B4-BE49-F238E27FC236}">
                  <a16:creationId xmlns:a16="http://schemas.microsoft.com/office/drawing/2014/main" id="{490C9F97-5CF6-67E0-5C83-28878AEEF92A}"/>
                </a:ext>
              </a:extLst>
            </p:cNvPr>
            <p:cNvSpPr txBox="1"/>
            <p:nvPr/>
          </p:nvSpPr>
          <p:spPr>
            <a:xfrm>
              <a:off x="317297" y="2868574"/>
              <a:ext cx="461665" cy="1015663"/>
            </a:xfrm>
            <a:prstGeom prst="rect">
              <a:avLst/>
            </a:prstGeom>
            <a:noFill/>
          </p:spPr>
          <p:txBody>
            <a:bodyPr vert="eaVert" wrap="none" rtlCol="0">
              <a:spAutoFit/>
            </a:bodyPr>
            <a:lstStyle/>
            <a:p>
              <a:r>
                <a:rPr kumimoji="1" lang="ja-JP" altLang="en-US" b="1" dirty="0">
                  <a:latin typeface="BIZ UDPゴシック" panose="020B0400000000000000" pitchFamily="50" charset="-128"/>
                  <a:ea typeface="BIZ UDPゴシック" panose="020B0400000000000000" pitchFamily="50" charset="-128"/>
                </a:rPr>
                <a:t>造林期間</a:t>
              </a:r>
            </a:p>
          </p:txBody>
        </p:sp>
      </p:grpSp>
    </p:spTree>
    <p:extLst>
      <p:ext uri="{BB962C8B-B14F-4D97-AF65-F5344CB8AC3E}">
        <p14:creationId xmlns:p14="http://schemas.microsoft.com/office/powerpoint/2010/main" val="2472127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682D04A1-8D9F-9833-740A-8636DAF5079E}"/>
              </a:ext>
            </a:extLst>
          </p:cNvPr>
          <p:cNvSpPr/>
          <p:nvPr/>
        </p:nvSpPr>
        <p:spPr>
          <a:xfrm>
            <a:off x="118872" y="527379"/>
            <a:ext cx="6620256" cy="9079917"/>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1400" dirty="0">
                <a:latin typeface="BIZ UDP明朝 Medium" panose="02020500000000000000" pitchFamily="18" charset="-128"/>
                <a:ea typeface="BIZ UDP明朝 Medium" panose="02020500000000000000" pitchFamily="18" charset="-128"/>
              </a:rPr>
              <a:t>造林計画書</a:t>
            </a:r>
            <a:endParaRPr kumimoji="1" lang="en-US" altLang="ja-JP" sz="1400" dirty="0">
              <a:latin typeface="BIZ UDP明朝 Medium" panose="02020500000000000000" pitchFamily="18" charset="-128"/>
              <a:ea typeface="BIZ UDP明朝 Medium" panose="02020500000000000000" pitchFamily="18" charset="-128"/>
            </a:endParaRPr>
          </a:p>
          <a:p>
            <a:pPr algn="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造林する者</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住　所　○○市■■町１－１－１</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氏　名　林野　太郎</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１　造林の計画</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⑴　造林の方法別の造林面積等の計画</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⑵　造林の方法別の造林の計画</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⑶　伐採後において森林以外の用途に供されることとなる場合のその用途</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２　備考</a:t>
            </a:r>
            <a:endParaRPr kumimoji="1" lang="en-US" altLang="ja-JP" sz="12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a:t>
            </a:r>
          </a:p>
        </p:txBody>
      </p:sp>
      <p:sp>
        <p:nvSpPr>
          <p:cNvPr id="3" name="テキスト ボックス 2">
            <a:extLst>
              <a:ext uri="{FF2B5EF4-FFF2-40B4-BE49-F238E27FC236}">
                <a16:creationId xmlns:a16="http://schemas.microsoft.com/office/drawing/2014/main" id="{DE44A245-65C4-71FE-00D3-2E8A0DD7A539}"/>
              </a:ext>
            </a:extLst>
          </p:cNvPr>
          <p:cNvSpPr txBox="1"/>
          <p:nvPr/>
        </p:nvSpPr>
        <p:spPr>
          <a:xfrm>
            <a:off x="6372482" y="9496943"/>
            <a:ext cx="485518"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17</a:t>
            </a:r>
            <a:endParaRPr kumimoji="1" lang="ja-JP" altLang="en-US" b="1" dirty="0">
              <a:latin typeface="BIZ UDゴシック" panose="020B0400000000000000" pitchFamily="49" charset="-128"/>
              <a:ea typeface="BIZ UDゴシック" panose="020B0400000000000000" pitchFamily="49" charset="-128"/>
            </a:endParaRPr>
          </a:p>
        </p:txBody>
      </p:sp>
      <p:cxnSp>
        <p:nvCxnSpPr>
          <p:cNvPr id="29" name="直線矢印コネクタ 28">
            <a:extLst>
              <a:ext uri="{FF2B5EF4-FFF2-40B4-BE49-F238E27FC236}">
                <a16:creationId xmlns:a16="http://schemas.microsoft.com/office/drawing/2014/main" id="{A66B4B0B-D458-9505-E8EE-7FFC06572F00}"/>
              </a:ext>
            </a:extLst>
          </p:cNvPr>
          <p:cNvCxnSpPr>
            <a:cxnSpLocks/>
          </p:cNvCxnSpPr>
          <p:nvPr/>
        </p:nvCxnSpPr>
        <p:spPr>
          <a:xfrm>
            <a:off x="5163311" y="2083584"/>
            <a:ext cx="0" cy="2461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表 4">
            <a:extLst>
              <a:ext uri="{FF2B5EF4-FFF2-40B4-BE49-F238E27FC236}">
                <a16:creationId xmlns:a16="http://schemas.microsoft.com/office/drawing/2014/main" id="{DF2C0C63-63A4-F89D-E01C-E430117D89A9}"/>
              </a:ext>
            </a:extLst>
          </p:cNvPr>
          <p:cNvGraphicFramePr>
            <a:graphicFrameLocks noGrp="1"/>
          </p:cNvGraphicFramePr>
          <p:nvPr>
            <p:extLst>
              <p:ext uri="{D42A27DB-BD31-4B8C-83A1-F6EECF244321}">
                <p14:modId xmlns:p14="http://schemas.microsoft.com/office/powerpoint/2010/main" val="2998065321"/>
              </p:ext>
            </p:extLst>
          </p:nvPr>
        </p:nvGraphicFramePr>
        <p:xfrm>
          <a:off x="309438" y="2188666"/>
          <a:ext cx="6236141" cy="2628900"/>
        </p:xfrm>
        <a:graphic>
          <a:graphicData uri="http://schemas.openxmlformats.org/drawingml/2006/table">
            <a:tbl>
              <a:tblPr firstRow="1" bandRow="1">
                <a:tableStyleId>{5940675A-B579-460E-94D1-54222C63F5DA}</a:tableStyleId>
              </a:tblPr>
              <a:tblGrid>
                <a:gridCol w="220980">
                  <a:extLst>
                    <a:ext uri="{9D8B030D-6E8A-4147-A177-3AD203B41FA5}">
                      <a16:colId xmlns:a16="http://schemas.microsoft.com/office/drawing/2014/main" val="3883970985"/>
                    </a:ext>
                  </a:extLst>
                </a:gridCol>
                <a:gridCol w="263586">
                  <a:extLst>
                    <a:ext uri="{9D8B030D-6E8A-4147-A177-3AD203B41FA5}">
                      <a16:colId xmlns:a16="http://schemas.microsoft.com/office/drawing/2014/main" val="3175940388"/>
                    </a:ext>
                  </a:extLst>
                </a:gridCol>
                <a:gridCol w="325120">
                  <a:extLst>
                    <a:ext uri="{9D8B030D-6E8A-4147-A177-3AD203B41FA5}">
                      <a16:colId xmlns:a16="http://schemas.microsoft.com/office/drawing/2014/main" val="1358821894"/>
                    </a:ext>
                  </a:extLst>
                </a:gridCol>
                <a:gridCol w="2111756">
                  <a:extLst>
                    <a:ext uri="{9D8B030D-6E8A-4147-A177-3AD203B41FA5}">
                      <a16:colId xmlns:a16="http://schemas.microsoft.com/office/drawing/2014/main" val="2518789993"/>
                    </a:ext>
                  </a:extLst>
                </a:gridCol>
                <a:gridCol w="3314699">
                  <a:extLst>
                    <a:ext uri="{9D8B030D-6E8A-4147-A177-3AD203B41FA5}">
                      <a16:colId xmlns:a16="http://schemas.microsoft.com/office/drawing/2014/main" val="800438804"/>
                    </a:ext>
                  </a:extLst>
                </a:gridCol>
              </a:tblGrid>
              <a:tr h="164570">
                <a:tc gridSpan="4">
                  <a:txBody>
                    <a:bodyPr/>
                    <a:lstStyle/>
                    <a:p>
                      <a:pPr algn="ctr"/>
                      <a:r>
                        <a:rPr kumimoji="1" lang="ja-JP" altLang="en-US" sz="1200" dirty="0"/>
                        <a:t>造林面積（Ａ＋Ｂ＋Ｃ＋Ｄ）</a:t>
                      </a:r>
                    </a:p>
                  </a:txBody>
                  <a:tcPr anchor="ct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a:txBody>
                    <a:bodyPr/>
                    <a:lstStyle/>
                    <a:p>
                      <a:pPr algn="r"/>
                      <a:r>
                        <a:rPr kumimoji="1" lang="en-US" altLang="ja-JP" dirty="0"/>
                        <a:t>5.00ha</a:t>
                      </a:r>
                      <a:endParaRPr kumimoji="1" lang="ja-JP" altLang="en-US" dirty="0"/>
                    </a:p>
                  </a:txBody>
                  <a:tcPr anchor="ctr"/>
                </a:tc>
                <a:extLst>
                  <a:ext uri="{0D108BD9-81ED-4DB2-BD59-A6C34878D82A}">
                    <a16:rowId xmlns:a16="http://schemas.microsoft.com/office/drawing/2014/main" val="448337592"/>
                  </a:ext>
                </a:extLst>
              </a:tr>
              <a:tr h="164570">
                <a:tc rowSpan="8">
                  <a:txBody>
                    <a:bodyPr/>
                    <a:lstStyle/>
                    <a:p>
                      <a:pPr algn="ctr"/>
                      <a:endParaRPr kumimoji="1" lang="ja-JP" altLang="en-US" sz="1200" dirty="0"/>
                    </a:p>
                  </a:txBody>
                  <a:tcPr anchor="ctr"/>
                </a:tc>
                <a:tc gridSpan="3">
                  <a:txBody>
                    <a:bodyPr/>
                    <a:lstStyle/>
                    <a:p>
                      <a:pPr algn="ctr"/>
                      <a:r>
                        <a:rPr kumimoji="1" lang="ja-JP" altLang="en-US" sz="1200" dirty="0"/>
                        <a:t>人工造林による面積（Ａ＋Ｂ）</a:t>
                      </a:r>
                    </a:p>
                  </a:txBody>
                  <a:tcPr anchor="ctr"/>
                </a:tc>
                <a:tc hMerge="1">
                  <a:txBody>
                    <a:bodyPr/>
                    <a:lstStyle/>
                    <a:p>
                      <a:pPr algn="ctr"/>
                      <a:endParaRPr kumimoji="1" lang="ja-JP" altLang="en-US" dirty="0"/>
                    </a:p>
                  </a:txBody>
                  <a:tcPr anchor="ctr"/>
                </a:tc>
                <a:tc hMerge="1">
                  <a:txBody>
                    <a:bodyPr/>
                    <a:lstStyle/>
                    <a:p>
                      <a:pPr algn="ctr"/>
                      <a:endParaRPr kumimoji="1" lang="ja-JP" altLang="en-US" dirty="0"/>
                    </a:p>
                  </a:txBody>
                  <a:tcPr anchor="ctr"/>
                </a:tc>
                <a:tc>
                  <a:txBody>
                    <a:bodyPr/>
                    <a:lstStyle/>
                    <a:p>
                      <a:pPr algn="r"/>
                      <a:r>
                        <a:rPr kumimoji="1" lang="en-US" altLang="ja-JP" dirty="0"/>
                        <a:t>5.00ha</a:t>
                      </a:r>
                      <a:endParaRPr kumimoji="1" lang="ja-JP" altLang="en-US" dirty="0"/>
                    </a:p>
                  </a:txBody>
                  <a:tcPr anchor="ctr"/>
                </a:tc>
                <a:extLst>
                  <a:ext uri="{0D108BD9-81ED-4DB2-BD59-A6C34878D82A}">
                    <a16:rowId xmlns:a16="http://schemas.microsoft.com/office/drawing/2014/main" val="3682295944"/>
                  </a:ext>
                </a:extLst>
              </a:tr>
              <a:tr h="164570">
                <a:tc vMerge="1">
                  <a:txBody>
                    <a:bodyPr/>
                    <a:lstStyle/>
                    <a:p>
                      <a:pPr algn="ctr"/>
                      <a:endParaRPr kumimoji="1" lang="ja-JP" altLang="en-US" dirty="0"/>
                    </a:p>
                  </a:txBody>
                  <a:tcPr anchor="ctr"/>
                </a:tc>
                <a:tc rowSpan="2">
                  <a:txBody>
                    <a:bodyPr/>
                    <a:lstStyle/>
                    <a:p>
                      <a:pPr algn="ctr"/>
                      <a:endParaRPr kumimoji="1" lang="ja-JP" altLang="en-US" sz="1200" dirty="0"/>
                    </a:p>
                  </a:txBody>
                  <a:tcPr anchor="ctr"/>
                </a:tc>
                <a:tc gridSpan="2">
                  <a:txBody>
                    <a:bodyPr/>
                    <a:lstStyle/>
                    <a:p>
                      <a:pPr algn="ctr"/>
                      <a:r>
                        <a:rPr kumimoji="1" lang="ja-JP" altLang="en-US" sz="1200" dirty="0"/>
                        <a:t>植栽による面積（Ａ）</a:t>
                      </a:r>
                    </a:p>
                  </a:txBody>
                  <a:tcPr anchor="ctr"/>
                </a:tc>
                <a:tc hMerge="1">
                  <a:txBody>
                    <a:bodyPr/>
                    <a:lstStyle/>
                    <a:p>
                      <a:pPr algn="ctr"/>
                      <a:endParaRPr kumimoji="1" lang="ja-JP" altLang="en-US" dirty="0"/>
                    </a:p>
                  </a:txBody>
                  <a:tcPr anchor="ctr"/>
                </a:tc>
                <a:tc>
                  <a:txBody>
                    <a:bodyPr/>
                    <a:lstStyle/>
                    <a:p>
                      <a:pPr algn="r"/>
                      <a:r>
                        <a:rPr kumimoji="1" lang="en-US" altLang="ja-JP" dirty="0"/>
                        <a:t>5.00ha</a:t>
                      </a:r>
                      <a:endParaRPr kumimoji="1" lang="ja-JP" altLang="en-US" dirty="0"/>
                    </a:p>
                  </a:txBody>
                  <a:tcPr anchor="ctr"/>
                </a:tc>
                <a:extLst>
                  <a:ext uri="{0D108BD9-81ED-4DB2-BD59-A6C34878D82A}">
                    <a16:rowId xmlns:a16="http://schemas.microsoft.com/office/drawing/2014/main" val="1500429970"/>
                  </a:ext>
                </a:extLst>
              </a:tr>
              <a:tr h="164570">
                <a:tc vMerge="1">
                  <a:txBody>
                    <a:bodyPr/>
                    <a:lstStyle/>
                    <a:p>
                      <a:pPr algn="ctr"/>
                      <a:endParaRPr kumimoji="1" lang="ja-JP" altLang="en-US" dirty="0"/>
                    </a:p>
                  </a:txBody>
                  <a:tcPr anchor="ctr"/>
                </a:tc>
                <a:tc vMerge="1">
                  <a:txBody>
                    <a:bodyPr/>
                    <a:lstStyle/>
                    <a:p>
                      <a:pPr algn="ctr"/>
                      <a:endParaRPr kumimoji="1" lang="ja-JP" altLang="en-US" dirty="0"/>
                    </a:p>
                  </a:txBody>
                  <a:tcPr anchor="ct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人工播種による面積（Ｂ）</a:t>
                      </a:r>
                    </a:p>
                  </a:txBody>
                  <a:tcPr anchor="ctr"/>
                </a:tc>
                <a:tc hMerge="1">
                  <a:txBody>
                    <a:bodyPr/>
                    <a:lstStyle/>
                    <a:p>
                      <a:pPr algn="ctr"/>
                      <a:endParaRPr kumimoji="1" lang="ja-JP" altLang="en-US" dirty="0"/>
                    </a:p>
                  </a:txBody>
                  <a:tcPr anchor="ctr"/>
                </a:tc>
                <a:tc>
                  <a:txBody>
                    <a:bodyPr/>
                    <a:lstStyle/>
                    <a:p>
                      <a:pPr algn="r"/>
                      <a:r>
                        <a:rPr kumimoji="1" lang="en-US" altLang="ja-JP" dirty="0"/>
                        <a:t>0.00ha</a:t>
                      </a:r>
                      <a:endParaRPr kumimoji="1" lang="ja-JP" altLang="en-US" dirty="0"/>
                    </a:p>
                  </a:txBody>
                  <a:tcPr anchor="ctr"/>
                </a:tc>
                <a:extLst>
                  <a:ext uri="{0D108BD9-81ED-4DB2-BD59-A6C34878D82A}">
                    <a16:rowId xmlns:a16="http://schemas.microsoft.com/office/drawing/2014/main" val="753314126"/>
                  </a:ext>
                </a:extLst>
              </a:tr>
              <a:tr h="164570">
                <a:tc vMerge="1">
                  <a:txBody>
                    <a:bodyPr/>
                    <a:lstStyle/>
                    <a:p>
                      <a:pPr algn="ctr"/>
                      <a:endParaRPr kumimoji="1" lang="ja-JP" altLang="en-US" dirty="0"/>
                    </a:p>
                  </a:txBody>
                  <a:tcPr anchor="ctr"/>
                </a:tc>
                <a:tc gridSpan="3">
                  <a:txBody>
                    <a:bodyPr/>
                    <a:lstStyle/>
                    <a:p>
                      <a:pPr algn="ctr"/>
                      <a:r>
                        <a:rPr kumimoji="1" lang="ja-JP" altLang="en-US" sz="1200" dirty="0"/>
                        <a:t>天然更新による面積（Ｃ＋Ｄ）</a:t>
                      </a:r>
                    </a:p>
                  </a:txBody>
                  <a:tcPr anchor="ctr"/>
                </a:tc>
                <a:tc hMerge="1">
                  <a:txBody>
                    <a:bodyPr/>
                    <a:lstStyle/>
                    <a:p>
                      <a:pPr algn="ctr"/>
                      <a:endParaRPr kumimoji="1" lang="ja-JP" altLang="en-US" dirty="0"/>
                    </a:p>
                  </a:txBody>
                  <a:tcPr anchor="ctr"/>
                </a:tc>
                <a:tc hMerge="1">
                  <a:txBody>
                    <a:bodyPr/>
                    <a:lstStyle/>
                    <a:p>
                      <a:pPr algn="ctr"/>
                      <a:endParaRPr kumimoji="1" lang="ja-JP" altLang="en-US" dirty="0"/>
                    </a:p>
                  </a:txBody>
                  <a:tcPr anchor="ct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286911378"/>
                  </a:ext>
                </a:extLst>
              </a:tr>
              <a:tr h="164570">
                <a:tc vMerge="1">
                  <a:txBody>
                    <a:bodyPr/>
                    <a:lstStyle/>
                    <a:p>
                      <a:pPr algn="ctr"/>
                      <a:endParaRPr kumimoji="1" lang="ja-JP" altLang="en-US" dirty="0"/>
                    </a:p>
                  </a:txBody>
                  <a:tcPr anchor="ctr"/>
                </a:tc>
                <a:tc rowSpan="4">
                  <a:txBody>
                    <a:bodyPr/>
                    <a:lstStyle/>
                    <a:p>
                      <a:pPr algn="ctr"/>
                      <a:endParaRPr kumimoji="1" lang="ja-JP" altLang="en-US" sz="1200" dirty="0"/>
                    </a:p>
                  </a:txBody>
                  <a:tcPr anchor="ctr"/>
                </a:tc>
                <a:tc gridSpan="2">
                  <a:txBody>
                    <a:bodyPr/>
                    <a:lstStyle/>
                    <a:p>
                      <a:pPr algn="ctr"/>
                      <a:r>
                        <a:rPr kumimoji="1" lang="ja-JP" altLang="en-US" sz="1200" dirty="0"/>
                        <a:t>ぼう芽更新による面積（Ｃ）</a:t>
                      </a:r>
                    </a:p>
                  </a:txBody>
                  <a:tcPr anchor="ctr"/>
                </a:tc>
                <a:tc hMerge="1">
                  <a:txBody>
                    <a:bodyPr/>
                    <a:lstStyle/>
                    <a:p>
                      <a:pPr algn="ctr"/>
                      <a:endParaRPr kumimoji="1" lang="ja-JP" altLang="en-US" dirty="0"/>
                    </a:p>
                  </a:txBody>
                  <a:tcPr anchor="ct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2185575933"/>
                  </a:ext>
                </a:extLst>
              </a:tr>
              <a:tr h="164570">
                <a:tc vMerge="1">
                  <a:txBody>
                    <a:bodyPr/>
                    <a:lstStyle/>
                    <a:p>
                      <a:pPr algn="ctr"/>
                      <a:endParaRPr kumimoji="1" lang="ja-JP" altLang="en-US" dirty="0"/>
                    </a:p>
                  </a:txBody>
                  <a:tcPr anchor="ctr"/>
                </a:tc>
                <a:tc vMerge="1">
                  <a:txBody>
                    <a:bodyPr/>
                    <a:lstStyle/>
                    <a:p>
                      <a:pPr algn="ctr"/>
                      <a:endParaRPr kumimoji="1" lang="ja-JP" altLang="en-US" dirty="0"/>
                    </a:p>
                  </a:txBody>
                  <a:tcPr anchor="ctr"/>
                </a:tc>
                <a:tc>
                  <a:txBody>
                    <a:bodyPr/>
                    <a:lstStyle/>
                    <a:p>
                      <a:pPr algn="ctr"/>
                      <a:endParaRPr kumimoji="1" lang="ja-JP" altLang="en-US" sz="1200" dirty="0"/>
                    </a:p>
                  </a:txBody>
                  <a:tcPr anchor="ctr"/>
                </a:tc>
                <a:tc>
                  <a:txBody>
                    <a:bodyPr/>
                    <a:lstStyle/>
                    <a:p>
                      <a:pPr algn="ctr"/>
                      <a:r>
                        <a:rPr kumimoji="1" lang="ja-JP" altLang="en-US" sz="1200" dirty="0"/>
                        <a:t>天然更新補助作業の有無</a:t>
                      </a:r>
                    </a:p>
                  </a:txBody>
                  <a:tcPr anchor="ctr"/>
                </a:tc>
                <a:tc>
                  <a:txBody>
                    <a:bodyPr/>
                    <a:lstStyle/>
                    <a:p>
                      <a:pPr algn="ctr"/>
                      <a:endParaRPr kumimoji="1" lang="ja-JP" altLang="en-US" sz="1100" dirty="0">
                        <a:solidFill>
                          <a:srgbClr val="FF0000"/>
                        </a:solidFill>
                      </a:endParaRPr>
                    </a:p>
                  </a:txBody>
                  <a:tcPr anchor="ctr"/>
                </a:tc>
                <a:extLst>
                  <a:ext uri="{0D108BD9-81ED-4DB2-BD59-A6C34878D82A}">
                    <a16:rowId xmlns:a16="http://schemas.microsoft.com/office/drawing/2014/main" val="3305340768"/>
                  </a:ext>
                </a:extLst>
              </a:tr>
              <a:tr h="164570">
                <a:tc vMerge="1">
                  <a:txBody>
                    <a:bodyPr/>
                    <a:lstStyle/>
                    <a:p>
                      <a:pPr algn="ctr"/>
                      <a:endParaRPr kumimoji="1" lang="ja-JP" altLang="en-US" dirty="0"/>
                    </a:p>
                  </a:txBody>
                  <a:tcPr anchor="ctr"/>
                </a:tc>
                <a:tc vMerge="1">
                  <a:txBody>
                    <a:bodyPr/>
                    <a:lstStyle/>
                    <a:p>
                      <a:pPr algn="ctr"/>
                      <a:endParaRPr kumimoji="1" lang="ja-JP" altLang="en-US" dirty="0"/>
                    </a:p>
                  </a:txBody>
                  <a:tcPr anchor="ctr"/>
                </a:tc>
                <a:tc gridSpan="2">
                  <a:txBody>
                    <a:bodyPr/>
                    <a:lstStyle/>
                    <a:p>
                      <a:pPr algn="ctr"/>
                      <a:r>
                        <a:rPr kumimoji="1" lang="ja-JP" altLang="en-US" sz="1200" dirty="0"/>
                        <a:t>天然下種更新による面積（Ｄ）</a:t>
                      </a:r>
                    </a:p>
                  </a:txBody>
                  <a:tcPr anchor="ctr"/>
                </a:tc>
                <a:tc hMerge="1">
                  <a:txBody>
                    <a:bodyPr/>
                    <a:lstStyle/>
                    <a:p>
                      <a:pPr algn="ctr"/>
                      <a:endParaRPr kumimoji="1" lang="ja-JP" altLang="en-US" dirty="0"/>
                    </a:p>
                  </a:txBody>
                  <a:tcPr anchor="ct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1331909204"/>
                  </a:ext>
                </a:extLst>
              </a:tr>
              <a:tr h="164570">
                <a:tc vMerge="1">
                  <a:txBody>
                    <a:bodyPr/>
                    <a:lstStyle/>
                    <a:p>
                      <a:pPr algn="ctr"/>
                      <a:endParaRPr kumimoji="1" lang="ja-JP" altLang="en-US" dirty="0"/>
                    </a:p>
                  </a:txBody>
                  <a:tcPr anchor="ctr"/>
                </a:tc>
                <a:tc vMerge="1">
                  <a:txBody>
                    <a:bodyPr/>
                    <a:lstStyle/>
                    <a:p>
                      <a:pPr algn="ctr"/>
                      <a:endParaRPr kumimoji="1" lang="ja-JP" altLang="en-US" dirty="0"/>
                    </a:p>
                  </a:txBody>
                  <a:tcPr anchor="ctr"/>
                </a:tc>
                <a:tc>
                  <a:txBody>
                    <a:bodyPr/>
                    <a:lstStyle/>
                    <a:p>
                      <a:pPr algn="ctr"/>
                      <a:endParaRPr kumimoji="1" lang="ja-JP" altLang="en-US" sz="120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天然更新補助作業の有無</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00" dirty="0"/>
                    </a:p>
                  </a:txBody>
                  <a:tcPr anchor="ctr"/>
                </a:tc>
                <a:extLst>
                  <a:ext uri="{0D108BD9-81ED-4DB2-BD59-A6C34878D82A}">
                    <a16:rowId xmlns:a16="http://schemas.microsoft.com/office/drawing/2014/main" val="901827712"/>
                  </a:ext>
                </a:extLst>
              </a:tr>
            </a:tbl>
          </a:graphicData>
        </a:graphic>
      </p:graphicFrame>
      <p:sp>
        <p:nvSpPr>
          <p:cNvPr id="5" name="正方形/長方形 4">
            <a:extLst>
              <a:ext uri="{FF2B5EF4-FFF2-40B4-BE49-F238E27FC236}">
                <a16:creationId xmlns:a16="http://schemas.microsoft.com/office/drawing/2014/main" id="{912E16A9-CE8E-CD08-B736-A78D4AB9CF6B}"/>
              </a:ext>
            </a:extLst>
          </p:cNvPr>
          <p:cNvSpPr/>
          <p:nvPr/>
        </p:nvSpPr>
        <p:spPr>
          <a:xfrm>
            <a:off x="299089" y="8403467"/>
            <a:ext cx="6284976" cy="5003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0000"/>
              </a:solidFill>
            </a:endParaRPr>
          </a:p>
        </p:txBody>
      </p:sp>
      <p:graphicFrame>
        <p:nvGraphicFramePr>
          <p:cNvPr id="7" name="表 7">
            <a:extLst>
              <a:ext uri="{FF2B5EF4-FFF2-40B4-BE49-F238E27FC236}">
                <a16:creationId xmlns:a16="http://schemas.microsoft.com/office/drawing/2014/main" id="{00A9C361-1A46-6765-04CB-4B46468184B5}"/>
              </a:ext>
            </a:extLst>
          </p:cNvPr>
          <p:cNvGraphicFramePr>
            <a:graphicFrameLocks noGrp="1"/>
          </p:cNvGraphicFramePr>
          <p:nvPr>
            <p:extLst>
              <p:ext uri="{D42A27DB-BD31-4B8C-83A1-F6EECF244321}">
                <p14:modId xmlns:p14="http://schemas.microsoft.com/office/powerpoint/2010/main" val="1748657195"/>
              </p:ext>
            </p:extLst>
          </p:nvPr>
        </p:nvGraphicFramePr>
        <p:xfrm>
          <a:off x="309438" y="5174259"/>
          <a:ext cx="6236142" cy="250698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533875650"/>
                    </a:ext>
                  </a:extLst>
                </a:gridCol>
                <a:gridCol w="1237930">
                  <a:extLst>
                    <a:ext uri="{9D8B030D-6E8A-4147-A177-3AD203B41FA5}">
                      <a16:colId xmlns:a16="http://schemas.microsoft.com/office/drawing/2014/main" val="320334806"/>
                    </a:ext>
                  </a:extLst>
                </a:gridCol>
                <a:gridCol w="727202">
                  <a:extLst>
                    <a:ext uri="{9D8B030D-6E8A-4147-A177-3AD203B41FA5}">
                      <a16:colId xmlns:a16="http://schemas.microsoft.com/office/drawing/2014/main" val="1917878613"/>
                    </a:ext>
                  </a:extLst>
                </a:gridCol>
                <a:gridCol w="812546">
                  <a:extLst>
                    <a:ext uri="{9D8B030D-6E8A-4147-A177-3AD203B41FA5}">
                      <a16:colId xmlns:a16="http://schemas.microsoft.com/office/drawing/2014/main" val="274163959"/>
                    </a:ext>
                  </a:extLst>
                </a:gridCol>
                <a:gridCol w="812546">
                  <a:extLst>
                    <a:ext uri="{9D8B030D-6E8A-4147-A177-3AD203B41FA5}">
                      <a16:colId xmlns:a16="http://schemas.microsoft.com/office/drawing/2014/main" val="2863712841"/>
                    </a:ext>
                  </a:extLst>
                </a:gridCol>
                <a:gridCol w="812546">
                  <a:extLst>
                    <a:ext uri="{9D8B030D-6E8A-4147-A177-3AD203B41FA5}">
                      <a16:colId xmlns:a16="http://schemas.microsoft.com/office/drawing/2014/main" val="1486842312"/>
                    </a:ext>
                  </a:extLst>
                </a:gridCol>
                <a:gridCol w="812546">
                  <a:extLst>
                    <a:ext uri="{9D8B030D-6E8A-4147-A177-3AD203B41FA5}">
                      <a16:colId xmlns:a16="http://schemas.microsoft.com/office/drawing/2014/main" val="1229846066"/>
                    </a:ext>
                  </a:extLst>
                </a:gridCol>
                <a:gridCol w="812546">
                  <a:extLst>
                    <a:ext uri="{9D8B030D-6E8A-4147-A177-3AD203B41FA5}">
                      <a16:colId xmlns:a16="http://schemas.microsoft.com/office/drawing/2014/main" val="841052953"/>
                    </a:ext>
                  </a:extLst>
                </a:gridCol>
              </a:tblGrid>
              <a:tr h="0">
                <a:tc gridSpan="2">
                  <a:txBody>
                    <a:bodyPr/>
                    <a:lstStyle/>
                    <a:p>
                      <a:pPr algn="ctr"/>
                      <a:endParaRPr kumimoji="1" lang="ja-JP" altLang="en-US" sz="1100" dirty="0"/>
                    </a:p>
                  </a:txBody>
                  <a:tcPr anchor="ctr"/>
                </a:tc>
                <a:tc hMerge="1">
                  <a:txBody>
                    <a:bodyPr/>
                    <a:lstStyle/>
                    <a:p>
                      <a:endParaRPr kumimoji="1" lang="ja-JP" altLang="en-US"/>
                    </a:p>
                  </a:txBody>
                  <a:tcPr/>
                </a:tc>
                <a:tc>
                  <a:txBody>
                    <a:bodyPr/>
                    <a:lstStyle/>
                    <a:p>
                      <a:pPr algn="ctr"/>
                      <a:r>
                        <a:rPr kumimoji="1" lang="ja-JP" altLang="en-US" sz="1100" dirty="0"/>
                        <a:t>造林の期間</a:t>
                      </a:r>
                    </a:p>
                  </a:txBody>
                  <a:tcPr anchor="ctr"/>
                </a:tc>
                <a:tc>
                  <a:txBody>
                    <a:bodyPr/>
                    <a:lstStyle/>
                    <a:p>
                      <a:pPr algn="ctr"/>
                      <a:r>
                        <a:rPr kumimoji="1" lang="ja-JP" altLang="en-US" sz="1100" dirty="0"/>
                        <a:t>造林</a:t>
                      </a:r>
                      <a:endParaRPr kumimoji="1" lang="en-US" altLang="ja-JP" sz="1100" dirty="0"/>
                    </a:p>
                    <a:p>
                      <a:pPr algn="ctr"/>
                      <a:r>
                        <a:rPr kumimoji="1" lang="ja-JP" altLang="en-US" sz="1100" dirty="0"/>
                        <a:t>樹種</a:t>
                      </a:r>
                    </a:p>
                  </a:txBody>
                  <a:tcPr anchor="ctr"/>
                </a:tc>
                <a:tc>
                  <a:txBody>
                    <a:bodyPr/>
                    <a:lstStyle/>
                    <a:p>
                      <a:pPr algn="ctr"/>
                      <a:r>
                        <a:rPr kumimoji="1" lang="ja-JP" altLang="en-US" sz="1100" dirty="0"/>
                        <a:t>樹種別の</a:t>
                      </a:r>
                      <a:endParaRPr kumimoji="1" lang="en-US" altLang="ja-JP" sz="1100" dirty="0"/>
                    </a:p>
                    <a:p>
                      <a:pPr algn="ctr"/>
                      <a:r>
                        <a:rPr kumimoji="1" lang="ja-JP" altLang="en-US" sz="1100" dirty="0"/>
                        <a:t>造林面積</a:t>
                      </a:r>
                    </a:p>
                  </a:txBody>
                  <a:tcPr anchor="ctr"/>
                </a:tc>
                <a:tc>
                  <a:txBody>
                    <a:bodyPr/>
                    <a:lstStyle/>
                    <a:p>
                      <a:pPr algn="ctr"/>
                      <a:r>
                        <a:rPr kumimoji="1" lang="ja-JP" altLang="en-US" sz="1100" dirty="0"/>
                        <a:t>樹種別の</a:t>
                      </a:r>
                      <a:endParaRPr kumimoji="1" lang="en-US" altLang="ja-JP" sz="1100" dirty="0"/>
                    </a:p>
                    <a:p>
                      <a:pPr algn="ctr"/>
                      <a:r>
                        <a:rPr kumimoji="1" lang="ja-JP" altLang="en-US" sz="1100" dirty="0"/>
                        <a:t>植栽本数</a:t>
                      </a:r>
                    </a:p>
                  </a:txBody>
                  <a:tcPr anchor="ctr"/>
                </a:tc>
                <a:tc>
                  <a:txBody>
                    <a:bodyPr/>
                    <a:lstStyle/>
                    <a:p>
                      <a:pPr algn="ctr"/>
                      <a:r>
                        <a:rPr kumimoji="1" lang="ja-JP" altLang="en-US" sz="1100" dirty="0"/>
                        <a:t>作　業</a:t>
                      </a:r>
                      <a:endParaRPr kumimoji="1" lang="en-US" altLang="ja-JP" sz="1100" dirty="0"/>
                    </a:p>
                    <a:p>
                      <a:pPr algn="ctr"/>
                      <a:r>
                        <a:rPr kumimoji="1" lang="ja-JP" altLang="en-US" sz="1100" dirty="0"/>
                        <a:t>委託先</a:t>
                      </a:r>
                    </a:p>
                  </a:txBody>
                  <a:tcPr anchor="ctr"/>
                </a:tc>
                <a:tc>
                  <a:txBody>
                    <a:bodyPr/>
                    <a:lstStyle/>
                    <a:p>
                      <a:pPr algn="ctr"/>
                      <a:r>
                        <a:rPr kumimoji="1" lang="ja-JP" altLang="en-US" sz="1100" dirty="0"/>
                        <a:t>鳥獣害</a:t>
                      </a:r>
                      <a:endParaRPr kumimoji="1" lang="en-US" altLang="ja-JP" sz="1100" dirty="0"/>
                    </a:p>
                    <a:p>
                      <a:pPr algn="ctr"/>
                      <a:r>
                        <a:rPr kumimoji="1" lang="ja-JP" altLang="en-US" sz="1100" dirty="0"/>
                        <a:t>対　策</a:t>
                      </a:r>
                    </a:p>
                  </a:txBody>
                  <a:tcPr anchor="ctr"/>
                </a:tc>
                <a:extLst>
                  <a:ext uri="{0D108BD9-81ED-4DB2-BD59-A6C34878D82A}">
                    <a16:rowId xmlns:a16="http://schemas.microsoft.com/office/drawing/2014/main" val="3389581555"/>
                  </a:ext>
                </a:extLst>
              </a:tr>
              <a:tr h="0">
                <a:tc gridSpan="2">
                  <a:txBody>
                    <a:bodyPr/>
                    <a:lstStyle/>
                    <a:p>
                      <a:pPr algn="ctr"/>
                      <a:r>
                        <a:rPr kumimoji="1" lang="ja-JP" altLang="en-US" sz="1100" dirty="0"/>
                        <a:t>人工造林</a:t>
                      </a:r>
                      <a:endParaRPr kumimoji="1" lang="en-US" altLang="ja-JP" sz="1100" dirty="0"/>
                    </a:p>
                    <a:p>
                      <a:pPr algn="ctr"/>
                      <a:r>
                        <a:rPr kumimoji="1" lang="ja-JP" altLang="en-US" sz="1100" dirty="0"/>
                        <a:t>（植栽・人工播種）</a:t>
                      </a:r>
                    </a:p>
                  </a:txBody>
                  <a:tcPr anchor="ctr"/>
                </a:tc>
                <a:tc hMerge="1">
                  <a:txBody>
                    <a:bodyPr/>
                    <a:lstStyle/>
                    <a:p>
                      <a:endParaRPr kumimoji="1" lang="ja-JP" altLang="en-US"/>
                    </a:p>
                  </a:txBody>
                  <a:tcPr/>
                </a:tc>
                <a:tc>
                  <a:txBody>
                    <a:bodyPr/>
                    <a:lstStyle/>
                    <a:p>
                      <a:pPr algn="ctr"/>
                      <a:r>
                        <a:rPr kumimoji="1" lang="ja-JP" altLang="en-US" sz="1050" dirty="0"/>
                        <a:t>令和</a:t>
                      </a:r>
                      <a:r>
                        <a:rPr kumimoji="1" lang="en-US" altLang="ja-JP" sz="1050" dirty="0"/>
                        <a:t>7</a:t>
                      </a:r>
                      <a:r>
                        <a:rPr kumimoji="1" lang="ja-JP" altLang="en-US" sz="1050" dirty="0"/>
                        <a:t>年</a:t>
                      </a:r>
                      <a:endParaRPr kumimoji="1" lang="en-US" altLang="ja-JP" sz="1050" dirty="0"/>
                    </a:p>
                    <a:p>
                      <a:pPr algn="ctr"/>
                      <a:r>
                        <a:rPr kumimoji="1" lang="en-US" altLang="ja-JP" sz="1050" dirty="0"/>
                        <a:t>4</a:t>
                      </a:r>
                      <a:r>
                        <a:rPr kumimoji="1" lang="ja-JP" altLang="en-US" sz="1050" dirty="0"/>
                        <a:t>月</a:t>
                      </a:r>
                      <a:r>
                        <a:rPr kumimoji="1" lang="en-US" altLang="ja-JP" sz="1050" dirty="0"/>
                        <a:t>1</a:t>
                      </a:r>
                      <a:r>
                        <a:rPr kumimoji="1" lang="ja-JP" altLang="en-US" sz="1050" dirty="0"/>
                        <a:t>日</a:t>
                      </a:r>
                      <a:endParaRPr kumimoji="1" lang="en-US" altLang="ja-JP" sz="1050" dirty="0"/>
                    </a:p>
                    <a:p>
                      <a:pPr algn="ctr"/>
                      <a:r>
                        <a:rPr kumimoji="1" lang="ja-JP" altLang="en-US" sz="1050" dirty="0"/>
                        <a:t>～</a:t>
                      </a:r>
                      <a:endParaRPr kumimoji="1" lang="en-US" altLang="ja-JP" sz="1050" dirty="0"/>
                    </a:p>
                    <a:p>
                      <a:pPr algn="ctr"/>
                      <a:r>
                        <a:rPr kumimoji="1" lang="ja-JP" altLang="en-US" sz="1050" dirty="0"/>
                        <a:t>令和</a:t>
                      </a:r>
                      <a:r>
                        <a:rPr kumimoji="1" lang="en-US" altLang="ja-JP" sz="1050" dirty="0"/>
                        <a:t>9</a:t>
                      </a:r>
                      <a:r>
                        <a:rPr kumimoji="1" lang="ja-JP" altLang="en-US" sz="1050" dirty="0"/>
                        <a:t>年</a:t>
                      </a:r>
                      <a:endParaRPr kumimoji="1" lang="en-US" altLang="ja-JP" sz="1050" dirty="0"/>
                    </a:p>
                    <a:p>
                      <a:pPr algn="ctr"/>
                      <a:r>
                        <a:rPr kumimoji="1" lang="en-US" altLang="ja-JP" sz="1050" dirty="0"/>
                        <a:t>3</a:t>
                      </a:r>
                      <a:r>
                        <a:rPr kumimoji="1" lang="ja-JP" altLang="en-US" sz="1050" dirty="0"/>
                        <a:t>月</a:t>
                      </a:r>
                      <a:r>
                        <a:rPr kumimoji="1" lang="en-US" altLang="ja-JP" sz="1050" dirty="0"/>
                        <a:t>31</a:t>
                      </a:r>
                      <a:r>
                        <a:rPr kumimoji="1" lang="ja-JP" altLang="en-US" sz="1050" dirty="0"/>
                        <a:t>日</a:t>
                      </a:r>
                    </a:p>
                  </a:txBody>
                  <a:tcPr anchor="ctr"/>
                </a:tc>
                <a:tc>
                  <a:txBody>
                    <a:bodyPr/>
                    <a:lstStyle/>
                    <a:p>
                      <a:pPr algn="ctr"/>
                      <a:r>
                        <a:rPr kumimoji="1" lang="ja-JP" altLang="en-US" sz="1100" dirty="0"/>
                        <a:t>すぎ</a:t>
                      </a:r>
                    </a:p>
                  </a:txBody>
                  <a:tcPr anchor="ctr"/>
                </a:tc>
                <a:tc>
                  <a:txBody>
                    <a:bodyPr/>
                    <a:lstStyle/>
                    <a:p>
                      <a:pPr algn="ctr"/>
                      <a:r>
                        <a:rPr kumimoji="1" lang="en-US" altLang="ja-JP" sz="1100" dirty="0"/>
                        <a:t>5.00ha</a:t>
                      </a:r>
                      <a:endParaRPr kumimoji="1" lang="ja-JP" altLang="en-US" sz="1100" dirty="0"/>
                    </a:p>
                  </a:txBody>
                  <a:tcPr anchor="ctr"/>
                </a:tc>
                <a:tc>
                  <a:txBody>
                    <a:bodyPr/>
                    <a:lstStyle/>
                    <a:p>
                      <a:pPr algn="ctr"/>
                      <a:r>
                        <a:rPr kumimoji="1" lang="en-US" altLang="ja-JP" sz="1100" dirty="0"/>
                        <a:t>15,000</a:t>
                      </a:r>
                      <a:r>
                        <a:rPr kumimoji="1" lang="ja-JP" altLang="en-US" sz="1100" dirty="0"/>
                        <a:t>本</a:t>
                      </a:r>
                    </a:p>
                  </a:txBody>
                  <a:tcPr anchor="ctr"/>
                </a:tc>
                <a:tc>
                  <a:txBody>
                    <a:bodyPr/>
                    <a:lstStyle/>
                    <a:p>
                      <a:pPr algn="ctr"/>
                      <a:r>
                        <a:rPr kumimoji="1" lang="ja-JP" altLang="en-US" sz="1100" dirty="0"/>
                        <a:t>○○組合</a:t>
                      </a:r>
                    </a:p>
                  </a:txBody>
                  <a:tcPr anchor="ctr"/>
                </a:tc>
                <a:tc>
                  <a:txBody>
                    <a:bodyPr/>
                    <a:lstStyle/>
                    <a:p>
                      <a:pPr algn="ctr"/>
                      <a:r>
                        <a:rPr kumimoji="1" lang="ja-JP" altLang="en-US" sz="1100" dirty="0"/>
                        <a:t>防護柵の設置</a:t>
                      </a:r>
                    </a:p>
                  </a:txBody>
                  <a:tcPr anchor="ctr"/>
                </a:tc>
                <a:extLst>
                  <a:ext uri="{0D108BD9-81ED-4DB2-BD59-A6C34878D82A}">
                    <a16:rowId xmlns:a16="http://schemas.microsoft.com/office/drawing/2014/main" val="1960658539"/>
                  </a:ext>
                </a:extLst>
              </a:tr>
              <a:tr h="0">
                <a:tc gridSpan="2">
                  <a:txBody>
                    <a:bodyPr/>
                    <a:lstStyle/>
                    <a:p>
                      <a:pPr algn="ctr"/>
                      <a:r>
                        <a:rPr kumimoji="1" lang="ja-JP" altLang="en-US" sz="1100" dirty="0"/>
                        <a:t>天然更新</a:t>
                      </a:r>
                      <a:endParaRPr kumimoji="1" lang="en-US" altLang="ja-JP" sz="1100" dirty="0"/>
                    </a:p>
                    <a:p>
                      <a:pPr algn="ctr"/>
                      <a:r>
                        <a:rPr kumimoji="1" lang="ja-JP" altLang="en-US" sz="1100" dirty="0"/>
                        <a:t>（ぼう芽更新・</a:t>
                      </a:r>
                      <a:endParaRPr kumimoji="1" lang="en-US" altLang="ja-JP" sz="1100" dirty="0"/>
                    </a:p>
                    <a:p>
                      <a:pPr algn="ctr"/>
                      <a:r>
                        <a:rPr kumimoji="1" lang="ja-JP" altLang="en-US" sz="1100" dirty="0"/>
                        <a:t>天然下種更新）</a:t>
                      </a:r>
                    </a:p>
                  </a:txBody>
                  <a:tcPr anchor="ctr"/>
                </a:tc>
                <a:tc hMerge="1">
                  <a:txBody>
                    <a:bodyPr/>
                    <a:lstStyle/>
                    <a:p>
                      <a:endParaRPr kumimoji="1" lang="ja-JP" altLang="en-US"/>
                    </a:p>
                  </a:txBody>
                  <a:tcPr/>
                </a:tc>
                <a:tc>
                  <a:txBody>
                    <a:bodyPr/>
                    <a:lstStyle/>
                    <a:p>
                      <a:pPr algn="ctr"/>
                      <a:endParaRPr kumimoji="1" lang="ja-JP" altLang="en-US" sz="1100"/>
                    </a:p>
                  </a:txBody>
                  <a:tcPr anchor="ctr"/>
                </a:tc>
                <a:tc>
                  <a:txBody>
                    <a:bodyPr/>
                    <a:lstStyle/>
                    <a:p>
                      <a:pPr algn="ctr"/>
                      <a:endParaRPr kumimoji="1" lang="ja-JP" altLang="en-US" sz="1100"/>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tc>
                  <a:txBody>
                    <a:bodyPr/>
                    <a:lstStyle/>
                    <a:p>
                      <a:pPr algn="ctr"/>
                      <a:endParaRPr kumimoji="1" lang="ja-JP" altLang="en-US" sz="1100"/>
                    </a:p>
                  </a:txBody>
                  <a:tcPr anchor="ctr"/>
                </a:tc>
                <a:extLst>
                  <a:ext uri="{0D108BD9-81ED-4DB2-BD59-A6C34878D82A}">
                    <a16:rowId xmlns:a16="http://schemas.microsoft.com/office/drawing/2014/main" val="2646445618"/>
                  </a:ext>
                </a:extLst>
              </a:tr>
              <a:tr h="0">
                <a:tc>
                  <a:txBody>
                    <a:bodyPr/>
                    <a:lstStyle/>
                    <a:p>
                      <a:pPr algn="ctr"/>
                      <a:endParaRPr kumimoji="1" lang="ja-JP" altLang="en-US" sz="110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100" dirty="0"/>
                        <a:t>５年後において適確な更新が</a:t>
                      </a:r>
                      <a:endParaRPr kumimoji="1" lang="en-US" altLang="ja-JP" sz="1100" dirty="0"/>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100" dirty="0"/>
                        <a:t>なされない場合</a:t>
                      </a:r>
                    </a:p>
                  </a:txBody>
                  <a:tcPr anchor="ctr"/>
                </a:tc>
                <a:tc>
                  <a:txBody>
                    <a:bodyPr/>
                    <a:lstStyle/>
                    <a:p>
                      <a:pPr algn="ctr"/>
                      <a:endParaRPr kumimoji="1" lang="ja-JP" altLang="en-US" sz="1100" dirty="0"/>
                    </a:p>
                  </a:txBody>
                  <a:tcPr anchor="ctr"/>
                </a:tc>
                <a:tc>
                  <a:txBody>
                    <a:bodyPr/>
                    <a:lstStyle/>
                    <a:p>
                      <a:pPr algn="ctr"/>
                      <a:endParaRPr kumimoji="1" lang="ja-JP" altLang="en-US" sz="1100"/>
                    </a:p>
                  </a:txBody>
                  <a:tcPr anchor="ctr"/>
                </a:tc>
                <a:tc>
                  <a:txBody>
                    <a:bodyPr/>
                    <a:lstStyle/>
                    <a:p>
                      <a:pPr algn="ctr"/>
                      <a:endParaRPr kumimoji="1" lang="ja-JP" altLang="en-US" sz="1100"/>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extLst>
                  <a:ext uri="{0D108BD9-81ED-4DB2-BD59-A6C34878D82A}">
                    <a16:rowId xmlns:a16="http://schemas.microsoft.com/office/drawing/2014/main" val="20854408"/>
                  </a:ext>
                </a:extLst>
              </a:tr>
            </a:tbl>
          </a:graphicData>
        </a:graphic>
      </p:graphicFrame>
      <p:sp>
        <p:nvSpPr>
          <p:cNvPr id="16" name="正方形/長方形 15">
            <a:extLst>
              <a:ext uri="{FF2B5EF4-FFF2-40B4-BE49-F238E27FC236}">
                <a16:creationId xmlns:a16="http://schemas.microsoft.com/office/drawing/2014/main" id="{BC43A8B4-E0B6-15A5-BA8A-F527ED7F4812}"/>
              </a:ext>
            </a:extLst>
          </p:cNvPr>
          <p:cNvSpPr/>
          <p:nvPr/>
        </p:nvSpPr>
        <p:spPr>
          <a:xfrm>
            <a:off x="309438" y="9201803"/>
            <a:ext cx="6284976" cy="277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0000"/>
              </a:solidFill>
            </a:endParaRPr>
          </a:p>
        </p:txBody>
      </p:sp>
      <p:sp>
        <p:nvSpPr>
          <p:cNvPr id="19" name="テキスト ボックス 18">
            <a:extLst>
              <a:ext uri="{FF2B5EF4-FFF2-40B4-BE49-F238E27FC236}">
                <a16:creationId xmlns:a16="http://schemas.microsoft.com/office/drawing/2014/main" id="{3F33E6CF-1A7D-2021-B800-71F5512926DB}"/>
              </a:ext>
            </a:extLst>
          </p:cNvPr>
          <p:cNvSpPr txBox="1"/>
          <p:nvPr/>
        </p:nvSpPr>
        <p:spPr>
          <a:xfrm flipH="1">
            <a:off x="1261872" y="8515144"/>
            <a:ext cx="4029456" cy="276999"/>
          </a:xfrm>
          <a:prstGeom prst="rect">
            <a:avLst/>
          </a:prstGeom>
          <a:solidFill>
            <a:schemeClr val="bg1"/>
          </a:solidFill>
          <a:ln>
            <a:solidFill>
              <a:srgbClr val="FF0000"/>
            </a:solidFill>
          </a:ln>
        </p:spPr>
        <p:txBody>
          <a:bodyPr wrap="square" rtlCol="0">
            <a:spAutoFit/>
          </a:bodyPr>
          <a:lstStyle/>
          <a:p>
            <a:pPr algn="ctr"/>
            <a:r>
              <a:rPr kumimoji="1" lang="ja-JP" altLang="en-US" sz="1200" dirty="0">
                <a:solidFill>
                  <a:srgbClr val="FF0000"/>
                </a:solidFill>
              </a:rPr>
              <a:t>転用しない場合記載不要です。</a:t>
            </a:r>
          </a:p>
        </p:txBody>
      </p:sp>
      <p:sp>
        <p:nvSpPr>
          <p:cNvPr id="6" name="テキスト ボックス 5">
            <a:extLst>
              <a:ext uri="{FF2B5EF4-FFF2-40B4-BE49-F238E27FC236}">
                <a16:creationId xmlns:a16="http://schemas.microsoft.com/office/drawing/2014/main" id="{957BD874-3A30-6FC5-A4FE-DA384F1C930A}"/>
              </a:ext>
            </a:extLst>
          </p:cNvPr>
          <p:cNvSpPr txBox="1"/>
          <p:nvPr/>
        </p:nvSpPr>
        <p:spPr>
          <a:xfrm>
            <a:off x="7128508" y="884260"/>
            <a:ext cx="1558440"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告</a:t>
            </a:r>
            <a:r>
              <a:rPr lang="en-US" altLang="ja-JP" sz="1200" b="0" i="0" dirty="0">
                <a:solidFill>
                  <a:srgbClr val="333333"/>
                </a:solidFill>
                <a:effectLst/>
                <a:latin typeface="Lucida Grande"/>
              </a:rPr>
              <a:t>4,</a:t>
            </a:r>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P39‐3</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P43-4</a:t>
            </a:r>
          </a:p>
        </p:txBody>
      </p:sp>
      <p:sp>
        <p:nvSpPr>
          <p:cNvPr id="10" name="テキスト ボックス 9">
            <a:extLst>
              <a:ext uri="{FF2B5EF4-FFF2-40B4-BE49-F238E27FC236}">
                <a16:creationId xmlns:a16="http://schemas.microsoft.com/office/drawing/2014/main" id="{5A590E43-EA79-2E95-E7DA-EB4C1E9B86FB}"/>
              </a:ext>
            </a:extLst>
          </p:cNvPr>
          <p:cNvSpPr txBox="1"/>
          <p:nvPr/>
        </p:nvSpPr>
        <p:spPr>
          <a:xfrm flipH="1">
            <a:off x="2121408" y="6972856"/>
            <a:ext cx="4029456" cy="276999"/>
          </a:xfrm>
          <a:prstGeom prst="rect">
            <a:avLst/>
          </a:prstGeom>
          <a:solidFill>
            <a:schemeClr val="bg1"/>
          </a:solidFill>
          <a:ln>
            <a:solidFill>
              <a:srgbClr val="FF0000"/>
            </a:solidFill>
          </a:ln>
        </p:spPr>
        <p:txBody>
          <a:bodyPr wrap="square" rtlCol="0">
            <a:spAutoFit/>
          </a:bodyPr>
          <a:lstStyle/>
          <a:p>
            <a:pPr algn="ctr"/>
            <a:r>
              <a:rPr kumimoji="1" lang="ja-JP" altLang="en-US" sz="1200" dirty="0">
                <a:solidFill>
                  <a:srgbClr val="FF0000"/>
                </a:solidFill>
              </a:rPr>
              <a:t>人工造林の場合記載不要です。</a:t>
            </a:r>
          </a:p>
        </p:txBody>
      </p:sp>
      <p:sp>
        <p:nvSpPr>
          <p:cNvPr id="2" name="テキスト ボックス 1">
            <a:extLst>
              <a:ext uri="{FF2B5EF4-FFF2-40B4-BE49-F238E27FC236}">
                <a16:creationId xmlns:a16="http://schemas.microsoft.com/office/drawing/2014/main" id="{804C423F-E4A1-ACA4-A621-5FBDF8C4023E}"/>
              </a:ext>
            </a:extLst>
          </p:cNvPr>
          <p:cNvSpPr txBox="1"/>
          <p:nvPr/>
        </p:nvSpPr>
        <p:spPr>
          <a:xfrm flipH="1">
            <a:off x="2414016" y="6352032"/>
            <a:ext cx="4096512" cy="461665"/>
          </a:xfrm>
          <a:prstGeom prst="rect">
            <a:avLst/>
          </a:prstGeom>
          <a:solidFill>
            <a:schemeClr val="bg1"/>
          </a:solidFill>
          <a:ln>
            <a:solidFill>
              <a:srgbClr val="FF0000"/>
            </a:solidFill>
          </a:ln>
        </p:spPr>
        <p:txBody>
          <a:bodyPr wrap="square" rtlCol="0">
            <a:spAutoFit/>
          </a:bodyPr>
          <a:lstStyle/>
          <a:p>
            <a:pPr algn="ctr"/>
            <a:r>
              <a:rPr kumimoji="1" lang="ja-JP" altLang="en-US" sz="1200" dirty="0">
                <a:solidFill>
                  <a:srgbClr val="FF0000"/>
                </a:solidFill>
              </a:rPr>
              <a:t>人工造林の期間は、伐採期間の終期から</a:t>
            </a:r>
            <a:endParaRPr kumimoji="1" lang="en-US" altLang="ja-JP" sz="1200" dirty="0">
              <a:solidFill>
                <a:srgbClr val="FF0000"/>
              </a:solidFill>
            </a:endParaRPr>
          </a:p>
          <a:p>
            <a:pPr algn="ctr"/>
            <a:r>
              <a:rPr kumimoji="1" lang="ja-JP" altLang="en-US" sz="1200" dirty="0">
                <a:solidFill>
                  <a:srgbClr val="FF0000"/>
                </a:solidFill>
              </a:rPr>
              <a:t>２年後の年度末までとする必要があります。</a:t>
            </a:r>
          </a:p>
        </p:txBody>
      </p:sp>
      <p:cxnSp>
        <p:nvCxnSpPr>
          <p:cNvPr id="9" name="直線矢印コネクタ 8">
            <a:extLst>
              <a:ext uri="{FF2B5EF4-FFF2-40B4-BE49-F238E27FC236}">
                <a16:creationId xmlns:a16="http://schemas.microsoft.com/office/drawing/2014/main" id="{BBDFA7B0-74ED-34F8-1973-5EEB04A497F4}"/>
              </a:ext>
            </a:extLst>
          </p:cNvPr>
          <p:cNvCxnSpPr>
            <a:cxnSpLocks/>
          </p:cNvCxnSpPr>
          <p:nvPr/>
        </p:nvCxnSpPr>
        <p:spPr>
          <a:xfrm flipH="1" flipV="1">
            <a:off x="2279904" y="6250628"/>
            <a:ext cx="353568" cy="3251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タイトル 1">
            <a:extLst>
              <a:ext uri="{FF2B5EF4-FFF2-40B4-BE49-F238E27FC236}">
                <a16:creationId xmlns:a16="http://schemas.microsoft.com/office/drawing/2014/main" id="{660BE8C8-A4D5-C9D2-B79B-7D003E1A93E8}"/>
              </a:ext>
            </a:extLst>
          </p:cNvPr>
          <p:cNvSpPr>
            <a:spLocks noGrp="1"/>
          </p:cNvSpPr>
          <p:nvPr>
            <p:ph type="title"/>
          </p:nvPr>
        </p:nvSpPr>
        <p:spPr>
          <a:xfrm>
            <a:off x="0" y="3149"/>
            <a:ext cx="6858000" cy="554273"/>
          </a:xfrm>
          <a:noFill/>
        </p:spPr>
        <p:txBody>
          <a:bodyPr>
            <a:normAutofit/>
          </a:bodyPr>
          <a:lstStyle/>
          <a:p>
            <a:pPr algn="ctr">
              <a:spcBef>
                <a:spcPts val="600"/>
              </a:spcBef>
            </a:pPr>
            <a:r>
              <a:rPr lang="en-US" altLang="ja-JP" sz="1800" b="1" dirty="0">
                <a:latin typeface="BIZ UDゴシック" panose="020B0400000000000000" pitchFamily="49" charset="-128"/>
                <a:ea typeface="BIZ UDゴシック" panose="020B0400000000000000" pitchFamily="49" charset="-128"/>
              </a:rPr>
              <a:t>【</a:t>
            </a:r>
            <a:r>
              <a:rPr lang="ja-JP" altLang="en-US" sz="1800" b="1" dirty="0">
                <a:latin typeface="BIZ UDゴシック" panose="020B0400000000000000" pitchFamily="49" charset="-128"/>
                <a:ea typeface="BIZ UDゴシック" panose="020B0400000000000000" pitchFamily="49" charset="-128"/>
              </a:rPr>
              <a:t>人工造林</a:t>
            </a:r>
            <a:r>
              <a:rPr kumimoji="1" lang="ja-JP" altLang="en-US" sz="1800" b="1" dirty="0">
                <a:latin typeface="BIZ UDゴシック" panose="020B0400000000000000" pitchFamily="49" charset="-128"/>
                <a:ea typeface="BIZ UDゴシック" panose="020B0400000000000000" pitchFamily="49" charset="-128"/>
              </a:rPr>
              <a:t>の場合の記載例</a:t>
            </a:r>
            <a:r>
              <a:rPr kumimoji="1" lang="en-US" altLang="ja-JP" sz="1800" b="1" dirty="0">
                <a:latin typeface="BIZ UDゴシック" panose="020B0400000000000000" pitchFamily="49" charset="-128"/>
                <a:ea typeface="BIZ UDゴシック" panose="020B0400000000000000" pitchFamily="49" charset="-128"/>
              </a:rPr>
              <a:t>】</a:t>
            </a:r>
            <a:endParaRPr kumimoji="1" lang="ja-JP" altLang="en-US" sz="1800" b="1" dirty="0">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7F7373D0-A134-07FA-78DA-69E7B9C3A27E}"/>
              </a:ext>
            </a:extLst>
          </p:cNvPr>
          <p:cNvSpPr txBox="1"/>
          <p:nvPr/>
        </p:nvSpPr>
        <p:spPr>
          <a:xfrm flipH="1">
            <a:off x="3574099" y="3472041"/>
            <a:ext cx="2912365" cy="1015663"/>
          </a:xfrm>
          <a:prstGeom prst="rect">
            <a:avLst/>
          </a:prstGeom>
          <a:solidFill>
            <a:schemeClr val="bg1"/>
          </a:solidFill>
          <a:ln>
            <a:solidFill>
              <a:srgbClr val="FF0000"/>
            </a:solidFill>
          </a:ln>
        </p:spPr>
        <p:txBody>
          <a:bodyPr wrap="square" rtlCol="0">
            <a:spAutoFit/>
          </a:bodyPr>
          <a:lstStyle/>
          <a:p>
            <a:endParaRPr kumimoji="1" lang="en-US" altLang="ja-JP" sz="1200" dirty="0">
              <a:solidFill>
                <a:srgbClr val="FF0000"/>
              </a:solidFill>
            </a:endParaRPr>
          </a:p>
          <a:p>
            <a:endParaRPr kumimoji="1" lang="en-US" altLang="ja-JP" sz="1200" dirty="0">
              <a:solidFill>
                <a:srgbClr val="FF0000"/>
              </a:solidFill>
            </a:endParaRPr>
          </a:p>
          <a:p>
            <a:pPr algn="ctr"/>
            <a:r>
              <a:rPr kumimoji="1" lang="ja-JP" altLang="en-US" sz="1200" dirty="0">
                <a:solidFill>
                  <a:srgbClr val="FF0000"/>
                </a:solidFill>
              </a:rPr>
              <a:t>人工造林の場合、記載不要です。</a:t>
            </a:r>
            <a:endParaRPr kumimoji="1" lang="en-US" altLang="ja-JP" sz="1200" dirty="0">
              <a:solidFill>
                <a:srgbClr val="FF0000"/>
              </a:solidFill>
            </a:endParaRPr>
          </a:p>
          <a:p>
            <a:pPr algn="ctr"/>
            <a:endParaRPr kumimoji="1" lang="en-US" altLang="ja-JP" sz="1200" dirty="0">
              <a:solidFill>
                <a:srgbClr val="FF0000"/>
              </a:solidFill>
            </a:endParaRPr>
          </a:p>
          <a:p>
            <a:endParaRPr kumimoji="1" lang="ja-JP" altLang="en-US" sz="1200" dirty="0">
              <a:solidFill>
                <a:srgbClr val="FF0000"/>
              </a:solidFill>
            </a:endParaRPr>
          </a:p>
        </p:txBody>
      </p:sp>
      <p:sp>
        <p:nvSpPr>
          <p:cNvPr id="8" name="テキスト ボックス 7">
            <a:extLst>
              <a:ext uri="{FF2B5EF4-FFF2-40B4-BE49-F238E27FC236}">
                <a16:creationId xmlns:a16="http://schemas.microsoft.com/office/drawing/2014/main" id="{7A2302DB-E090-87FB-03E7-5C85518AB466}"/>
              </a:ext>
            </a:extLst>
          </p:cNvPr>
          <p:cNvSpPr txBox="1"/>
          <p:nvPr/>
        </p:nvSpPr>
        <p:spPr>
          <a:xfrm flipH="1">
            <a:off x="3243070" y="1716178"/>
            <a:ext cx="3493074" cy="461665"/>
          </a:xfrm>
          <a:prstGeom prst="rect">
            <a:avLst/>
          </a:prstGeom>
          <a:noFill/>
          <a:ln>
            <a:solidFill>
              <a:srgbClr val="FF0000"/>
            </a:solidFill>
          </a:ln>
        </p:spPr>
        <p:txBody>
          <a:bodyPr wrap="square" rtlCol="0">
            <a:spAutoFit/>
          </a:bodyPr>
          <a:lstStyle/>
          <a:p>
            <a:r>
              <a:rPr kumimoji="1" lang="ja-JP" altLang="en-US" sz="1200" dirty="0">
                <a:solidFill>
                  <a:srgbClr val="FF0000"/>
                </a:solidFill>
              </a:rPr>
              <a:t>小数第２位まで記載します。</a:t>
            </a:r>
            <a:endParaRPr kumimoji="1" lang="en-US" altLang="ja-JP" sz="1200" dirty="0">
              <a:solidFill>
                <a:srgbClr val="FF0000"/>
              </a:solidFill>
            </a:endParaRPr>
          </a:p>
          <a:p>
            <a:r>
              <a:rPr kumimoji="1" lang="ja-JP" altLang="en-US" sz="1200" dirty="0">
                <a:solidFill>
                  <a:srgbClr val="FF0000"/>
                </a:solidFill>
              </a:rPr>
              <a:t>伐採計画の主伐面積に一致するよう計画します。</a:t>
            </a:r>
          </a:p>
        </p:txBody>
      </p:sp>
    </p:spTree>
    <p:extLst>
      <p:ext uri="{BB962C8B-B14F-4D97-AF65-F5344CB8AC3E}">
        <p14:creationId xmlns:p14="http://schemas.microsoft.com/office/powerpoint/2010/main" val="1010789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0344128-7539-C1A9-894C-60F63F9AE916}"/>
              </a:ext>
            </a:extLst>
          </p:cNvPr>
          <p:cNvSpPr/>
          <p:nvPr/>
        </p:nvSpPr>
        <p:spPr>
          <a:xfrm>
            <a:off x="0" y="7949184"/>
            <a:ext cx="6858000" cy="168375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443606D0-E021-6128-FBC1-ABE2148CC4CA}"/>
              </a:ext>
            </a:extLst>
          </p:cNvPr>
          <p:cNvSpPr/>
          <p:nvPr/>
        </p:nvSpPr>
        <p:spPr>
          <a:xfrm>
            <a:off x="0" y="3121152"/>
            <a:ext cx="6858000" cy="475932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911AAC7E-0635-9B5A-D5AA-65B283828399}"/>
              </a:ext>
            </a:extLst>
          </p:cNvPr>
          <p:cNvSpPr/>
          <p:nvPr/>
        </p:nvSpPr>
        <p:spPr>
          <a:xfrm>
            <a:off x="0" y="734728"/>
            <a:ext cx="6858000" cy="230122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1E9261C-3AF4-EAFC-41D7-6C10F315D1D7}"/>
              </a:ext>
            </a:extLst>
          </p:cNvPr>
          <p:cNvSpPr txBox="1"/>
          <p:nvPr/>
        </p:nvSpPr>
        <p:spPr>
          <a:xfrm>
            <a:off x="2721114" y="273063"/>
            <a:ext cx="1415772" cy="461665"/>
          </a:xfrm>
          <a:prstGeom prst="rect">
            <a:avLst/>
          </a:prstGeom>
          <a:noFill/>
        </p:spPr>
        <p:txBody>
          <a:bodyPr wrap="none" rtlCol="0">
            <a:spAutoFit/>
          </a:bodyPr>
          <a:lstStyle/>
          <a:p>
            <a:r>
              <a:rPr kumimoji="1" lang="ja-JP" altLang="en-US" sz="2400" b="1" u="sng" dirty="0">
                <a:latin typeface="BIZ UDゴシック" panose="020B0400000000000000" pitchFamily="49" charset="-128"/>
                <a:ea typeface="BIZ UDゴシック" panose="020B0400000000000000" pitchFamily="49" charset="-128"/>
              </a:rPr>
              <a:t>目　　次</a:t>
            </a:r>
          </a:p>
        </p:txBody>
      </p:sp>
      <p:grpSp>
        <p:nvGrpSpPr>
          <p:cNvPr id="14" name="グループ化 13">
            <a:extLst>
              <a:ext uri="{FF2B5EF4-FFF2-40B4-BE49-F238E27FC236}">
                <a16:creationId xmlns:a16="http://schemas.microsoft.com/office/drawing/2014/main" id="{3D8024AB-2615-0F62-161D-55386DF8C1ED}"/>
              </a:ext>
            </a:extLst>
          </p:cNvPr>
          <p:cNvGrpSpPr/>
          <p:nvPr/>
        </p:nvGrpSpPr>
        <p:grpSpPr>
          <a:xfrm>
            <a:off x="45720" y="5293273"/>
            <a:ext cx="6345936" cy="2277547"/>
            <a:chOff x="0" y="4151984"/>
            <a:chExt cx="5504688" cy="2277547"/>
          </a:xfrm>
        </p:grpSpPr>
        <p:sp>
          <p:nvSpPr>
            <p:cNvPr id="5" name="テキスト ボックス 4">
              <a:extLst>
                <a:ext uri="{FF2B5EF4-FFF2-40B4-BE49-F238E27FC236}">
                  <a16:creationId xmlns:a16="http://schemas.microsoft.com/office/drawing/2014/main" id="{6BB24E23-18CD-BE48-7A32-5827D02F6CB1}"/>
                </a:ext>
              </a:extLst>
            </p:cNvPr>
            <p:cNvSpPr txBox="1"/>
            <p:nvPr/>
          </p:nvSpPr>
          <p:spPr>
            <a:xfrm>
              <a:off x="310396" y="4613649"/>
              <a:ext cx="4673074" cy="1815882"/>
            </a:xfrm>
            <a:prstGeom prst="rect">
              <a:avLst/>
            </a:prstGeom>
            <a:noFill/>
          </p:spPr>
          <p:txBody>
            <a:bodyPr wrap="none" rtlCol="0">
              <a:spAutoFit/>
            </a:bodyPr>
            <a:lstStyle/>
            <a:p>
              <a:r>
                <a:rPr kumimoji="1" lang="ja-JP" altLang="en-US" sz="1400" dirty="0">
                  <a:latin typeface="BIZ UDゴシック" panose="020B0400000000000000" pitchFamily="49" charset="-128"/>
                  <a:ea typeface="BIZ UDゴシック" panose="020B0400000000000000" pitchFamily="49" charset="-128"/>
                </a:rPr>
                <a:t>①　位置図・区域図</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②　届出者の確認書類</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③　</a:t>
              </a:r>
              <a:r>
                <a:rPr kumimoji="1" lang="zh-TW" altLang="en-US" sz="1400" dirty="0">
                  <a:latin typeface="BIZ UDゴシック" panose="020B0400000000000000" pitchFamily="49" charset="-128"/>
                  <a:ea typeface="BIZ UDゴシック" panose="020B0400000000000000" pitchFamily="49" charset="-128"/>
                </a:rPr>
                <a:t>許認可関係書類</a:t>
              </a:r>
              <a:endParaRPr kumimoji="1" lang="en-US" altLang="zh-TW"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④　</a:t>
              </a:r>
              <a:r>
                <a:rPr kumimoji="1" lang="zh-TW" altLang="en-US" sz="1400" dirty="0">
                  <a:latin typeface="BIZ UDゴシック" panose="020B0400000000000000" pitchFamily="49" charset="-128"/>
                  <a:ea typeface="BIZ UDゴシック" panose="020B0400000000000000" pitchFamily="49" charset="-128"/>
                </a:rPr>
                <a:t>土地権</a:t>
              </a:r>
              <a:r>
                <a:rPr kumimoji="1" lang="ja-JP" altLang="en-US" sz="1400" dirty="0">
                  <a:latin typeface="BIZ UDゴシック" panose="020B0400000000000000" pitchFamily="49" charset="-128"/>
                  <a:ea typeface="BIZ UDゴシック" panose="020B0400000000000000" pitchFamily="49" charset="-128"/>
                </a:rPr>
                <a:t>原</a:t>
              </a:r>
              <a:r>
                <a:rPr kumimoji="1" lang="zh-TW" altLang="en-US" sz="1400" dirty="0">
                  <a:latin typeface="BIZ UDゴシック" panose="020B0400000000000000" pitchFamily="49" charset="-128"/>
                  <a:ea typeface="BIZ UDゴシック" panose="020B0400000000000000" pitchFamily="49" charset="-128"/>
                </a:rPr>
                <a:t>関係書類</a:t>
              </a:r>
              <a:endParaRPr kumimoji="1" lang="en-US" altLang="zh-TW"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⑤　伐採権原関係書類</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⑥　境界確認関係書類</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⑦　その他（搬出計画図、伐採集材チェックリスト等）</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⑧　チェックポイント</a:t>
              </a:r>
            </a:p>
          </p:txBody>
        </p:sp>
        <p:sp>
          <p:nvSpPr>
            <p:cNvPr id="7" name="正方形/長方形 6">
              <a:extLst>
                <a:ext uri="{FF2B5EF4-FFF2-40B4-BE49-F238E27FC236}">
                  <a16:creationId xmlns:a16="http://schemas.microsoft.com/office/drawing/2014/main" id="{71F92BCD-194C-B8D5-3CB5-C692EF79A631}"/>
                </a:ext>
              </a:extLst>
            </p:cNvPr>
            <p:cNvSpPr/>
            <p:nvPr/>
          </p:nvSpPr>
          <p:spPr>
            <a:xfrm>
              <a:off x="0" y="4151984"/>
              <a:ext cx="5504688" cy="461665"/>
            </a:xfrm>
            <a:prstGeom prst="rect">
              <a:avLst/>
            </a:prstGeom>
            <a:solidFill>
              <a:srgbClr val="CC66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２－２　添付書類・・・・・・・・・・・・・・・・・</a:t>
              </a:r>
              <a:r>
                <a:rPr kumimoji="1" lang="en-US" altLang="ja-JP" dirty="0">
                  <a:latin typeface="BIZ UDゴシック" panose="020B0400000000000000" pitchFamily="49" charset="-128"/>
                  <a:ea typeface="BIZ UDゴシック" panose="020B0400000000000000" pitchFamily="49" charset="-128"/>
                </a:rPr>
                <a:t>23</a:t>
              </a:r>
              <a:endParaRPr kumimoji="1" lang="ja-JP" altLang="en-US" dirty="0">
                <a:latin typeface="BIZ UDゴシック" panose="020B0400000000000000" pitchFamily="49" charset="-128"/>
                <a:ea typeface="BIZ UDゴシック" panose="020B0400000000000000" pitchFamily="49" charset="-128"/>
              </a:endParaRPr>
            </a:p>
          </p:txBody>
        </p:sp>
      </p:grpSp>
      <p:grpSp>
        <p:nvGrpSpPr>
          <p:cNvPr id="15" name="グループ化 14">
            <a:extLst>
              <a:ext uri="{FF2B5EF4-FFF2-40B4-BE49-F238E27FC236}">
                <a16:creationId xmlns:a16="http://schemas.microsoft.com/office/drawing/2014/main" id="{6872272B-4976-6A49-7267-F934ABB945C9}"/>
              </a:ext>
            </a:extLst>
          </p:cNvPr>
          <p:cNvGrpSpPr/>
          <p:nvPr/>
        </p:nvGrpSpPr>
        <p:grpSpPr>
          <a:xfrm>
            <a:off x="45720" y="3470923"/>
            <a:ext cx="6345936" cy="1631216"/>
            <a:chOff x="0" y="2835455"/>
            <a:chExt cx="5510784" cy="1631216"/>
          </a:xfrm>
        </p:grpSpPr>
        <p:sp>
          <p:nvSpPr>
            <p:cNvPr id="3" name="正方形/長方形 2">
              <a:extLst>
                <a:ext uri="{FF2B5EF4-FFF2-40B4-BE49-F238E27FC236}">
                  <a16:creationId xmlns:a16="http://schemas.microsoft.com/office/drawing/2014/main" id="{94266094-FE91-C497-337E-21D2D777D2A2}"/>
                </a:ext>
              </a:extLst>
            </p:cNvPr>
            <p:cNvSpPr/>
            <p:nvPr/>
          </p:nvSpPr>
          <p:spPr>
            <a:xfrm>
              <a:off x="0" y="2835455"/>
              <a:ext cx="5510784" cy="4616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２－１　</a:t>
              </a:r>
              <a:r>
                <a:rPr kumimoji="1" lang="zh-TW" altLang="en-US" dirty="0">
                  <a:latin typeface="BIZ UDゴシック" panose="020B0400000000000000" pitchFamily="49" charset="-128"/>
                  <a:ea typeface="BIZ UDゴシック" panose="020B0400000000000000" pitchFamily="49" charset="-128"/>
                </a:rPr>
                <a:t>伐採造林届出書</a:t>
              </a:r>
              <a:r>
                <a:rPr kumimoji="1" lang="ja-JP" altLang="en-US" dirty="0">
                  <a:latin typeface="BIZ UDゴシック" panose="020B0400000000000000" pitchFamily="49" charset="-128"/>
                  <a:ea typeface="BIZ UDゴシック" panose="020B0400000000000000" pitchFamily="49" charset="-128"/>
                </a:rPr>
                <a:t>の内容・記載例・・・・・・・７</a:t>
              </a:r>
            </a:p>
          </p:txBody>
        </p:sp>
        <p:sp>
          <p:nvSpPr>
            <p:cNvPr id="9" name="テキスト ボックス 8">
              <a:extLst>
                <a:ext uri="{FF2B5EF4-FFF2-40B4-BE49-F238E27FC236}">
                  <a16:creationId xmlns:a16="http://schemas.microsoft.com/office/drawing/2014/main" id="{6A5E5C86-72D7-1B7D-D722-4F619587EF69}"/>
                </a:ext>
              </a:extLst>
            </p:cNvPr>
            <p:cNvSpPr txBox="1"/>
            <p:nvPr/>
          </p:nvSpPr>
          <p:spPr>
            <a:xfrm>
              <a:off x="310396" y="3297120"/>
              <a:ext cx="1980029" cy="1169551"/>
            </a:xfrm>
            <a:prstGeom prst="rect">
              <a:avLst/>
            </a:prstGeom>
            <a:noFill/>
          </p:spPr>
          <p:txBody>
            <a:bodyPr wrap="none" rtlCol="0">
              <a:spAutoFit/>
            </a:bodyPr>
            <a:lstStyle/>
            <a:p>
              <a:r>
                <a:rPr kumimoji="1" lang="ja-JP" altLang="en-US" sz="1400" dirty="0">
                  <a:latin typeface="BIZ UDゴシック" panose="020B0400000000000000" pitchFamily="49" charset="-128"/>
                  <a:ea typeface="BIZ UDゴシック" panose="020B0400000000000000" pitchFamily="49" charset="-128"/>
                </a:rPr>
                <a:t>①　届出書（表紙）</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②　伐採計画書</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③　造林計画書</a:t>
              </a:r>
              <a:endParaRPr kumimoji="1" lang="en-US" altLang="zh-TW"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④　チェックポイント</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⑤　適合（確認）通知</a:t>
              </a:r>
            </a:p>
          </p:txBody>
        </p:sp>
      </p:grpSp>
      <p:grpSp>
        <p:nvGrpSpPr>
          <p:cNvPr id="12" name="グループ化 11">
            <a:extLst>
              <a:ext uri="{FF2B5EF4-FFF2-40B4-BE49-F238E27FC236}">
                <a16:creationId xmlns:a16="http://schemas.microsoft.com/office/drawing/2014/main" id="{4FCF630C-669C-C33C-AA2F-6DB3F7D97A18}"/>
              </a:ext>
            </a:extLst>
          </p:cNvPr>
          <p:cNvGrpSpPr/>
          <p:nvPr/>
        </p:nvGrpSpPr>
        <p:grpSpPr>
          <a:xfrm>
            <a:off x="45720" y="951364"/>
            <a:ext cx="6391656" cy="2084585"/>
            <a:chOff x="0" y="1804416"/>
            <a:chExt cx="5510784" cy="2084585"/>
          </a:xfrm>
        </p:grpSpPr>
        <p:sp>
          <p:nvSpPr>
            <p:cNvPr id="2" name="正方形/長方形 1">
              <a:extLst>
                <a:ext uri="{FF2B5EF4-FFF2-40B4-BE49-F238E27FC236}">
                  <a16:creationId xmlns:a16="http://schemas.microsoft.com/office/drawing/2014/main" id="{C08746C0-FBFA-E041-DE0C-00277E9B82A3}"/>
                </a:ext>
              </a:extLst>
            </p:cNvPr>
            <p:cNvSpPr/>
            <p:nvPr/>
          </p:nvSpPr>
          <p:spPr>
            <a:xfrm>
              <a:off x="0" y="1804416"/>
              <a:ext cx="5510784"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１　</a:t>
              </a:r>
              <a:r>
                <a:rPr kumimoji="1" lang="zh-TW" altLang="en-US" dirty="0">
                  <a:latin typeface="BIZ UDゴシック" panose="020B0400000000000000" pitchFamily="49" charset="-128"/>
                  <a:ea typeface="BIZ UDゴシック" panose="020B0400000000000000" pitchFamily="49" charset="-128"/>
                </a:rPr>
                <a:t>伐採造林届</a:t>
              </a:r>
              <a:r>
                <a:rPr kumimoji="1" lang="ja-JP" altLang="en-US" dirty="0">
                  <a:latin typeface="BIZ UDゴシック" panose="020B0400000000000000" pitchFamily="49" charset="-128"/>
                  <a:ea typeface="BIZ UDゴシック" panose="020B0400000000000000" pitchFamily="49" charset="-128"/>
                </a:rPr>
                <a:t>出制度の概要・・・・・・・・・・・・・１</a:t>
              </a:r>
            </a:p>
          </p:txBody>
        </p:sp>
        <p:sp>
          <p:nvSpPr>
            <p:cNvPr id="10" name="テキスト ボックス 9">
              <a:extLst>
                <a:ext uri="{FF2B5EF4-FFF2-40B4-BE49-F238E27FC236}">
                  <a16:creationId xmlns:a16="http://schemas.microsoft.com/office/drawing/2014/main" id="{50976507-9C0D-F502-88A5-D9AAF5014018}"/>
                </a:ext>
              </a:extLst>
            </p:cNvPr>
            <p:cNvSpPr txBox="1"/>
            <p:nvPr/>
          </p:nvSpPr>
          <p:spPr>
            <a:xfrm>
              <a:off x="310396" y="2288563"/>
              <a:ext cx="2326324" cy="1600438"/>
            </a:xfrm>
            <a:prstGeom prst="rect">
              <a:avLst/>
            </a:prstGeom>
            <a:noFill/>
          </p:spPr>
          <p:txBody>
            <a:bodyPr wrap="none" rtlCol="0">
              <a:spAutoFit/>
            </a:bodyPr>
            <a:lstStyle/>
            <a:p>
              <a:r>
                <a:rPr kumimoji="1" lang="ja-JP" altLang="en-US" sz="1400" dirty="0">
                  <a:latin typeface="BIZ UDゴシック" panose="020B0400000000000000" pitchFamily="49" charset="-128"/>
                  <a:ea typeface="BIZ UDゴシック" panose="020B0400000000000000" pitchFamily="49" charset="-128"/>
                </a:rPr>
                <a:t>①　制度の概要</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②　届出対象の森林</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③　届出を行う者</a:t>
              </a:r>
              <a:endParaRPr kumimoji="1" lang="en-US" altLang="zh-TW"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④　届出を行う期間</a:t>
              </a:r>
              <a:endParaRPr kumimoji="1" lang="en-US" altLang="zh-TW"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⑤　適用除外</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⑥　届出対象のフローチャート</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⑦（参考）森林法以外の手続き</a:t>
              </a:r>
              <a:endParaRPr kumimoji="1" lang="en-US" altLang="ja-JP" sz="1400" dirty="0">
                <a:latin typeface="BIZ UDゴシック" panose="020B0400000000000000" pitchFamily="49" charset="-128"/>
                <a:ea typeface="BIZ UDゴシック" panose="020B0400000000000000" pitchFamily="49" charset="-128"/>
              </a:endParaRPr>
            </a:p>
          </p:txBody>
        </p:sp>
      </p:grpSp>
      <p:grpSp>
        <p:nvGrpSpPr>
          <p:cNvPr id="13" name="グループ化 12">
            <a:extLst>
              <a:ext uri="{FF2B5EF4-FFF2-40B4-BE49-F238E27FC236}">
                <a16:creationId xmlns:a16="http://schemas.microsoft.com/office/drawing/2014/main" id="{59C77336-61AD-1D21-2B4B-FADF9DE9D608}"/>
              </a:ext>
            </a:extLst>
          </p:cNvPr>
          <p:cNvGrpSpPr/>
          <p:nvPr/>
        </p:nvGrpSpPr>
        <p:grpSpPr>
          <a:xfrm>
            <a:off x="48768" y="8249635"/>
            <a:ext cx="6342888" cy="1226678"/>
            <a:chOff x="0" y="6803343"/>
            <a:chExt cx="5504688" cy="1226678"/>
          </a:xfrm>
        </p:grpSpPr>
        <p:sp>
          <p:nvSpPr>
            <p:cNvPr id="8" name="正方形/長方形 7">
              <a:extLst>
                <a:ext uri="{FF2B5EF4-FFF2-40B4-BE49-F238E27FC236}">
                  <a16:creationId xmlns:a16="http://schemas.microsoft.com/office/drawing/2014/main" id="{AFB31E9F-CA16-BE4F-5AE6-3C19B80D05F9}"/>
                </a:ext>
              </a:extLst>
            </p:cNvPr>
            <p:cNvSpPr/>
            <p:nvPr/>
          </p:nvSpPr>
          <p:spPr>
            <a:xfrm>
              <a:off x="0" y="6803343"/>
              <a:ext cx="5504688" cy="461665"/>
            </a:xfrm>
            <a:prstGeom prst="rect">
              <a:avLst/>
            </a:prstGeom>
            <a:solidFill>
              <a:schemeClr val="accent6">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４　伐採・造林の状況報告・・・・・・・・・・・・・</a:t>
              </a:r>
              <a:r>
                <a:rPr kumimoji="1" lang="en-US" altLang="ja-JP" dirty="0">
                  <a:latin typeface="BIZ UDゴシック" panose="020B0400000000000000" pitchFamily="49" charset="-128"/>
                  <a:ea typeface="BIZ UDゴシック" panose="020B0400000000000000" pitchFamily="49" charset="-128"/>
                </a:rPr>
                <a:t>37</a:t>
              </a:r>
              <a:endParaRPr kumimoji="1" lang="ja-JP" altLang="en-US"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9F7CB055-6CEE-9200-A31E-658033AA43C5}"/>
                </a:ext>
              </a:extLst>
            </p:cNvPr>
            <p:cNvSpPr txBox="1"/>
            <p:nvPr/>
          </p:nvSpPr>
          <p:spPr>
            <a:xfrm>
              <a:off x="225052" y="7291357"/>
              <a:ext cx="1980029" cy="738664"/>
            </a:xfrm>
            <a:prstGeom prst="rect">
              <a:avLst/>
            </a:prstGeom>
            <a:noFill/>
            <a:ln>
              <a:noFill/>
            </a:ln>
          </p:spPr>
          <p:txBody>
            <a:bodyPr wrap="none" rtlCol="0">
              <a:spAutoFit/>
            </a:bodyPr>
            <a:lstStyle/>
            <a:p>
              <a:r>
                <a:rPr kumimoji="1" lang="ja-JP" altLang="en-US" sz="1400" dirty="0">
                  <a:latin typeface="BIZ UDゴシック" panose="020B0400000000000000" pitchFamily="49" charset="-128"/>
                  <a:ea typeface="BIZ UDゴシック" panose="020B0400000000000000" pitchFamily="49" charset="-128"/>
                </a:rPr>
                <a:t>①　伐採後の状況報告</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②　造林後の状況報告</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③　チェックポイント</a:t>
              </a:r>
              <a:endParaRPr kumimoji="1" lang="en-US" altLang="ja-JP" sz="1400" dirty="0">
                <a:latin typeface="BIZ UDゴシック" panose="020B0400000000000000" pitchFamily="49" charset="-128"/>
                <a:ea typeface="BIZ UDゴシック" panose="020B0400000000000000" pitchFamily="49" charset="-128"/>
              </a:endParaRPr>
            </a:p>
          </p:txBody>
        </p:sp>
      </p:grpSp>
      <p:sp>
        <p:nvSpPr>
          <p:cNvPr id="27" name="テキスト ボックス 26">
            <a:extLst>
              <a:ext uri="{FF2B5EF4-FFF2-40B4-BE49-F238E27FC236}">
                <a16:creationId xmlns:a16="http://schemas.microsoft.com/office/drawing/2014/main" id="{032C6160-E963-AEA3-8850-CCABEB20C0A0}"/>
              </a:ext>
            </a:extLst>
          </p:cNvPr>
          <p:cNvSpPr txBox="1"/>
          <p:nvPr/>
        </p:nvSpPr>
        <p:spPr>
          <a:xfrm>
            <a:off x="-19699" y="3106020"/>
            <a:ext cx="3656770" cy="338554"/>
          </a:xfrm>
          <a:prstGeom prst="rect">
            <a:avLst/>
          </a:prstGeom>
          <a:noFill/>
        </p:spPr>
        <p:txBody>
          <a:bodyPr wrap="none" rtlCol="0">
            <a:spAutoFit/>
          </a:bodyPr>
          <a:lstStyle/>
          <a:p>
            <a:r>
              <a:rPr kumimoji="1" lang="ja-JP" altLang="en-US" sz="1600" b="1" u="sng" dirty="0">
                <a:solidFill>
                  <a:schemeClr val="accent2">
                    <a:lumMod val="50000"/>
                  </a:schemeClr>
                </a:solidFill>
                <a:latin typeface="BIZ UDPゴシック" panose="020B0400000000000000" pitchFamily="50" charset="-128"/>
                <a:ea typeface="BIZ UDPゴシック" panose="020B0400000000000000" pitchFamily="50" charset="-128"/>
              </a:rPr>
              <a:t>伐採前に提出する書類についての解説</a:t>
            </a:r>
          </a:p>
        </p:txBody>
      </p:sp>
      <p:sp>
        <p:nvSpPr>
          <p:cNvPr id="28" name="テキスト ボックス 27">
            <a:extLst>
              <a:ext uri="{FF2B5EF4-FFF2-40B4-BE49-F238E27FC236}">
                <a16:creationId xmlns:a16="http://schemas.microsoft.com/office/drawing/2014/main" id="{1647A5BB-0F04-2FDE-4489-80F2A407B8A8}"/>
              </a:ext>
            </a:extLst>
          </p:cNvPr>
          <p:cNvSpPr txBox="1"/>
          <p:nvPr/>
        </p:nvSpPr>
        <p:spPr>
          <a:xfrm>
            <a:off x="0" y="7931229"/>
            <a:ext cx="4169731" cy="338554"/>
          </a:xfrm>
          <a:prstGeom prst="rect">
            <a:avLst/>
          </a:prstGeom>
          <a:noFill/>
        </p:spPr>
        <p:txBody>
          <a:bodyPr wrap="none" rtlCol="0">
            <a:spAutoFit/>
          </a:bodyPr>
          <a:lstStyle/>
          <a:p>
            <a:r>
              <a:rPr kumimoji="1" lang="ja-JP" altLang="en-US" sz="1600" b="1" u="sng" dirty="0">
                <a:solidFill>
                  <a:schemeClr val="accent6">
                    <a:lumMod val="50000"/>
                  </a:schemeClr>
                </a:solidFill>
                <a:latin typeface="BIZ UDPゴシック" panose="020B0400000000000000" pitchFamily="50" charset="-128"/>
                <a:ea typeface="BIZ UDPゴシック" panose="020B0400000000000000" pitchFamily="50" charset="-128"/>
              </a:rPr>
              <a:t>伐採・造林後に提出する書類についての解説</a:t>
            </a:r>
          </a:p>
        </p:txBody>
      </p:sp>
    </p:spTree>
    <p:extLst>
      <p:ext uri="{BB962C8B-B14F-4D97-AF65-F5344CB8AC3E}">
        <p14:creationId xmlns:p14="http://schemas.microsoft.com/office/powerpoint/2010/main" val="967354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682D04A1-8D9F-9833-740A-8636DAF5079E}"/>
              </a:ext>
            </a:extLst>
          </p:cNvPr>
          <p:cNvSpPr/>
          <p:nvPr/>
        </p:nvSpPr>
        <p:spPr>
          <a:xfrm>
            <a:off x="118872" y="515187"/>
            <a:ext cx="6620256" cy="9360333"/>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1400" dirty="0">
                <a:latin typeface="BIZ UDP明朝 Medium" panose="02020500000000000000" pitchFamily="18" charset="-128"/>
                <a:ea typeface="BIZ UDP明朝 Medium" panose="02020500000000000000" pitchFamily="18" charset="-128"/>
              </a:rPr>
              <a:t>造林計画書</a:t>
            </a:r>
            <a:endParaRPr kumimoji="1" lang="en-US" altLang="ja-JP" sz="1400" dirty="0">
              <a:latin typeface="BIZ UDP明朝 Medium" panose="02020500000000000000" pitchFamily="18" charset="-128"/>
              <a:ea typeface="BIZ UDP明朝 Medium" panose="02020500000000000000" pitchFamily="18" charset="-128"/>
            </a:endParaRPr>
          </a:p>
          <a:p>
            <a:pPr algn="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造林する者</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住　所　○○市▲▲町２－２－２</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氏　名　林野　太郎</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１　造林の計画</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⑴　造林の方法別の造林面積等の計画</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⑵　造林の方法別の造林の計画</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⑶　伐採後において森林以外の用途に供されることとなる場合のその用途</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２　備考</a:t>
            </a:r>
            <a:endParaRPr kumimoji="1" lang="en-US" altLang="ja-JP" sz="12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a:t>
            </a:r>
          </a:p>
        </p:txBody>
      </p:sp>
      <p:cxnSp>
        <p:nvCxnSpPr>
          <p:cNvPr id="29" name="直線矢印コネクタ 28">
            <a:extLst>
              <a:ext uri="{FF2B5EF4-FFF2-40B4-BE49-F238E27FC236}">
                <a16:creationId xmlns:a16="http://schemas.microsoft.com/office/drawing/2014/main" id="{A66B4B0B-D458-9505-E8EE-7FFC06572F00}"/>
              </a:ext>
            </a:extLst>
          </p:cNvPr>
          <p:cNvCxnSpPr>
            <a:cxnSpLocks/>
          </p:cNvCxnSpPr>
          <p:nvPr/>
        </p:nvCxnSpPr>
        <p:spPr>
          <a:xfrm>
            <a:off x="5163311" y="2120160"/>
            <a:ext cx="0" cy="2461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表 4">
            <a:extLst>
              <a:ext uri="{FF2B5EF4-FFF2-40B4-BE49-F238E27FC236}">
                <a16:creationId xmlns:a16="http://schemas.microsoft.com/office/drawing/2014/main" id="{DF2C0C63-63A4-F89D-E01C-E430117D89A9}"/>
              </a:ext>
            </a:extLst>
          </p:cNvPr>
          <p:cNvGraphicFramePr>
            <a:graphicFrameLocks noGrp="1"/>
          </p:cNvGraphicFramePr>
          <p:nvPr>
            <p:extLst>
              <p:ext uri="{D42A27DB-BD31-4B8C-83A1-F6EECF244321}">
                <p14:modId xmlns:p14="http://schemas.microsoft.com/office/powerpoint/2010/main" val="495504225"/>
              </p:ext>
            </p:extLst>
          </p:nvPr>
        </p:nvGraphicFramePr>
        <p:xfrm>
          <a:off x="309438" y="2164282"/>
          <a:ext cx="6236141" cy="2689860"/>
        </p:xfrm>
        <a:graphic>
          <a:graphicData uri="http://schemas.openxmlformats.org/drawingml/2006/table">
            <a:tbl>
              <a:tblPr firstRow="1" bandRow="1">
                <a:tableStyleId>{5940675A-B579-460E-94D1-54222C63F5DA}</a:tableStyleId>
              </a:tblPr>
              <a:tblGrid>
                <a:gridCol w="220980">
                  <a:extLst>
                    <a:ext uri="{9D8B030D-6E8A-4147-A177-3AD203B41FA5}">
                      <a16:colId xmlns:a16="http://schemas.microsoft.com/office/drawing/2014/main" val="3883970985"/>
                    </a:ext>
                  </a:extLst>
                </a:gridCol>
                <a:gridCol w="263586">
                  <a:extLst>
                    <a:ext uri="{9D8B030D-6E8A-4147-A177-3AD203B41FA5}">
                      <a16:colId xmlns:a16="http://schemas.microsoft.com/office/drawing/2014/main" val="3175940388"/>
                    </a:ext>
                  </a:extLst>
                </a:gridCol>
                <a:gridCol w="325120">
                  <a:extLst>
                    <a:ext uri="{9D8B030D-6E8A-4147-A177-3AD203B41FA5}">
                      <a16:colId xmlns:a16="http://schemas.microsoft.com/office/drawing/2014/main" val="1358821894"/>
                    </a:ext>
                  </a:extLst>
                </a:gridCol>
                <a:gridCol w="2111756">
                  <a:extLst>
                    <a:ext uri="{9D8B030D-6E8A-4147-A177-3AD203B41FA5}">
                      <a16:colId xmlns:a16="http://schemas.microsoft.com/office/drawing/2014/main" val="2518789993"/>
                    </a:ext>
                  </a:extLst>
                </a:gridCol>
                <a:gridCol w="3314699">
                  <a:extLst>
                    <a:ext uri="{9D8B030D-6E8A-4147-A177-3AD203B41FA5}">
                      <a16:colId xmlns:a16="http://schemas.microsoft.com/office/drawing/2014/main" val="800438804"/>
                    </a:ext>
                  </a:extLst>
                </a:gridCol>
              </a:tblGrid>
              <a:tr h="164570">
                <a:tc gridSpan="4">
                  <a:txBody>
                    <a:bodyPr/>
                    <a:lstStyle/>
                    <a:p>
                      <a:pPr algn="ctr"/>
                      <a:r>
                        <a:rPr kumimoji="1" lang="ja-JP" altLang="en-US" sz="1200" dirty="0"/>
                        <a:t>造林面積（Ａ＋Ｂ＋Ｃ＋Ｄ）</a:t>
                      </a:r>
                    </a:p>
                  </a:txBody>
                  <a:tcPr anchor="ct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a:txBody>
                    <a:bodyPr/>
                    <a:lstStyle/>
                    <a:p>
                      <a:pPr algn="r"/>
                      <a:r>
                        <a:rPr kumimoji="1" lang="en-US" altLang="ja-JP" dirty="0"/>
                        <a:t>5.00ha</a:t>
                      </a:r>
                      <a:endParaRPr kumimoji="1" lang="ja-JP" altLang="en-US" dirty="0"/>
                    </a:p>
                  </a:txBody>
                  <a:tcPr anchor="ctr"/>
                </a:tc>
                <a:extLst>
                  <a:ext uri="{0D108BD9-81ED-4DB2-BD59-A6C34878D82A}">
                    <a16:rowId xmlns:a16="http://schemas.microsoft.com/office/drawing/2014/main" val="448337592"/>
                  </a:ext>
                </a:extLst>
              </a:tr>
              <a:tr h="164570">
                <a:tc rowSpan="8">
                  <a:txBody>
                    <a:bodyPr/>
                    <a:lstStyle/>
                    <a:p>
                      <a:pPr algn="ctr"/>
                      <a:endParaRPr kumimoji="1" lang="ja-JP" altLang="en-US" sz="1200" dirty="0"/>
                    </a:p>
                  </a:txBody>
                  <a:tcPr anchor="ctr"/>
                </a:tc>
                <a:tc gridSpan="3">
                  <a:txBody>
                    <a:bodyPr/>
                    <a:lstStyle/>
                    <a:p>
                      <a:pPr algn="ctr"/>
                      <a:r>
                        <a:rPr kumimoji="1" lang="ja-JP" altLang="en-US" sz="1200" dirty="0"/>
                        <a:t>人工造林による面積（Ａ＋Ｂ）</a:t>
                      </a:r>
                    </a:p>
                  </a:txBody>
                  <a:tcPr anchor="ctr"/>
                </a:tc>
                <a:tc hMerge="1">
                  <a:txBody>
                    <a:bodyPr/>
                    <a:lstStyle/>
                    <a:p>
                      <a:pPr algn="ctr"/>
                      <a:endParaRPr kumimoji="1" lang="ja-JP" altLang="en-US" dirty="0"/>
                    </a:p>
                  </a:txBody>
                  <a:tcPr anchor="ctr"/>
                </a:tc>
                <a:tc hMerge="1">
                  <a:txBody>
                    <a:bodyPr/>
                    <a:lstStyle/>
                    <a:p>
                      <a:pPr algn="ctr"/>
                      <a:endParaRPr kumimoji="1" lang="ja-JP" altLang="en-US" dirty="0"/>
                    </a:p>
                  </a:txBody>
                  <a:tcPr anchor="ctr"/>
                </a:tc>
                <a:tc>
                  <a:txBody>
                    <a:bodyPr/>
                    <a:lstStyle/>
                    <a:p>
                      <a:pPr algn="r"/>
                      <a:r>
                        <a:rPr kumimoji="1" lang="en-US" altLang="ja-JP" dirty="0"/>
                        <a:t>0.00ha</a:t>
                      </a:r>
                      <a:endParaRPr kumimoji="1" lang="ja-JP" altLang="en-US" dirty="0"/>
                    </a:p>
                  </a:txBody>
                  <a:tcPr anchor="ctr"/>
                </a:tc>
                <a:extLst>
                  <a:ext uri="{0D108BD9-81ED-4DB2-BD59-A6C34878D82A}">
                    <a16:rowId xmlns:a16="http://schemas.microsoft.com/office/drawing/2014/main" val="3682295944"/>
                  </a:ext>
                </a:extLst>
              </a:tr>
              <a:tr h="164570">
                <a:tc vMerge="1">
                  <a:txBody>
                    <a:bodyPr/>
                    <a:lstStyle/>
                    <a:p>
                      <a:pPr algn="ctr"/>
                      <a:endParaRPr kumimoji="1" lang="ja-JP" altLang="en-US" dirty="0"/>
                    </a:p>
                  </a:txBody>
                  <a:tcPr anchor="ctr"/>
                </a:tc>
                <a:tc rowSpan="2">
                  <a:txBody>
                    <a:bodyPr/>
                    <a:lstStyle/>
                    <a:p>
                      <a:pPr algn="ctr"/>
                      <a:endParaRPr kumimoji="1" lang="ja-JP" altLang="en-US" sz="1200" dirty="0"/>
                    </a:p>
                  </a:txBody>
                  <a:tcPr anchor="ctr"/>
                </a:tc>
                <a:tc gridSpan="2">
                  <a:txBody>
                    <a:bodyPr/>
                    <a:lstStyle/>
                    <a:p>
                      <a:pPr algn="ctr"/>
                      <a:r>
                        <a:rPr kumimoji="1" lang="ja-JP" altLang="en-US" sz="1200" dirty="0"/>
                        <a:t>植栽による面積（Ａ）</a:t>
                      </a:r>
                    </a:p>
                  </a:txBody>
                  <a:tcPr anchor="ctr"/>
                </a:tc>
                <a:tc hMerge="1">
                  <a:txBody>
                    <a:bodyPr/>
                    <a:lstStyle/>
                    <a:p>
                      <a:pPr algn="ctr"/>
                      <a:endParaRPr kumimoji="1" lang="ja-JP" altLang="en-US" dirty="0"/>
                    </a:p>
                  </a:txBody>
                  <a:tcPr anchor="ctr"/>
                </a:tc>
                <a:tc>
                  <a:txBody>
                    <a:bodyPr/>
                    <a:lstStyle/>
                    <a:p>
                      <a:pPr algn="r"/>
                      <a:r>
                        <a:rPr kumimoji="1" lang="en-US" altLang="ja-JP" dirty="0"/>
                        <a:t>0.00ha</a:t>
                      </a:r>
                      <a:endParaRPr kumimoji="1" lang="ja-JP" altLang="en-US" dirty="0"/>
                    </a:p>
                  </a:txBody>
                  <a:tcPr anchor="ctr"/>
                </a:tc>
                <a:extLst>
                  <a:ext uri="{0D108BD9-81ED-4DB2-BD59-A6C34878D82A}">
                    <a16:rowId xmlns:a16="http://schemas.microsoft.com/office/drawing/2014/main" val="1500429970"/>
                  </a:ext>
                </a:extLst>
              </a:tr>
              <a:tr h="164570">
                <a:tc vMerge="1">
                  <a:txBody>
                    <a:bodyPr/>
                    <a:lstStyle/>
                    <a:p>
                      <a:pPr algn="ctr"/>
                      <a:endParaRPr kumimoji="1" lang="ja-JP" altLang="en-US" dirty="0"/>
                    </a:p>
                  </a:txBody>
                  <a:tcPr anchor="ctr"/>
                </a:tc>
                <a:tc vMerge="1">
                  <a:txBody>
                    <a:bodyPr/>
                    <a:lstStyle/>
                    <a:p>
                      <a:pPr algn="ctr"/>
                      <a:endParaRPr kumimoji="1" lang="ja-JP" altLang="en-US" dirty="0"/>
                    </a:p>
                  </a:txBody>
                  <a:tcPr anchor="ct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人工播種による面積（Ｂ）</a:t>
                      </a:r>
                    </a:p>
                  </a:txBody>
                  <a:tcPr anchor="ctr"/>
                </a:tc>
                <a:tc hMerge="1">
                  <a:txBody>
                    <a:bodyPr/>
                    <a:lstStyle/>
                    <a:p>
                      <a:pPr algn="ctr"/>
                      <a:endParaRPr kumimoji="1" lang="ja-JP" altLang="en-US" dirty="0"/>
                    </a:p>
                  </a:txBody>
                  <a:tcPr anchor="ctr"/>
                </a:tc>
                <a:tc>
                  <a:txBody>
                    <a:bodyPr/>
                    <a:lstStyle/>
                    <a:p>
                      <a:pPr algn="r"/>
                      <a:r>
                        <a:rPr kumimoji="1" lang="en-US" altLang="ja-JP" dirty="0"/>
                        <a:t>0.00ha</a:t>
                      </a:r>
                      <a:endParaRPr kumimoji="1" lang="ja-JP" altLang="en-US" dirty="0"/>
                    </a:p>
                  </a:txBody>
                  <a:tcPr anchor="ctr"/>
                </a:tc>
                <a:extLst>
                  <a:ext uri="{0D108BD9-81ED-4DB2-BD59-A6C34878D82A}">
                    <a16:rowId xmlns:a16="http://schemas.microsoft.com/office/drawing/2014/main" val="753314126"/>
                  </a:ext>
                </a:extLst>
              </a:tr>
              <a:tr h="164570">
                <a:tc vMerge="1">
                  <a:txBody>
                    <a:bodyPr/>
                    <a:lstStyle/>
                    <a:p>
                      <a:pPr algn="ctr"/>
                      <a:endParaRPr kumimoji="1" lang="ja-JP" altLang="en-US" dirty="0"/>
                    </a:p>
                  </a:txBody>
                  <a:tcPr anchor="ctr"/>
                </a:tc>
                <a:tc gridSpan="3">
                  <a:txBody>
                    <a:bodyPr/>
                    <a:lstStyle/>
                    <a:p>
                      <a:pPr algn="ctr"/>
                      <a:r>
                        <a:rPr kumimoji="1" lang="ja-JP" altLang="en-US" sz="1200" dirty="0"/>
                        <a:t>天然更新による面積（Ｃ＋Ｄ）</a:t>
                      </a:r>
                    </a:p>
                  </a:txBody>
                  <a:tcPr anchor="ctr"/>
                </a:tc>
                <a:tc hMerge="1">
                  <a:txBody>
                    <a:bodyPr/>
                    <a:lstStyle/>
                    <a:p>
                      <a:pPr algn="ctr"/>
                      <a:endParaRPr kumimoji="1" lang="ja-JP" altLang="en-US" dirty="0"/>
                    </a:p>
                  </a:txBody>
                  <a:tcPr anchor="ctr"/>
                </a:tc>
                <a:tc hMerge="1">
                  <a:txBody>
                    <a:bodyPr/>
                    <a:lstStyle/>
                    <a:p>
                      <a:pPr algn="ctr"/>
                      <a:endParaRPr kumimoji="1" lang="ja-JP" altLang="en-US" dirty="0"/>
                    </a:p>
                  </a:txBody>
                  <a:tcPr anchor="ctr"/>
                </a:tc>
                <a:tc>
                  <a:txBody>
                    <a:bodyPr/>
                    <a:lstStyle/>
                    <a:p>
                      <a:pPr algn="r"/>
                      <a:r>
                        <a:rPr kumimoji="1" lang="en-US" altLang="ja-JP" dirty="0"/>
                        <a:t>5.00ha</a:t>
                      </a:r>
                      <a:endParaRPr kumimoji="1" lang="ja-JP" altLang="en-US" dirty="0"/>
                    </a:p>
                  </a:txBody>
                  <a:tcPr anchor="ctr"/>
                </a:tc>
                <a:extLst>
                  <a:ext uri="{0D108BD9-81ED-4DB2-BD59-A6C34878D82A}">
                    <a16:rowId xmlns:a16="http://schemas.microsoft.com/office/drawing/2014/main" val="286911378"/>
                  </a:ext>
                </a:extLst>
              </a:tr>
              <a:tr h="164570">
                <a:tc vMerge="1">
                  <a:txBody>
                    <a:bodyPr/>
                    <a:lstStyle/>
                    <a:p>
                      <a:pPr algn="ctr"/>
                      <a:endParaRPr kumimoji="1" lang="ja-JP" altLang="en-US" dirty="0"/>
                    </a:p>
                  </a:txBody>
                  <a:tcPr anchor="ctr"/>
                </a:tc>
                <a:tc rowSpan="4">
                  <a:txBody>
                    <a:bodyPr/>
                    <a:lstStyle/>
                    <a:p>
                      <a:pPr algn="ctr"/>
                      <a:endParaRPr kumimoji="1" lang="ja-JP" altLang="en-US" sz="1200" dirty="0"/>
                    </a:p>
                  </a:txBody>
                  <a:tcPr anchor="ctr"/>
                </a:tc>
                <a:tc gridSpan="2">
                  <a:txBody>
                    <a:bodyPr/>
                    <a:lstStyle/>
                    <a:p>
                      <a:pPr algn="ctr"/>
                      <a:r>
                        <a:rPr kumimoji="1" lang="ja-JP" altLang="en-US" sz="1200" dirty="0"/>
                        <a:t>ぼう芽更新による面積（Ｃ）</a:t>
                      </a:r>
                    </a:p>
                  </a:txBody>
                  <a:tcPr anchor="ctr"/>
                </a:tc>
                <a:tc hMerge="1">
                  <a:txBody>
                    <a:bodyPr/>
                    <a:lstStyle/>
                    <a:p>
                      <a:pPr algn="ctr"/>
                      <a:endParaRPr kumimoji="1" lang="ja-JP" altLang="en-US" dirty="0"/>
                    </a:p>
                  </a:txBody>
                  <a:tcPr anchor="ctr"/>
                </a:tc>
                <a:tc>
                  <a:txBody>
                    <a:bodyPr/>
                    <a:lstStyle/>
                    <a:p>
                      <a:pPr algn="r"/>
                      <a:r>
                        <a:rPr kumimoji="1" lang="en-US" altLang="ja-JP" dirty="0"/>
                        <a:t>0.00ha</a:t>
                      </a:r>
                      <a:endParaRPr kumimoji="1" lang="ja-JP" altLang="en-US" dirty="0"/>
                    </a:p>
                  </a:txBody>
                  <a:tcPr anchor="ctr"/>
                </a:tc>
                <a:extLst>
                  <a:ext uri="{0D108BD9-81ED-4DB2-BD59-A6C34878D82A}">
                    <a16:rowId xmlns:a16="http://schemas.microsoft.com/office/drawing/2014/main" val="2185575933"/>
                  </a:ext>
                </a:extLst>
              </a:tr>
              <a:tr h="164570">
                <a:tc vMerge="1">
                  <a:txBody>
                    <a:bodyPr/>
                    <a:lstStyle/>
                    <a:p>
                      <a:pPr algn="ctr"/>
                      <a:endParaRPr kumimoji="1" lang="ja-JP" altLang="en-US" dirty="0"/>
                    </a:p>
                  </a:txBody>
                  <a:tcPr anchor="ctr"/>
                </a:tc>
                <a:tc vMerge="1">
                  <a:txBody>
                    <a:bodyPr/>
                    <a:lstStyle/>
                    <a:p>
                      <a:pPr algn="ctr"/>
                      <a:endParaRPr kumimoji="1" lang="ja-JP" altLang="en-US" dirty="0"/>
                    </a:p>
                  </a:txBody>
                  <a:tcPr anchor="ctr"/>
                </a:tc>
                <a:tc>
                  <a:txBody>
                    <a:bodyPr/>
                    <a:lstStyle/>
                    <a:p>
                      <a:pPr algn="ctr"/>
                      <a:endParaRPr kumimoji="1" lang="ja-JP" altLang="en-US" sz="1200" dirty="0"/>
                    </a:p>
                  </a:txBody>
                  <a:tcPr anchor="ctr"/>
                </a:tc>
                <a:tc>
                  <a:txBody>
                    <a:bodyPr/>
                    <a:lstStyle/>
                    <a:p>
                      <a:pPr algn="ctr"/>
                      <a:r>
                        <a:rPr kumimoji="1" lang="ja-JP" altLang="en-US" sz="1200" dirty="0"/>
                        <a:t>天然更新補助作業の有無</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600" dirty="0">
                        <a:latin typeface="BIZ UDP明朝 Medium" panose="02020500000000000000" pitchFamily="18" charset="-128"/>
                        <a:ea typeface="BIZ UDP明朝 Medium" panose="02020500000000000000" pitchFamily="18" charset="-128"/>
                      </a:endParaRPr>
                    </a:p>
                  </a:txBody>
                  <a:tcPr anchor="ctr"/>
                </a:tc>
                <a:extLst>
                  <a:ext uri="{0D108BD9-81ED-4DB2-BD59-A6C34878D82A}">
                    <a16:rowId xmlns:a16="http://schemas.microsoft.com/office/drawing/2014/main" val="3305340768"/>
                  </a:ext>
                </a:extLst>
              </a:tr>
              <a:tr h="164570">
                <a:tc vMerge="1">
                  <a:txBody>
                    <a:bodyPr/>
                    <a:lstStyle/>
                    <a:p>
                      <a:pPr algn="ctr"/>
                      <a:endParaRPr kumimoji="1" lang="ja-JP" altLang="en-US" dirty="0"/>
                    </a:p>
                  </a:txBody>
                  <a:tcPr anchor="ctr"/>
                </a:tc>
                <a:tc vMerge="1">
                  <a:txBody>
                    <a:bodyPr/>
                    <a:lstStyle/>
                    <a:p>
                      <a:pPr algn="ctr"/>
                      <a:endParaRPr kumimoji="1" lang="ja-JP" altLang="en-US" dirty="0"/>
                    </a:p>
                  </a:txBody>
                  <a:tcPr anchor="ctr"/>
                </a:tc>
                <a:tc gridSpan="2">
                  <a:txBody>
                    <a:bodyPr/>
                    <a:lstStyle/>
                    <a:p>
                      <a:pPr algn="ctr"/>
                      <a:r>
                        <a:rPr kumimoji="1" lang="ja-JP" altLang="en-US" sz="1200" dirty="0"/>
                        <a:t>天然下種更新による面積（Ｄ）</a:t>
                      </a:r>
                    </a:p>
                  </a:txBody>
                  <a:tcPr anchor="ctr"/>
                </a:tc>
                <a:tc hMerge="1">
                  <a:txBody>
                    <a:bodyPr/>
                    <a:lstStyle/>
                    <a:p>
                      <a:pPr algn="ctr"/>
                      <a:endParaRPr kumimoji="1" lang="ja-JP" altLang="en-US" dirty="0"/>
                    </a:p>
                  </a:txBody>
                  <a:tcPr anchor="ctr"/>
                </a:tc>
                <a:tc>
                  <a:txBody>
                    <a:bodyPr/>
                    <a:lstStyle/>
                    <a:p>
                      <a:pPr algn="r"/>
                      <a:r>
                        <a:rPr kumimoji="1" lang="en-US" altLang="ja-JP" dirty="0"/>
                        <a:t>5.00ha</a:t>
                      </a:r>
                      <a:endParaRPr kumimoji="1" lang="ja-JP" altLang="en-US" dirty="0"/>
                    </a:p>
                  </a:txBody>
                  <a:tcPr anchor="ctr"/>
                </a:tc>
                <a:extLst>
                  <a:ext uri="{0D108BD9-81ED-4DB2-BD59-A6C34878D82A}">
                    <a16:rowId xmlns:a16="http://schemas.microsoft.com/office/drawing/2014/main" val="1331909204"/>
                  </a:ext>
                </a:extLst>
              </a:tr>
              <a:tr h="164570">
                <a:tc vMerge="1">
                  <a:txBody>
                    <a:bodyPr/>
                    <a:lstStyle/>
                    <a:p>
                      <a:pPr algn="ctr"/>
                      <a:endParaRPr kumimoji="1" lang="ja-JP" altLang="en-US" dirty="0"/>
                    </a:p>
                  </a:txBody>
                  <a:tcPr anchor="ctr"/>
                </a:tc>
                <a:tc vMerge="1">
                  <a:txBody>
                    <a:bodyPr/>
                    <a:lstStyle/>
                    <a:p>
                      <a:pPr algn="ctr"/>
                      <a:endParaRPr kumimoji="1" lang="ja-JP" altLang="en-US" dirty="0"/>
                    </a:p>
                  </a:txBody>
                  <a:tcPr anchor="ctr"/>
                </a:tc>
                <a:tc>
                  <a:txBody>
                    <a:bodyPr/>
                    <a:lstStyle/>
                    <a:p>
                      <a:pPr algn="ctr"/>
                      <a:endParaRPr kumimoji="1" lang="ja-JP" altLang="en-US" sz="120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天然更新補助作業の有無</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dirty="0"/>
                        <a:t>地表処置・刈出し・植込み・その他（　　）・なし</a:t>
                      </a:r>
                      <a:endParaRPr kumimoji="1" lang="ja-JP" altLang="en-US" sz="2000" dirty="0"/>
                    </a:p>
                  </a:txBody>
                  <a:tcPr anchor="ctr"/>
                </a:tc>
                <a:extLst>
                  <a:ext uri="{0D108BD9-81ED-4DB2-BD59-A6C34878D82A}">
                    <a16:rowId xmlns:a16="http://schemas.microsoft.com/office/drawing/2014/main" val="901827712"/>
                  </a:ext>
                </a:extLst>
              </a:tr>
            </a:tbl>
          </a:graphicData>
        </a:graphic>
      </p:graphicFrame>
      <p:sp>
        <p:nvSpPr>
          <p:cNvPr id="5" name="正方形/長方形 4">
            <a:extLst>
              <a:ext uri="{FF2B5EF4-FFF2-40B4-BE49-F238E27FC236}">
                <a16:creationId xmlns:a16="http://schemas.microsoft.com/office/drawing/2014/main" id="{912E16A9-CE8E-CD08-B736-A78D4AB9CF6B}"/>
              </a:ext>
            </a:extLst>
          </p:cNvPr>
          <p:cNvSpPr/>
          <p:nvPr/>
        </p:nvSpPr>
        <p:spPr>
          <a:xfrm>
            <a:off x="299089" y="8781420"/>
            <a:ext cx="6284976" cy="3693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0000"/>
              </a:solidFill>
            </a:endParaRPr>
          </a:p>
        </p:txBody>
      </p:sp>
      <p:graphicFrame>
        <p:nvGraphicFramePr>
          <p:cNvPr id="7" name="表 7">
            <a:extLst>
              <a:ext uri="{FF2B5EF4-FFF2-40B4-BE49-F238E27FC236}">
                <a16:creationId xmlns:a16="http://schemas.microsoft.com/office/drawing/2014/main" id="{00A9C361-1A46-6765-04CB-4B46468184B5}"/>
              </a:ext>
            </a:extLst>
          </p:cNvPr>
          <p:cNvGraphicFramePr>
            <a:graphicFrameLocks noGrp="1"/>
          </p:cNvGraphicFramePr>
          <p:nvPr>
            <p:extLst>
              <p:ext uri="{D42A27DB-BD31-4B8C-83A1-F6EECF244321}">
                <p14:modId xmlns:p14="http://schemas.microsoft.com/office/powerpoint/2010/main" val="2095725602"/>
              </p:ext>
            </p:extLst>
          </p:nvPr>
        </p:nvGraphicFramePr>
        <p:xfrm>
          <a:off x="309438" y="5210835"/>
          <a:ext cx="6236142" cy="25603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533875650"/>
                    </a:ext>
                  </a:extLst>
                </a:gridCol>
                <a:gridCol w="1237930">
                  <a:extLst>
                    <a:ext uri="{9D8B030D-6E8A-4147-A177-3AD203B41FA5}">
                      <a16:colId xmlns:a16="http://schemas.microsoft.com/office/drawing/2014/main" val="320334806"/>
                    </a:ext>
                  </a:extLst>
                </a:gridCol>
                <a:gridCol w="727202">
                  <a:extLst>
                    <a:ext uri="{9D8B030D-6E8A-4147-A177-3AD203B41FA5}">
                      <a16:colId xmlns:a16="http://schemas.microsoft.com/office/drawing/2014/main" val="1917878613"/>
                    </a:ext>
                  </a:extLst>
                </a:gridCol>
                <a:gridCol w="812546">
                  <a:extLst>
                    <a:ext uri="{9D8B030D-6E8A-4147-A177-3AD203B41FA5}">
                      <a16:colId xmlns:a16="http://schemas.microsoft.com/office/drawing/2014/main" val="274163959"/>
                    </a:ext>
                  </a:extLst>
                </a:gridCol>
                <a:gridCol w="812546">
                  <a:extLst>
                    <a:ext uri="{9D8B030D-6E8A-4147-A177-3AD203B41FA5}">
                      <a16:colId xmlns:a16="http://schemas.microsoft.com/office/drawing/2014/main" val="2863712841"/>
                    </a:ext>
                  </a:extLst>
                </a:gridCol>
                <a:gridCol w="812546">
                  <a:extLst>
                    <a:ext uri="{9D8B030D-6E8A-4147-A177-3AD203B41FA5}">
                      <a16:colId xmlns:a16="http://schemas.microsoft.com/office/drawing/2014/main" val="1486842312"/>
                    </a:ext>
                  </a:extLst>
                </a:gridCol>
                <a:gridCol w="812546">
                  <a:extLst>
                    <a:ext uri="{9D8B030D-6E8A-4147-A177-3AD203B41FA5}">
                      <a16:colId xmlns:a16="http://schemas.microsoft.com/office/drawing/2014/main" val="1229846066"/>
                    </a:ext>
                  </a:extLst>
                </a:gridCol>
                <a:gridCol w="812546">
                  <a:extLst>
                    <a:ext uri="{9D8B030D-6E8A-4147-A177-3AD203B41FA5}">
                      <a16:colId xmlns:a16="http://schemas.microsoft.com/office/drawing/2014/main" val="841052953"/>
                    </a:ext>
                  </a:extLst>
                </a:gridCol>
              </a:tblGrid>
              <a:tr h="0">
                <a:tc gridSpan="2">
                  <a:txBody>
                    <a:bodyPr/>
                    <a:lstStyle/>
                    <a:p>
                      <a:pPr algn="ctr"/>
                      <a:endParaRPr kumimoji="1" lang="ja-JP" altLang="en-US" sz="1100" dirty="0"/>
                    </a:p>
                  </a:txBody>
                  <a:tcPr anchor="ctr"/>
                </a:tc>
                <a:tc hMerge="1">
                  <a:txBody>
                    <a:bodyPr/>
                    <a:lstStyle/>
                    <a:p>
                      <a:endParaRPr kumimoji="1" lang="ja-JP" altLang="en-US"/>
                    </a:p>
                  </a:txBody>
                  <a:tcPr/>
                </a:tc>
                <a:tc>
                  <a:txBody>
                    <a:bodyPr/>
                    <a:lstStyle/>
                    <a:p>
                      <a:pPr algn="ctr"/>
                      <a:r>
                        <a:rPr kumimoji="1" lang="ja-JP" altLang="en-US" sz="1100" dirty="0"/>
                        <a:t>造林の期間</a:t>
                      </a:r>
                    </a:p>
                  </a:txBody>
                  <a:tcPr anchor="ctr"/>
                </a:tc>
                <a:tc>
                  <a:txBody>
                    <a:bodyPr/>
                    <a:lstStyle/>
                    <a:p>
                      <a:pPr algn="ctr"/>
                      <a:r>
                        <a:rPr kumimoji="1" lang="ja-JP" altLang="en-US" sz="1100" dirty="0"/>
                        <a:t>造林</a:t>
                      </a:r>
                      <a:endParaRPr kumimoji="1" lang="en-US" altLang="ja-JP" sz="1100" dirty="0"/>
                    </a:p>
                    <a:p>
                      <a:pPr algn="ctr"/>
                      <a:r>
                        <a:rPr kumimoji="1" lang="ja-JP" altLang="en-US" sz="1100" dirty="0"/>
                        <a:t>樹種</a:t>
                      </a:r>
                    </a:p>
                  </a:txBody>
                  <a:tcPr anchor="ctr"/>
                </a:tc>
                <a:tc>
                  <a:txBody>
                    <a:bodyPr/>
                    <a:lstStyle/>
                    <a:p>
                      <a:pPr algn="ctr"/>
                      <a:r>
                        <a:rPr kumimoji="1" lang="ja-JP" altLang="en-US" sz="1100" dirty="0"/>
                        <a:t>樹種別の</a:t>
                      </a:r>
                      <a:endParaRPr kumimoji="1" lang="en-US" altLang="ja-JP" sz="1100" dirty="0"/>
                    </a:p>
                    <a:p>
                      <a:pPr algn="ctr"/>
                      <a:r>
                        <a:rPr kumimoji="1" lang="ja-JP" altLang="en-US" sz="1100" dirty="0"/>
                        <a:t>造林面積</a:t>
                      </a:r>
                    </a:p>
                  </a:txBody>
                  <a:tcPr anchor="ctr"/>
                </a:tc>
                <a:tc>
                  <a:txBody>
                    <a:bodyPr/>
                    <a:lstStyle/>
                    <a:p>
                      <a:pPr algn="ctr"/>
                      <a:r>
                        <a:rPr kumimoji="1" lang="ja-JP" altLang="en-US" sz="1100" dirty="0"/>
                        <a:t>樹種別の</a:t>
                      </a:r>
                      <a:endParaRPr kumimoji="1" lang="en-US" altLang="ja-JP" sz="1100" dirty="0"/>
                    </a:p>
                    <a:p>
                      <a:pPr algn="ctr"/>
                      <a:r>
                        <a:rPr kumimoji="1" lang="ja-JP" altLang="en-US" sz="1100" dirty="0"/>
                        <a:t>植栽本数</a:t>
                      </a:r>
                    </a:p>
                  </a:txBody>
                  <a:tcPr anchor="ctr"/>
                </a:tc>
                <a:tc>
                  <a:txBody>
                    <a:bodyPr/>
                    <a:lstStyle/>
                    <a:p>
                      <a:pPr algn="ctr"/>
                      <a:r>
                        <a:rPr kumimoji="1" lang="ja-JP" altLang="en-US" sz="1100" dirty="0"/>
                        <a:t>作　業</a:t>
                      </a:r>
                      <a:endParaRPr kumimoji="1" lang="en-US" altLang="ja-JP" sz="1100" dirty="0"/>
                    </a:p>
                    <a:p>
                      <a:pPr algn="ctr"/>
                      <a:r>
                        <a:rPr kumimoji="1" lang="ja-JP" altLang="en-US" sz="1100" dirty="0"/>
                        <a:t>委託先</a:t>
                      </a:r>
                    </a:p>
                  </a:txBody>
                  <a:tcPr anchor="ctr"/>
                </a:tc>
                <a:tc>
                  <a:txBody>
                    <a:bodyPr/>
                    <a:lstStyle/>
                    <a:p>
                      <a:pPr algn="ctr"/>
                      <a:r>
                        <a:rPr kumimoji="1" lang="ja-JP" altLang="en-US" sz="1100" dirty="0"/>
                        <a:t>鳥獣害</a:t>
                      </a:r>
                      <a:endParaRPr kumimoji="1" lang="en-US" altLang="ja-JP" sz="1100" dirty="0"/>
                    </a:p>
                    <a:p>
                      <a:pPr algn="ctr"/>
                      <a:r>
                        <a:rPr kumimoji="1" lang="ja-JP" altLang="en-US" sz="1100" dirty="0"/>
                        <a:t>対　策</a:t>
                      </a:r>
                    </a:p>
                  </a:txBody>
                  <a:tcPr anchor="ctr"/>
                </a:tc>
                <a:extLst>
                  <a:ext uri="{0D108BD9-81ED-4DB2-BD59-A6C34878D82A}">
                    <a16:rowId xmlns:a16="http://schemas.microsoft.com/office/drawing/2014/main" val="3389581555"/>
                  </a:ext>
                </a:extLst>
              </a:tr>
              <a:tr h="0">
                <a:tc gridSpan="2">
                  <a:txBody>
                    <a:bodyPr/>
                    <a:lstStyle/>
                    <a:p>
                      <a:pPr algn="ctr"/>
                      <a:r>
                        <a:rPr kumimoji="1" lang="ja-JP" altLang="en-US" sz="1100" dirty="0"/>
                        <a:t>人工造林</a:t>
                      </a:r>
                      <a:endParaRPr kumimoji="1" lang="en-US" altLang="ja-JP" sz="1100" dirty="0"/>
                    </a:p>
                    <a:p>
                      <a:pPr algn="ctr"/>
                      <a:r>
                        <a:rPr kumimoji="1" lang="ja-JP" altLang="en-US" sz="1100" dirty="0"/>
                        <a:t>（植栽・人工播種）</a:t>
                      </a:r>
                    </a:p>
                  </a:txBody>
                  <a:tcPr anchor="ctr"/>
                </a:tc>
                <a:tc hMerge="1">
                  <a:txBody>
                    <a:bodyPr/>
                    <a:lstStyle/>
                    <a:p>
                      <a:endParaRPr kumimoji="1" lang="ja-JP" altLang="en-US"/>
                    </a:p>
                  </a:txBody>
                  <a:tcPr/>
                </a:tc>
                <a:tc>
                  <a:txBody>
                    <a:bodyPr/>
                    <a:lstStyle/>
                    <a:p>
                      <a:pPr algn="ctr"/>
                      <a:r>
                        <a:rPr kumimoji="1" lang="ja-JP" altLang="en-US" sz="1100" dirty="0"/>
                        <a:t>　</a:t>
                      </a:r>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extLst>
                  <a:ext uri="{0D108BD9-81ED-4DB2-BD59-A6C34878D82A}">
                    <a16:rowId xmlns:a16="http://schemas.microsoft.com/office/drawing/2014/main" val="1960658539"/>
                  </a:ext>
                </a:extLst>
              </a:tr>
              <a:tr h="0">
                <a:tc gridSpan="2">
                  <a:txBody>
                    <a:bodyPr/>
                    <a:lstStyle/>
                    <a:p>
                      <a:pPr algn="ctr"/>
                      <a:r>
                        <a:rPr kumimoji="1" lang="ja-JP" altLang="en-US" sz="1100" dirty="0"/>
                        <a:t>天然更新</a:t>
                      </a:r>
                      <a:endParaRPr kumimoji="1" lang="en-US" altLang="ja-JP" sz="1100" dirty="0"/>
                    </a:p>
                    <a:p>
                      <a:pPr algn="ctr"/>
                      <a:r>
                        <a:rPr kumimoji="1" lang="ja-JP" altLang="en-US" sz="1100" dirty="0"/>
                        <a:t>（ぼう芽更新・</a:t>
                      </a:r>
                      <a:endParaRPr kumimoji="1" lang="en-US" altLang="ja-JP" sz="1100" dirty="0"/>
                    </a:p>
                    <a:p>
                      <a:pPr algn="ctr"/>
                      <a:r>
                        <a:rPr kumimoji="1" lang="ja-JP" altLang="en-US" sz="1100" dirty="0"/>
                        <a:t>天然下種更新）</a:t>
                      </a:r>
                    </a:p>
                  </a:txBody>
                  <a:tcPr anchor="ctr"/>
                </a:tc>
                <a:tc hMerge="1">
                  <a:txBody>
                    <a:bodyPr/>
                    <a:lstStyle/>
                    <a:p>
                      <a:endParaRPr kumimoji="1" lang="ja-JP" altLang="en-US"/>
                    </a:p>
                  </a:txBody>
                  <a:tcPr/>
                </a:tc>
                <a:tc>
                  <a:txBody>
                    <a:bodyPr/>
                    <a:lstStyle/>
                    <a:p>
                      <a:pPr algn="ctr"/>
                      <a:r>
                        <a:rPr kumimoji="1" lang="ja-JP" altLang="en-US" sz="1000" dirty="0"/>
                        <a:t>令和</a:t>
                      </a:r>
                      <a:r>
                        <a:rPr kumimoji="1" lang="en-US" altLang="ja-JP" sz="1000" dirty="0"/>
                        <a:t>6</a:t>
                      </a:r>
                      <a:r>
                        <a:rPr kumimoji="1" lang="ja-JP" altLang="en-US" sz="1000" dirty="0"/>
                        <a:t>年</a:t>
                      </a:r>
                      <a:r>
                        <a:rPr kumimoji="1" lang="en-US" altLang="ja-JP" sz="1000" dirty="0"/>
                        <a:t>4</a:t>
                      </a:r>
                      <a:r>
                        <a:rPr kumimoji="1" lang="ja-JP" altLang="en-US" sz="1000" dirty="0"/>
                        <a:t>月</a:t>
                      </a:r>
                      <a:r>
                        <a:rPr kumimoji="1" lang="en-US" altLang="ja-JP" sz="1000" dirty="0"/>
                        <a:t>1</a:t>
                      </a:r>
                      <a:r>
                        <a:rPr kumimoji="1" lang="ja-JP" altLang="en-US" sz="1000" dirty="0"/>
                        <a:t>日</a:t>
                      </a:r>
                      <a:endParaRPr kumimoji="1" lang="en-US" altLang="ja-JP" sz="1000" dirty="0"/>
                    </a:p>
                    <a:p>
                      <a:pPr algn="ctr"/>
                      <a:r>
                        <a:rPr kumimoji="1" lang="ja-JP" altLang="en-US" sz="1000" dirty="0"/>
                        <a:t>～</a:t>
                      </a:r>
                      <a:endParaRPr kumimoji="1" lang="en-US" altLang="ja-JP" sz="1000" dirty="0"/>
                    </a:p>
                    <a:p>
                      <a:pPr algn="ctr"/>
                      <a:r>
                        <a:rPr kumimoji="1" lang="ja-JP" altLang="en-US" sz="1000" dirty="0"/>
                        <a:t>令和</a:t>
                      </a:r>
                      <a:r>
                        <a:rPr kumimoji="1" lang="en-US" altLang="ja-JP" sz="1000" dirty="0"/>
                        <a:t>12</a:t>
                      </a:r>
                      <a:r>
                        <a:rPr kumimoji="1" lang="ja-JP" altLang="en-US" sz="1000" dirty="0"/>
                        <a:t>年</a:t>
                      </a:r>
                      <a:r>
                        <a:rPr kumimoji="1" lang="en-US" altLang="ja-JP" sz="1000" dirty="0"/>
                        <a:t>3</a:t>
                      </a:r>
                      <a:r>
                        <a:rPr kumimoji="1" lang="ja-JP" altLang="en-US" sz="1000" dirty="0"/>
                        <a:t>月</a:t>
                      </a:r>
                      <a:r>
                        <a:rPr kumimoji="1" lang="en-US" altLang="ja-JP" sz="1000" dirty="0"/>
                        <a:t>31</a:t>
                      </a:r>
                      <a:r>
                        <a:rPr kumimoji="1" lang="ja-JP" altLang="en-US" sz="1000" dirty="0"/>
                        <a:t>日</a:t>
                      </a:r>
                    </a:p>
                  </a:txBody>
                  <a:tcPr anchor="ctr"/>
                </a:tc>
                <a:tc>
                  <a:txBody>
                    <a:bodyPr/>
                    <a:lstStyle/>
                    <a:p>
                      <a:pPr algn="ctr"/>
                      <a:r>
                        <a:rPr kumimoji="1" lang="ja-JP" altLang="en-US" sz="1100" dirty="0"/>
                        <a:t>その他</a:t>
                      </a:r>
                      <a:endParaRPr kumimoji="1" lang="en-US" altLang="ja-JP" sz="1100" dirty="0"/>
                    </a:p>
                    <a:p>
                      <a:pPr algn="ctr"/>
                      <a:r>
                        <a:rPr kumimoji="1" lang="ja-JP" altLang="en-US" sz="1100" dirty="0"/>
                        <a:t>広葉樹</a:t>
                      </a:r>
                    </a:p>
                  </a:txBody>
                  <a:tcPr anchor="ctr"/>
                </a:tc>
                <a:tc>
                  <a:txBody>
                    <a:bodyPr/>
                    <a:lstStyle/>
                    <a:p>
                      <a:pPr algn="ctr"/>
                      <a:r>
                        <a:rPr kumimoji="1" lang="en-US" altLang="ja-JP" sz="1100" dirty="0"/>
                        <a:t>5.00ha</a:t>
                      </a:r>
                      <a:endParaRPr kumimoji="1" lang="ja-JP" altLang="en-US" sz="1100" dirty="0"/>
                    </a:p>
                  </a:txBody>
                  <a:tcPr anchor="ctr"/>
                </a:tc>
                <a:tc>
                  <a:txBody>
                    <a:bodyPr/>
                    <a:lstStyle/>
                    <a:p>
                      <a:pPr algn="ctr"/>
                      <a:r>
                        <a:rPr kumimoji="1" lang="ja-JP" altLang="en-US" sz="1100" dirty="0">
                          <a:solidFill>
                            <a:srgbClr val="FF0000"/>
                          </a:solidFill>
                        </a:rPr>
                        <a:t>記載</a:t>
                      </a:r>
                      <a:endParaRPr kumimoji="1" lang="en-US" altLang="ja-JP" sz="1100" dirty="0">
                        <a:solidFill>
                          <a:srgbClr val="FF0000"/>
                        </a:solidFill>
                      </a:endParaRPr>
                    </a:p>
                    <a:p>
                      <a:pPr algn="ctr"/>
                      <a:r>
                        <a:rPr kumimoji="1" lang="ja-JP" altLang="en-US" sz="1100" dirty="0">
                          <a:solidFill>
                            <a:srgbClr val="FF0000"/>
                          </a:solidFill>
                        </a:rPr>
                        <a:t>不要</a:t>
                      </a:r>
                    </a:p>
                  </a:txBody>
                  <a:tcPr anchor="ctr"/>
                </a:tc>
                <a:tc>
                  <a:txBody>
                    <a:bodyPr/>
                    <a:lstStyle/>
                    <a:p>
                      <a:pPr algn="ctr"/>
                      <a:r>
                        <a:rPr kumimoji="1" lang="ja-JP" altLang="en-US" sz="1100" dirty="0"/>
                        <a:t>○○組合</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100" dirty="0"/>
                        <a:t>防護柵の設置</a:t>
                      </a:r>
                    </a:p>
                  </a:txBody>
                  <a:tcPr anchor="ctr"/>
                </a:tc>
                <a:extLst>
                  <a:ext uri="{0D108BD9-81ED-4DB2-BD59-A6C34878D82A}">
                    <a16:rowId xmlns:a16="http://schemas.microsoft.com/office/drawing/2014/main" val="2646445618"/>
                  </a:ext>
                </a:extLst>
              </a:tr>
              <a:tr h="0">
                <a:tc>
                  <a:txBody>
                    <a:bodyPr/>
                    <a:lstStyle/>
                    <a:p>
                      <a:pPr algn="ctr"/>
                      <a:endParaRPr kumimoji="1" lang="ja-JP" altLang="en-US" sz="110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100" dirty="0"/>
                        <a:t>５年後において適確な更新が</a:t>
                      </a:r>
                      <a:endParaRPr kumimoji="1" lang="en-US" altLang="ja-JP" sz="1100" dirty="0"/>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100" dirty="0"/>
                        <a:t>なされない場合</a:t>
                      </a:r>
                    </a:p>
                  </a:txBody>
                  <a:tcPr anchor="ctr"/>
                </a:tc>
                <a:tc>
                  <a:txBody>
                    <a:bodyPr/>
                    <a:lstStyle/>
                    <a:p>
                      <a:pPr algn="ctr"/>
                      <a:r>
                        <a:rPr kumimoji="1" lang="ja-JP" altLang="en-US" sz="1000" dirty="0"/>
                        <a:t>令和</a:t>
                      </a:r>
                      <a:r>
                        <a:rPr kumimoji="1" lang="en-US" altLang="ja-JP" sz="1000" dirty="0"/>
                        <a:t>12</a:t>
                      </a:r>
                      <a:r>
                        <a:rPr kumimoji="1" lang="ja-JP" altLang="en-US" sz="1000" dirty="0"/>
                        <a:t>年</a:t>
                      </a:r>
                      <a:r>
                        <a:rPr kumimoji="1" lang="en-US" altLang="ja-JP" sz="1000" dirty="0"/>
                        <a:t>4</a:t>
                      </a:r>
                      <a:r>
                        <a:rPr kumimoji="1" lang="ja-JP" altLang="en-US" sz="1000" dirty="0"/>
                        <a:t>月</a:t>
                      </a:r>
                      <a:r>
                        <a:rPr kumimoji="1" lang="en-US" altLang="ja-JP" sz="1000" dirty="0"/>
                        <a:t>1</a:t>
                      </a:r>
                      <a:r>
                        <a:rPr kumimoji="1" lang="ja-JP" altLang="en-US" sz="1000" dirty="0"/>
                        <a:t>日</a:t>
                      </a:r>
                      <a:endParaRPr kumimoji="1" lang="en-US" altLang="ja-JP" sz="1000" dirty="0"/>
                    </a:p>
                    <a:p>
                      <a:pPr algn="ctr"/>
                      <a:r>
                        <a:rPr kumimoji="1" lang="ja-JP" altLang="en-US" sz="1000" dirty="0"/>
                        <a:t>～</a:t>
                      </a:r>
                      <a:endParaRPr kumimoji="1" lang="en-US" altLang="ja-JP" sz="1000" dirty="0"/>
                    </a:p>
                    <a:p>
                      <a:pPr algn="ctr"/>
                      <a:r>
                        <a:rPr kumimoji="1" lang="ja-JP" altLang="en-US" sz="1000" dirty="0"/>
                        <a:t>令和</a:t>
                      </a:r>
                      <a:r>
                        <a:rPr kumimoji="1" lang="en-US" altLang="ja-JP" sz="1000" dirty="0"/>
                        <a:t>14</a:t>
                      </a:r>
                      <a:r>
                        <a:rPr kumimoji="1" lang="ja-JP" altLang="en-US" sz="1000" dirty="0"/>
                        <a:t>年</a:t>
                      </a:r>
                      <a:r>
                        <a:rPr kumimoji="1" lang="en-US" altLang="ja-JP" sz="1000" dirty="0"/>
                        <a:t>3</a:t>
                      </a:r>
                      <a:r>
                        <a:rPr kumimoji="1" lang="ja-JP" altLang="en-US" sz="1000" dirty="0"/>
                        <a:t>月</a:t>
                      </a:r>
                      <a:r>
                        <a:rPr kumimoji="1" lang="en-US" altLang="ja-JP" sz="1000" dirty="0"/>
                        <a:t>31</a:t>
                      </a:r>
                      <a:r>
                        <a:rPr kumimoji="1" lang="ja-JP" altLang="en-US" sz="1000" dirty="0"/>
                        <a:t>日</a:t>
                      </a:r>
                    </a:p>
                  </a:txBody>
                  <a:tcPr anchor="ctr"/>
                </a:tc>
                <a:tc>
                  <a:txBody>
                    <a:bodyPr/>
                    <a:lstStyle/>
                    <a:p>
                      <a:pPr algn="ctr"/>
                      <a:r>
                        <a:rPr kumimoji="1" lang="ja-JP" altLang="en-US" sz="1100" dirty="0"/>
                        <a:t>すぎ</a:t>
                      </a:r>
                    </a:p>
                  </a:txBody>
                  <a:tcPr anchor="ctr"/>
                </a:tc>
                <a:tc>
                  <a:txBody>
                    <a:bodyPr/>
                    <a:lstStyle/>
                    <a:p>
                      <a:pPr algn="ctr"/>
                      <a:r>
                        <a:rPr kumimoji="1" lang="en-US" altLang="ja-JP" sz="1100" dirty="0"/>
                        <a:t>5.00ha</a:t>
                      </a:r>
                      <a:endParaRPr kumimoji="1" lang="ja-JP" altLang="en-US" sz="1100" dirty="0"/>
                    </a:p>
                  </a:txBody>
                  <a:tcPr anchor="ctr"/>
                </a:tc>
                <a:tc>
                  <a:txBody>
                    <a:bodyPr/>
                    <a:lstStyle/>
                    <a:p>
                      <a:pPr algn="ctr"/>
                      <a:r>
                        <a:rPr kumimoji="1" lang="en-US" altLang="ja-JP" sz="1100" dirty="0"/>
                        <a:t>15,000</a:t>
                      </a:r>
                      <a:r>
                        <a:rPr kumimoji="1" lang="ja-JP" altLang="en-US" sz="1100" dirty="0"/>
                        <a:t>本</a:t>
                      </a:r>
                    </a:p>
                  </a:txBody>
                  <a:tcPr anchor="ctr"/>
                </a:tc>
                <a:tc>
                  <a:txBody>
                    <a:bodyPr/>
                    <a:lstStyle/>
                    <a:p>
                      <a:pPr algn="ctr"/>
                      <a:r>
                        <a:rPr kumimoji="1" lang="ja-JP" altLang="en-US" sz="1100" dirty="0"/>
                        <a:t>○○組合</a:t>
                      </a:r>
                    </a:p>
                  </a:txBody>
                  <a:tcPr anchor="ctr"/>
                </a:tc>
                <a:tc>
                  <a:txBody>
                    <a:bodyPr/>
                    <a:lstStyle/>
                    <a:p>
                      <a:pPr algn="ctr"/>
                      <a:r>
                        <a:rPr kumimoji="1" lang="ja-JP" altLang="en-US" sz="1100" dirty="0"/>
                        <a:t>防護柵の設置</a:t>
                      </a:r>
                    </a:p>
                  </a:txBody>
                  <a:tcPr anchor="ctr"/>
                </a:tc>
                <a:extLst>
                  <a:ext uri="{0D108BD9-81ED-4DB2-BD59-A6C34878D82A}">
                    <a16:rowId xmlns:a16="http://schemas.microsoft.com/office/drawing/2014/main" val="20854408"/>
                  </a:ext>
                </a:extLst>
              </a:tr>
            </a:tbl>
          </a:graphicData>
        </a:graphic>
      </p:graphicFrame>
      <p:sp>
        <p:nvSpPr>
          <p:cNvPr id="16" name="正方形/長方形 15">
            <a:extLst>
              <a:ext uri="{FF2B5EF4-FFF2-40B4-BE49-F238E27FC236}">
                <a16:creationId xmlns:a16="http://schemas.microsoft.com/office/drawing/2014/main" id="{BC43A8B4-E0B6-15A5-BA8A-F527ED7F4812}"/>
              </a:ext>
            </a:extLst>
          </p:cNvPr>
          <p:cNvSpPr/>
          <p:nvPr/>
        </p:nvSpPr>
        <p:spPr>
          <a:xfrm>
            <a:off x="309438" y="9579754"/>
            <a:ext cx="6284976" cy="179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0000"/>
              </a:solidFill>
            </a:endParaRPr>
          </a:p>
        </p:txBody>
      </p:sp>
      <p:sp>
        <p:nvSpPr>
          <p:cNvPr id="19" name="テキスト ボックス 18">
            <a:extLst>
              <a:ext uri="{FF2B5EF4-FFF2-40B4-BE49-F238E27FC236}">
                <a16:creationId xmlns:a16="http://schemas.microsoft.com/office/drawing/2014/main" id="{3F33E6CF-1A7D-2021-B800-71F5512926DB}"/>
              </a:ext>
            </a:extLst>
          </p:cNvPr>
          <p:cNvSpPr txBox="1"/>
          <p:nvPr/>
        </p:nvSpPr>
        <p:spPr>
          <a:xfrm flipH="1">
            <a:off x="1261872" y="8832136"/>
            <a:ext cx="4029456" cy="276999"/>
          </a:xfrm>
          <a:prstGeom prst="rect">
            <a:avLst/>
          </a:prstGeom>
          <a:solidFill>
            <a:schemeClr val="bg1"/>
          </a:solidFill>
          <a:ln>
            <a:solidFill>
              <a:srgbClr val="FF0000"/>
            </a:solidFill>
          </a:ln>
        </p:spPr>
        <p:txBody>
          <a:bodyPr wrap="square" rtlCol="0">
            <a:spAutoFit/>
          </a:bodyPr>
          <a:lstStyle/>
          <a:p>
            <a:pPr algn="ctr"/>
            <a:r>
              <a:rPr kumimoji="1" lang="ja-JP" altLang="en-US" sz="1200" dirty="0">
                <a:solidFill>
                  <a:srgbClr val="FF0000"/>
                </a:solidFill>
              </a:rPr>
              <a:t>転用しない場合記載不要です。</a:t>
            </a:r>
          </a:p>
        </p:txBody>
      </p:sp>
      <p:sp>
        <p:nvSpPr>
          <p:cNvPr id="8" name="テキスト ボックス 7">
            <a:extLst>
              <a:ext uri="{FF2B5EF4-FFF2-40B4-BE49-F238E27FC236}">
                <a16:creationId xmlns:a16="http://schemas.microsoft.com/office/drawing/2014/main" id="{A7CDAB04-1AF0-DAB0-EB87-F2494968557E}"/>
              </a:ext>
            </a:extLst>
          </p:cNvPr>
          <p:cNvSpPr txBox="1"/>
          <p:nvPr/>
        </p:nvSpPr>
        <p:spPr>
          <a:xfrm flipH="1">
            <a:off x="3427508" y="4004778"/>
            <a:ext cx="2381693" cy="461665"/>
          </a:xfrm>
          <a:prstGeom prst="rect">
            <a:avLst/>
          </a:prstGeom>
          <a:solidFill>
            <a:schemeClr val="bg1"/>
          </a:solidFill>
          <a:ln>
            <a:solidFill>
              <a:srgbClr val="FF0000"/>
            </a:solidFill>
          </a:ln>
        </p:spPr>
        <p:txBody>
          <a:bodyPr wrap="square" rtlCol="0">
            <a:spAutoFit/>
          </a:bodyPr>
          <a:lstStyle/>
          <a:p>
            <a:r>
              <a:rPr kumimoji="1" lang="ja-JP" altLang="en-US" sz="1200" dirty="0">
                <a:solidFill>
                  <a:srgbClr val="FF0000"/>
                </a:solidFill>
              </a:rPr>
              <a:t>天然更新の場合、天然更新補助作業の有無を記載して下さい。</a:t>
            </a:r>
          </a:p>
        </p:txBody>
      </p:sp>
      <p:cxnSp>
        <p:nvCxnSpPr>
          <p:cNvPr id="9" name="直線矢印コネクタ 8">
            <a:extLst>
              <a:ext uri="{FF2B5EF4-FFF2-40B4-BE49-F238E27FC236}">
                <a16:creationId xmlns:a16="http://schemas.microsoft.com/office/drawing/2014/main" id="{AB91A6C7-DAA5-BDC5-B900-BD53220EE5AB}"/>
              </a:ext>
            </a:extLst>
          </p:cNvPr>
          <p:cNvCxnSpPr>
            <a:cxnSpLocks/>
          </p:cNvCxnSpPr>
          <p:nvPr/>
        </p:nvCxnSpPr>
        <p:spPr>
          <a:xfrm>
            <a:off x="4706112" y="4466443"/>
            <a:ext cx="97536" cy="1421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35700D48-A48F-15ED-EB1A-B91243CEF86B}"/>
              </a:ext>
            </a:extLst>
          </p:cNvPr>
          <p:cNvSpPr txBox="1"/>
          <p:nvPr/>
        </p:nvSpPr>
        <p:spPr>
          <a:xfrm flipH="1">
            <a:off x="1950720" y="5525056"/>
            <a:ext cx="4096512" cy="461665"/>
          </a:xfrm>
          <a:prstGeom prst="rect">
            <a:avLst/>
          </a:prstGeom>
          <a:solidFill>
            <a:schemeClr val="bg1"/>
          </a:solidFill>
          <a:ln>
            <a:solidFill>
              <a:srgbClr val="FF0000"/>
            </a:solidFill>
          </a:ln>
        </p:spPr>
        <p:txBody>
          <a:bodyPr wrap="square" rtlCol="0">
            <a:spAutoFit/>
          </a:bodyPr>
          <a:lstStyle/>
          <a:p>
            <a:pPr algn="ctr"/>
            <a:r>
              <a:rPr kumimoji="1" lang="ja-JP" altLang="en-US" sz="1200" dirty="0">
                <a:solidFill>
                  <a:srgbClr val="FF0000"/>
                </a:solidFill>
              </a:rPr>
              <a:t>天然更新の期間は、伐採期間の終期から</a:t>
            </a:r>
            <a:endParaRPr kumimoji="1" lang="en-US" altLang="ja-JP" sz="1200" dirty="0">
              <a:solidFill>
                <a:srgbClr val="FF0000"/>
              </a:solidFill>
            </a:endParaRPr>
          </a:p>
          <a:p>
            <a:pPr algn="ctr"/>
            <a:r>
              <a:rPr kumimoji="1" lang="ja-JP" altLang="en-US" sz="1200" dirty="0">
                <a:solidFill>
                  <a:srgbClr val="FF0000"/>
                </a:solidFill>
              </a:rPr>
              <a:t>５年後の年度末まで（詳細</a:t>
            </a:r>
            <a:r>
              <a:rPr kumimoji="1" lang="en-US" altLang="ja-JP" sz="1200" dirty="0">
                <a:solidFill>
                  <a:srgbClr val="FF0000"/>
                </a:solidFill>
              </a:rPr>
              <a:t>P.16</a:t>
            </a:r>
            <a:r>
              <a:rPr kumimoji="1" lang="ja-JP" altLang="en-US" sz="1200" dirty="0">
                <a:solidFill>
                  <a:srgbClr val="FF0000"/>
                </a:solidFill>
              </a:rPr>
              <a:t>）</a:t>
            </a:r>
          </a:p>
        </p:txBody>
      </p:sp>
      <p:cxnSp>
        <p:nvCxnSpPr>
          <p:cNvPr id="18" name="直線矢印コネクタ 17">
            <a:extLst>
              <a:ext uri="{FF2B5EF4-FFF2-40B4-BE49-F238E27FC236}">
                <a16:creationId xmlns:a16="http://schemas.microsoft.com/office/drawing/2014/main" id="{3DA7F854-7092-3786-EA6B-1B9CA32FBE29}"/>
              </a:ext>
            </a:extLst>
          </p:cNvPr>
          <p:cNvCxnSpPr>
            <a:cxnSpLocks/>
          </p:cNvCxnSpPr>
          <p:nvPr/>
        </p:nvCxnSpPr>
        <p:spPr>
          <a:xfrm flipV="1">
            <a:off x="2036064" y="7668768"/>
            <a:ext cx="0" cy="2262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AC60078D-53D2-1EA9-C844-E3AB6ACB34EC}"/>
              </a:ext>
            </a:extLst>
          </p:cNvPr>
          <p:cNvCxnSpPr>
            <a:cxnSpLocks/>
          </p:cNvCxnSpPr>
          <p:nvPr/>
        </p:nvCxnSpPr>
        <p:spPr>
          <a:xfrm>
            <a:off x="2188464" y="6035744"/>
            <a:ext cx="0" cy="2309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F6A0F2B6-E152-29E0-77F0-B6ABCE422E8F}"/>
              </a:ext>
            </a:extLst>
          </p:cNvPr>
          <p:cNvSpPr txBox="1"/>
          <p:nvPr/>
        </p:nvSpPr>
        <p:spPr>
          <a:xfrm flipH="1">
            <a:off x="213360" y="7908592"/>
            <a:ext cx="4096512" cy="461665"/>
          </a:xfrm>
          <a:prstGeom prst="rect">
            <a:avLst/>
          </a:prstGeom>
          <a:solidFill>
            <a:schemeClr val="bg1"/>
          </a:solidFill>
          <a:ln>
            <a:solidFill>
              <a:srgbClr val="FF0000"/>
            </a:solidFill>
          </a:ln>
        </p:spPr>
        <p:txBody>
          <a:bodyPr wrap="square" rtlCol="0">
            <a:spAutoFit/>
          </a:bodyPr>
          <a:lstStyle/>
          <a:p>
            <a:pPr algn="ctr"/>
            <a:r>
              <a:rPr kumimoji="1" lang="ja-JP" altLang="en-US" sz="1200" dirty="0">
                <a:solidFill>
                  <a:srgbClr val="FF0000"/>
                </a:solidFill>
              </a:rPr>
              <a:t>５年後において適確な更新がなされない場合は、</a:t>
            </a:r>
            <a:endParaRPr kumimoji="1" lang="en-US" altLang="ja-JP" sz="1200" dirty="0">
              <a:solidFill>
                <a:srgbClr val="FF0000"/>
              </a:solidFill>
            </a:endParaRPr>
          </a:p>
          <a:p>
            <a:pPr algn="ctr"/>
            <a:r>
              <a:rPr kumimoji="1" lang="ja-JP" altLang="en-US" sz="1200" dirty="0">
                <a:solidFill>
                  <a:srgbClr val="FF0000"/>
                </a:solidFill>
              </a:rPr>
              <a:t>その後の２年後（伐採期間の７年後）まで（詳細</a:t>
            </a:r>
            <a:r>
              <a:rPr kumimoji="1" lang="en-US" altLang="ja-JP" sz="1200" dirty="0">
                <a:solidFill>
                  <a:srgbClr val="FF0000"/>
                </a:solidFill>
              </a:rPr>
              <a:t>P.16 </a:t>
            </a:r>
            <a:r>
              <a:rPr kumimoji="1" lang="ja-JP" altLang="en-US" sz="1200" dirty="0">
                <a:solidFill>
                  <a:srgbClr val="FF0000"/>
                </a:solidFill>
              </a:rPr>
              <a:t>）</a:t>
            </a:r>
          </a:p>
        </p:txBody>
      </p:sp>
      <p:sp>
        <p:nvSpPr>
          <p:cNvPr id="10" name="テキスト ボックス 9">
            <a:extLst>
              <a:ext uri="{FF2B5EF4-FFF2-40B4-BE49-F238E27FC236}">
                <a16:creationId xmlns:a16="http://schemas.microsoft.com/office/drawing/2014/main" id="{DC71908D-DC42-0B08-217D-E18B4517AF95}"/>
              </a:ext>
            </a:extLst>
          </p:cNvPr>
          <p:cNvSpPr txBox="1"/>
          <p:nvPr/>
        </p:nvSpPr>
        <p:spPr>
          <a:xfrm flipH="1">
            <a:off x="3574098" y="2545311"/>
            <a:ext cx="2912365" cy="646331"/>
          </a:xfrm>
          <a:prstGeom prst="rect">
            <a:avLst/>
          </a:prstGeom>
          <a:solidFill>
            <a:schemeClr val="bg1"/>
          </a:solidFill>
          <a:ln>
            <a:solidFill>
              <a:srgbClr val="FF0000"/>
            </a:solidFill>
          </a:ln>
        </p:spPr>
        <p:txBody>
          <a:bodyPr wrap="square" rtlCol="0">
            <a:spAutoFit/>
          </a:bodyPr>
          <a:lstStyle/>
          <a:p>
            <a:endParaRPr kumimoji="1" lang="en-US" altLang="ja-JP" sz="1200" dirty="0">
              <a:solidFill>
                <a:srgbClr val="FF0000"/>
              </a:solidFill>
            </a:endParaRPr>
          </a:p>
          <a:p>
            <a:pPr algn="ctr"/>
            <a:r>
              <a:rPr kumimoji="1" lang="ja-JP" altLang="en-US" sz="1200" dirty="0">
                <a:solidFill>
                  <a:srgbClr val="FF0000"/>
                </a:solidFill>
              </a:rPr>
              <a:t>天然更新の場合、記載不要です。</a:t>
            </a:r>
            <a:endParaRPr kumimoji="1" lang="en-US" altLang="ja-JP" sz="1200" dirty="0">
              <a:solidFill>
                <a:srgbClr val="FF0000"/>
              </a:solidFill>
            </a:endParaRPr>
          </a:p>
          <a:p>
            <a:pPr algn="ctr"/>
            <a:endParaRPr kumimoji="1" lang="en-US" altLang="ja-JP" sz="1200" dirty="0">
              <a:solidFill>
                <a:srgbClr val="FF0000"/>
              </a:solidFill>
            </a:endParaRPr>
          </a:p>
        </p:txBody>
      </p:sp>
      <p:sp>
        <p:nvSpPr>
          <p:cNvPr id="12" name="楕円 11">
            <a:extLst>
              <a:ext uri="{FF2B5EF4-FFF2-40B4-BE49-F238E27FC236}">
                <a16:creationId xmlns:a16="http://schemas.microsoft.com/office/drawing/2014/main" id="{CC9A8F5B-9F06-23F9-6CE9-865D66533E72}"/>
              </a:ext>
            </a:extLst>
          </p:cNvPr>
          <p:cNvSpPr/>
          <p:nvPr/>
        </p:nvSpPr>
        <p:spPr>
          <a:xfrm>
            <a:off x="3969734" y="4520677"/>
            <a:ext cx="465361" cy="40218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E44A245-65C4-71FE-00D3-2E8A0DD7A539}"/>
              </a:ext>
            </a:extLst>
          </p:cNvPr>
          <p:cNvSpPr txBox="1"/>
          <p:nvPr/>
        </p:nvSpPr>
        <p:spPr>
          <a:xfrm>
            <a:off x="0" y="9496943"/>
            <a:ext cx="485518" cy="369332"/>
          </a:xfrm>
          <a:prstGeom prst="rect">
            <a:avLst/>
          </a:prstGeom>
          <a:solidFill>
            <a:schemeClr val="bg1"/>
          </a:solid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18</a:t>
            </a:r>
            <a:endParaRPr kumimoji="1" lang="ja-JP" altLang="en-US" b="1"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957BD874-3A30-6FC5-A4FE-DA384F1C930A}"/>
              </a:ext>
            </a:extLst>
          </p:cNvPr>
          <p:cNvSpPr txBox="1"/>
          <p:nvPr/>
        </p:nvSpPr>
        <p:spPr>
          <a:xfrm>
            <a:off x="7128508" y="884260"/>
            <a:ext cx="1558440"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告</a:t>
            </a:r>
            <a:r>
              <a:rPr lang="en-US" altLang="ja-JP" sz="1200" b="0" i="0" dirty="0">
                <a:solidFill>
                  <a:srgbClr val="333333"/>
                </a:solidFill>
                <a:effectLst/>
                <a:latin typeface="Lucida Grande"/>
              </a:rPr>
              <a:t>4,</a:t>
            </a:r>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P39‐3</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P43-4</a:t>
            </a:r>
          </a:p>
        </p:txBody>
      </p:sp>
      <p:sp>
        <p:nvSpPr>
          <p:cNvPr id="13" name="タイトル 1">
            <a:extLst>
              <a:ext uri="{FF2B5EF4-FFF2-40B4-BE49-F238E27FC236}">
                <a16:creationId xmlns:a16="http://schemas.microsoft.com/office/drawing/2014/main" id="{0022EDE3-B2A8-2302-368B-A45116A71065}"/>
              </a:ext>
            </a:extLst>
          </p:cNvPr>
          <p:cNvSpPr>
            <a:spLocks noGrp="1"/>
          </p:cNvSpPr>
          <p:nvPr>
            <p:ph type="title"/>
          </p:nvPr>
        </p:nvSpPr>
        <p:spPr>
          <a:xfrm>
            <a:off x="0" y="3149"/>
            <a:ext cx="6858000" cy="554273"/>
          </a:xfrm>
          <a:noFill/>
        </p:spPr>
        <p:txBody>
          <a:bodyPr>
            <a:normAutofit/>
          </a:bodyPr>
          <a:lstStyle/>
          <a:p>
            <a:pPr algn="ctr">
              <a:spcBef>
                <a:spcPts val="600"/>
              </a:spcBef>
            </a:pPr>
            <a:r>
              <a:rPr lang="en-US" altLang="ja-JP" sz="1800" b="1" dirty="0">
                <a:latin typeface="BIZ UDゴシック" panose="020B0400000000000000" pitchFamily="49" charset="-128"/>
                <a:ea typeface="BIZ UDゴシック" panose="020B0400000000000000" pitchFamily="49" charset="-128"/>
              </a:rPr>
              <a:t>【</a:t>
            </a:r>
            <a:r>
              <a:rPr lang="ja-JP" altLang="en-US" sz="1800" b="1" dirty="0">
                <a:latin typeface="BIZ UDゴシック" panose="020B0400000000000000" pitchFamily="49" charset="-128"/>
                <a:ea typeface="BIZ UDゴシック" panose="020B0400000000000000" pitchFamily="49" charset="-128"/>
              </a:rPr>
              <a:t>天然更新</a:t>
            </a:r>
            <a:r>
              <a:rPr kumimoji="1" lang="ja-JP" altLang="en-US" sz="1800" b="1" dirty="0">
                <a:latin typeface="BIZ UDゴシック" panose="020B0400000000000000" pitchFamily="49" charset="-128"/>
                <a:ea typeface="BIZ UDゴシック" panose="020B0400000000000000" pitchFamily="49" charset="-128"/>
              </a:rPr>
              <a:t>の場合の記載例</a:t>
            </a:r>
            <a:r>
              <a:rPr kumimoji="1" lang="en-US" altLang="ja-JP" sz="1800" b="1" dirty="0">
                <a:latin typeface="BIZ UDゴシック" panose="020B0400000000000000" pitchFamily="49" charset="-128"/>
                <a:ea typeface="BIZ UDゴシック" panose="020B0400000000000000" pitchFamily="49" charset="-128"/>
              </a:rPr>
              <a:t>】</a:t>
            </a:r>
            <a:endParaRPr kumimoji="1" lang="ja-JP" altLang="en-US" sz="1800" b="1" dirty="0">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A53CD389-1E9F-F9B4-50B4-1F2CD4C7E9D5}"/>
              </a:ext>
            </a:extLst>
          </p:cNvPr>
          <p:cNvSpPr txBox="1"/>
          <p:nvPr/>
        </p:nvSpPr>
        <p:spPr>
          <a:xfrm flipH="1">
            <a:off x="3243070" y="1716178"/>
            <a:ext cx="3493074" cy="461665"/>
          </a:xfrm>
          <a:prstGeom prst="rect">
            <a:avLst/>
          </a:prstGeom>
          <a:noFill/>
          <a:ln>
            <a:solidFill>
              <a:srgbClr val="FF0000"/>
            </a:solidFill>
          </a:ln>
        </p:spPr>
        <p:txBody>
          <a:bodyPr wrap="square" rtlCol="0">
            <a:spAutoFit/>
          </a:bodyPr>
          <a:lstStyle/>
          <a:p>
            <a:r>
              <a:rPr kumimoji="1" lang="ja-JP" altLang="en-US" sz="1200" dirty="0">
                <a:solidFill>
                  <a:srgbClr val="FF0000"/>
                </a:solidFill>
              </a:rPr>
              <a:t>小数第２位まで記載します。</a:t>
            </a:r>
            <a:endParaRPr kumimoji="1" lang="en-US" altLang="ja-JP" sz="1200" dirty="0">
              <a:solidFill>
                <a:srgbClr val="FF0000"/>
              </a:solidFill>
            </a:endParaRPr>
          </a:p>
          <a:p>
            <a:r>
              <a:rPr kumimoji="1" lang="ja-JP" altLang="en-US" sz="1200" dirty="0">
                <a:solidFill>
                  <a:srgbClr val="FF0000"/>
                </a:solidFill>
              </a:rPr>
              <a:t>伐採計画の主伐面積に一致するよう計画します。</a:t>
            </a:r>
          </a:p>
        </p:txBody>
      </p:sp>
    </p:spTree>
    <p:extLst>
      <p:ext uri="{BB962C8B-B14F-4D97-AF65-F5344CB8AC3E}">
        <p14:creationId xmlns:p14="http://schemas.microsoft.com/office/powerpoint/2010/main" val="249731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682D04A1-8D9F-9833-740A-8636DAF5079E}"/>
              </a:ext>
            </a:extLst>
          </p:cNvPr>
          <p:cNvSpPr/>
          <p:nvPr/>
        </p:nvSpPr>
        <p:spPr>
          <a:xfrm>
            <a:off x="118872" y="600531"/>
            <a:ext cx="6620256" cy="9018957"/>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1400" dirty="0">
                <a:latin typeface="BIZ UDP明朝 Medium" panose="02020500000000000000" pitchFamily="18" charset="-128"/>
                <a:ea typeface="BIZ UDP明朝 Medium" panose="02020500000000000000" pitchFamily="18" charset="-128"/>
              </a:rPr>
              <a:t>造林計画書</a:t>
            </a:r>
            <a:endParaRPr kumimoji="1" lang="en-US" altLang="ja-JP" sz="1400" dirty="0">
              <a:latin typeface="BIZ UDP明朝 Medium" panose="02020500000000000000" pitchFamily="18" charset="-128"/>
              <a:ea typeface="BIZ UDP明朝 Medium" panose="02020500000000000000" pitchFamily="18" charset="-128"/>
            </a:endParaRPr>
          </a:p>
          <a:p>
            <a:pPr algn="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造林する者</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住　所　○○市■■町１－１－１</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氏　名　林野　太郎</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１　造林の計画</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⑴　造林の方法別の造林面積等の計画</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⑵　造林の方法別の造林の計画</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⑶　伐採後において森林以外の用途に供されることとなる場合のその用途</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２　備考</a:t>
            </a:r>
            <a:endParaRPr kumimoji="1" lang="en-US" altLang="ja-JP" sz="12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a:t>
            </a:r>
          </a:p>
        </p:txBody>
      </p:sp>
      <p:graphicFrame>
        <p:nvGraphicFramePr>
          <p:cNvPr id="4" name="表 4">
            <a:extLst>
              <a:ext uri="{FF2B5EF4-FFF2-40B4-BE49-F238E27FC236}">
                <a16:creationId xmlns:a16="http://schemas.microsoft.com/office/drawing/2014/main" id="{DF2C0C63-63A4-F89D-E01C-E430117D89A9}"/>
              </a:ext>
            </a:extLst>
          </p:cNvPr>
          <p:cNvGraphicFramePr>
            <a:graphicFrameLocks noGrp="1"/>
          </p:cNvGraphicFramePr>
          <p:nvPr>
            <p:extLst>
              <p:ext uri="{D42A27DB-BD31-4B8C-83A1-F6EECF244321}">
                <p14:modId xmlns:p14="http://schemas.microsoft.com/office/powerpoint/2010/main" val="997864687"/>
              </p:ext>
            </p:extLst>
          </p:nvPr>
        </p:nvGraphicFramePr>
        <p:xfrm>
          <a:off x="309438" y="2249626"/>
          <a:ext cx="6236141" cy="2628900"/>
        </p:xfrm>
        <a:graphic>
          <a:graphicData uri="http://schemas.openxmlformats.org/drawingml/2006/table">
            <a:tbl>
              <a:tblPr firstRow="1" bandRow="1">
                <a:tableStyleId>{5940675A-B579-460E-94D1-54222C63F5DA}</a:tableStyleId>
              </a:tblPr>
              <a:tblGrid>
                <a:gridCol w="220980">
                  <a:extLst>
                    <a:ext uri="{9D8B030D-6E8A-4147-A177-3AD203B41FA5}">
                      <a16:colId xmlns:a16="http://schemas.microsoft.com/office/drawing/2014/main" val="3883970985"/>
                    </a:ext>
                  </a:extLst>
                </a:gridCol>
                <a:gridCol w="263586">
                  <a:extLst>
                    <a:ext uri="{9D8B030D-6E8A-4147-A177-3AD203B41FA5}">
                      <a16:colId xmlns:a16="http://schemas.microsoft.com/office/drawing/2014/main" val="3175940388"/>
                    </a:ext>
                  </a:extLst>
                </a:gridCol>
                <a:gridCol w="325120">
                  <a:extLst>
                    <a:ext uri="{9D8B030D-6E8A-4147-A177-3AD203B41FA5}">
                      <a16:colId xmlns:a16="http://schemas.microsoft.com/office/drawing/2014/main" val="1358821894"/>
                    </a:ext>
                  </a:extLst>
                </a:gridCol>
                <a:gridCol w="2111756">
                  <a:extLst>
                    <a:ext uri="{9D8B030D-6E8A-4147-A177-3AD203B41FA5}">
                      <a16:colId xmlns:a16="http://schemas.microsoft.com/office/drawing/2014/main" val="2518789993"/>
                    </a:ext>
                  </a:extLst>
                </a:gridCol>
                <a:gridCol w="3314699">
                  <a:extLst>
                    <a:ext uri="{9D8B030D-6E8A-4147-A177-3AD203B41FA5}">
                      <a16:colId xmlns:a16="http://schemas.microsoft.com/office/drawing/2014/main" val="800438804"/>
                    </a:ext>
                  </a:extLst>
                </a:gridCol>
              </a:tblGrid>
              <a:tr h="164570">
                <a:tc gridSpan="4">
                  <a:txBody>
                    <a:bodyPr/>
                    <a:lstStyle/>
                    <a:p>
                      <a:pPr algn="ctr"/>
                      <a:r>
                        <a:rPr kumimoji="1" lang="ja-JP" altLang="en-US" sz="1200" dirty="0"/>
                        <a:t>造林面積（Ａ＋Ｂ＋Ｃ＋Ｄ）</a:t>
                      </a:r>
                    </a:p>
                  </a:txBody>
                  <a:tcPr anchor="ct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448337592"/>
                  </a:ext>
                </a:extLst>
              </a:tr>
              <a:tr h="164570">
                <a:tc rowSpan="8">
                  <a:txBody>
                    <a:bodyPr/>
                    <a:lstStyle/>
                    <a:p>
                      <a:pPr algn="ctr"/>
                      <a:endParaRPr kumimoji="1" lang="ja-JP" altLang="en-US" sz="1200" dirty="0"/>
                    </a:p>
                  </a:txBody>
                  <a:tcPr anchor="ctr"/>
                </a:tc>
                <a:tc gridSpan="3">
                  <a:txBody>
                    <a:bodyPr/>
                    <a:lstStyle/>
                    <a:p>
                      <a:pPr algn="ctr"/>
                      <a:r>
                        <a:rPr kumimoji="1" lang="ja-JP" altLang="en-US" sz="1200" dirty="0"/>
                        <a:t>人工造林による面積（Ａ＋Ｂ）</a:t>
                      </a:r>
                    </a:p>
                  </a:txBody>
                  <a:tcPr anchor="ctr"/>
                </a:tc>
                <a:tc hMerge="1">
                  <a:txBody>
                    <a:bodyPr/>
                    <a:lstStyle/>
                    <a:p>
                      <a:pPr algn="ctr"/>
                      <a:endParaRPr kumimoji="1" lang="ja-JP" altLang="en-US" dirty="0"/>
                    </a:p>
                  </a:txBody>
                  <a:tcPr anchor="ctr"/>
                </a:tc>
                <a:tc hMerge="1">
                  <a:txBody>
                    <a:bodyPr/>
                    <a:lstStyle/>
                    <a:p>
                      <a:pPr algn="ctr"/>
                      <a:endParaRPr kumimoji="1" lang="ja-JP" altLang="en-US" dirty="0"/>
                    </a:p>
                  </a:txBody>
                  <a:tcPr anchor="ct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3682295944"/>
                  </a:ext>
                </a:extLst>
              </a:tr>
              <a:tr h="164570">
                <a:tc vMerge="1">
                  <a:txBody>
                    <a:bodyPr/>
                    <a:lstStyle/>
                    <a:p>
                      <a:pPr algn="ctr"/>
                      <a:endParaRPr kumimoji="1" lang="ja-JP" altLang="en-US" dirty="0"/>
                    </a:p>
                  </a:txBody>
                  <a:tcPr anchor="ctr"/>
                </a:tc>
                <a:tc rowSpan="2">
                  <a:txBody>
                    <a:bodyPr/>
                    <a:lstStyle/>
                    <a:p>
                      <a:pPr algn="ctr"/>
                      <a:endParaRPr kumimoji="1" lang="ja-JP" altLang="en-US" sz="1200" dirty="0"/>
                    </a:p>
                  </a:txBody>
                  <a:tcPr anchor="ctr"/>
                </a:tc>
                <a:tc gridSpan="2">
                  <a:txBody>
                    <a:bodyPr/>
                    <a:lstStyle/>
                    <a:p>
                      <a:pPr algn="ctr"/>
                      <a:r>
                        <a:rPr kumimoji="1" lang="ja-JP" altLang="en-US" sz="1200" dirty="0"/>
                        <a:t>植栽による面積（Ａ）</a:t>
                      </a:r>
                    </a:p>
                  </a:txBody>
                  <a:tcPr anchor="ctr"/>
                </a:tc>
                <a:tc hMerge="1">
                  <a:txBody>
                    <a:bodyPr/>
                    <a:lstStyle/>
                    <a:p>
                      <a:pPr algn="ctr"/>
                      <a:endParaRPr kumimoji="1" lang="ja-JP" altLang="en-US" dirty="0"/>
                    </a:p>
                  </a:txBody>
                  <a:tcPr anchor="ct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1500429970"/>
                  </a:ext>
                </a:extLst>
              </a:tr>
              <a:tr h="164570">
                <a:tc vMerge="1">
                  <a:txBody>
                    <a:bodyPr/>
                    <a:lstStyle/>
                    <a:p>
                      <a:pPr algn="ctr"/>
                      <a:endParaRPr kumimoji="1" lang="ja-JP" altLang="en-US" dirty="0"/>
                    </a:p>
                  </a:txBody>
                  <a:tcPr anchor="ctr"/>
                </a:tc>
                <a:tc vMerge="1">
                  <a:txBody>
                    <a:bodyPr/>
                    <a:lstStyle/>
                    <a:p>
                      <a:pPr algn="ctr"/>
                      <a:endParaRPr kumimoji="1" lang="ja-JP" altLang="en-US" dirty="0"/>
                    </a:p>
                  </a:txBody>
                  <a:tcPr anchor="ct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人工播種による面積（Ｂ）</a:t>
                      </a:r>
                    </a:p>
                  </a:txBody>
                  <a:tcPr anchor="ctr"/>
                </a:tc>
                <a:tc hMerge="1">
                  <a:txBody>
                    <a:bodyPr/>
                    <a:lstStyle/>
                    <a:p>
                      <a:pPr algn="ctr"/>
                      <a:endParaRPr kumimoji="1" lang="ja-JP" altLang="en-US" dirty="0"/>
                    </a:p>
                  </a:txBody>
                  <a:tcPr anchor="ct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753314126"/>
                  </a:ext>
                </a:extLst>
              </a:tr>
              <a:tr h="164570">
                <a:tc vMerge="1">
                  <a:txBody>
                    <a:bodyPr/>
                    <a:lstStyle/>
                    <a:p>
                      <a:pPr algn="ctr"/>
                      <a:endParaRPr kumimoji="1" lang="ja-JP" altLang="en-US" dirty="0"/>
                    </a:p>
                  </a:txBody>
                  <a:tcPr anchor="ctr"/>
                </a:tc>
                <a:tc gridSpan="3">
                  <a:txBody>
                    <a:bodyPr/>
                    <a:lstStyle/>
                    <a:p>
                      <a:pPr algn="ctr"/>
                      <a:r>
                        <a:rPr kumimoji="1" lang="ja-JP" altLang="en-US" sz="1200" dirty="0"/>
                        <a:t>天然更新による面積（Ｃ＋Ｄ）</a:t>
                      </a:r>
                    </a:p>
                  </a:txBody>
                  <a:tcPr anchor="ctr"/>
                </a:tc>
                <a:tc hMerge="1">
                  <a:txBody>
                    <a:bodyPr/>
                    <a:lstStyle/>
                    <a:p>
                      <a:pPr algn="ctr"/>
                      <a:endParaRPr kumimoji="1" lang="ja-JP" altLang="en-US" dirty="0"/>
                    </a:p>
                  </a:txBody>
                  <a:tcPr anchor="ctr"/>
                </a:tc>
                <a:tc hMerge="1">
                  <a:txBody>
                    <a:bodyPr/>
                    <a:lstStyle/>
                    <a:p>
                      <a:pPr algn="ctr"/>
                      <a:endParaRPr kumimoji="1" lang="ja-JP" altLang="en-US" dirty="0"/>
                    </a:p>
                  </a:txBody>
                  <a:tcPr anchor="ct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286911378"/>
                  </a:ext>
                </a:extLst>
              </a:tr>
              <a:tr h="164570">
                <a:tc vMerge="1">
                  <a:txBody>
                    <a:bodyPr/>
                    <a:lstStyle/>
                    <a:p>
                      <a:pPr algn="ctr"/>
                      <a:endParaRPr kumimoji="1" lang="ja-JP" altLang="en-US" dirty="0"/>
                    </a:p>
                  </a:txBody>
                  <a:tcPr anchor="ctr"/>
                </a:tc>
                <a:tc rowSpan="4">
                  <a:txBody>
                    <a:bodyPr/>
                    <a:lstStyle/>
                    <a:p>
                      <a:pPr algn="ctr"/>
                      <a:endParaRPr kumimoji="1" lang="ja-JP" altLang="en-US" sz="1200" dirty="0"/>
                    </a:p>
                  </a:txBody>
                  <a:tcPr anchor="ctr"/>
                </a:tc>
                <a:tc gridSpan="2">
                  <a:txBody>
                    <a:bodyPr/>
                    <a:lstStyle/>
                    <a:p>
                      <a:pPr algn="ctr"/>
                      <a:r>
                        <a:rPr kumimoji="1" lang="ja-JP" altLang="en-US" sz="1200" dirty="0"/>
                        <a:t>ぼう芽更新による面積（Ｃ）</a:t>
                      </a:r>
                    </a:p>
                  </a:txBody>
                  <a:tcPr anchor="ctr"/>
                </a:tc>
                <a:tc hMerge="1">
                  <a:txBody>
                    <a:bodyPr/>
                    <a:lstStyle/>
                    <a:p>
                      <a:pPr algn="ctr"/>
                      <a:endParaRPr kumimoji="1" lang="ja-JP" altLang="en-US" dirty="0"/>
                    </a:p>
                  </a:txBody>
                  <a:tcPr anchor="ct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2185575933"/>
                  </a:ext>
                </a:extLst>
              </a:tr>
              <a:tr h="164570">
                <a:tc vMerge="1">
                  <a:txBody>
                    <a:bodyPr/>
                    <a:lstStyle/>
                    <a:p>
                      <a:pPr algn="ctr"/>
                      <a:endParaRPr kumimoji="1" lang="ja-JP" altLang="en-US" dirty="0"/>
                    </a:p>
                  </a:txBody>
                  <a:tcPr anchor="ctr"/>
                </a:tc>
                <a:tc vMerge="1">
                  <a:txBody>
                    <a:bodyPr/>
                    <a:lstStyle/>
                    <a:p>
                      <a:pPr algn="ctr"/>
                      <a:endParaRPr kumimoji="1" lang="ja-JP" altLang="en-US" dirty="0"/>
                    </a:p>
                  </a:txBody>
                  <a:tcPr anchor="ctr"/>
                </a:tc>
                <a:tc>
                  <a:txBody>
                    <a:bodyPr/>
                    <a:lstStyle/>
                    <a:p>
                      <a:pPr algn="ctr"/>
                      <a:endParaRPr kumimoji="1" lang="ja-JP" altLang="en-US" sz="1200" dirty="0"/>
                    </a:p>
                  </a:txBody>
                  <a:tcPr anchor="ctr"/>
                </a:tc>
                <a:tc>
                  <a:txBody>
                    <a:bodyPr/>
                    <a:lstStyle/>
                    <a:p>
                      <a:pPr algn="ctr"/>
                      <a:r>
                        <a:rPr kumimoji="1" lang="ja-JP" altLang="en-US" sz="1200" dirty="0"/>
                        <a:t>天然更新補助作業の有無</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dirty="0"/>
                        <a:t>地表処置・刈出し・植込み・その他（　　）・なし</a:t>
                      </a:r>
                      <a:endParaRPr kumimoji="1" lang="ja-JP" altLang="en-US" sz="2000" dirty="0"/>
                    </a:p>
                  </a:txBody>
                  <a:tcPr anchor="ctr"/>
                </a:tc>
                <a:extLst>
                  <a:ext uri="{0D108BD9-81ED-4DB2-BD59-A6C34878D82A}">
                    <a16:rowId xmlns:a16="http://schemas.microsoft.com/office/drawing/2014/main" val="3305340768"/>
                  </a:ext>
                </a:extLst>
              </a:tr>
              <a:tr h="164570">
                <a:tc vMerge="1">
                  <a:txBody>
                    <a:bodyPr/>
                    <a:lstStyle/>
                    <a:p>
                      <a:pPr algn="ctr"/>
                      <a:endParaRPr kumimoji="1" lang="ja-JP" altLang="en-US" dirty="0"/>
                    </a:p>
                  </a:txBody>
                  <a:tcPr anchor="ctr"/>
                </a:tc>
                <a:tc vMerge="1">
                  <a:txBody>
                    <a:bodyPr/>
                    <a:lstStyle/>
                    <a:p>
                      <a:pPr algn="ctr"/>
                      <a:endParaRPr kumimoji="1" lang="ja-JP" altLang="en-US" dirty="0"/>
                    </a:p>
                  </a:txBody>
                  <a:tcPr anchor="ctr"/>
                </a:tc>
                <a:tc gridSpan="2">
                  <a:txBody>
                    <a:bodyPr/>
                    <a:lstStyle/>
                    <a:p>
                      <a:pPr algn="ctr"/>
                      <a:r>
                        <a:rPr kumimoji="1" lang="ja-JP" altLang="en-US" sz="1200" dirty="0"/>
                        <a:t>天然下種更新による面積（Ｄ）</a:t>
                      </a:r>
                    </a:p>
                  </a:txBody>
                  <a:tcPr anchor="ctr"/>
                </a:tc>
                <a:tc hMerge="1">
                  <a:txBody>
                    <a:bodyPr/>
                    <a:lstStyle/>
                    <a:p>
                      <a:pPr algn="ctr"/>
                      <a:endParaRPr kumimoji="1" lang="ja-JP" altLang="en-US" dirty="0"/>
                    </a:p>
                  </a:txBody>
                  <a:tcPr anchor="ctr"/>
                </a:tc>
                <a:tc>
                  <a:txBody>
                    <a:bodyPr/>
                    <a:lstStyle/>
                    <a:p>
                      <a:pPr algn="r"/>
                      <a:r>
                        <a:rPr kumimoji="1" lang="en-US" altLang="ja-JP" dirty="0"/>
                        <a:t>ha</a:t>
                      </a:r>
                      <a:endParaRPr kumimoji="1" lang="ja-JP" altLang="en-US" dirty="0"/>
                    </a:p>
                  </a:txBody>
                  <a:tcPr anchor="ctr"/>
                </a:tc>
                <a:extLst>
                  <a:ext uri="{0D108BD9-81ED-4DB2-BD59-A6C34878D82A}">
                    <a16:rowId xmlns:a16="http://schemas.microsoft.com/office/drawing/2014/main" val="1331909204"/>
                  </a:ext>
                </a:extLst>
              </a:tr>
              <a:tr h="164570">
                <a:tc vMerge="1">
                  <a:txBody>
                    <a:bodyPr/>
                    <a:lstStyle/>
                    <a:p>
                      <a:pPr algn="ctr"/>
                      <a:endParaRPr kumimoji="1" lang="ja-JP" altLang="en-US" dirty="0"/>
                    </a:p>
                  </a:txBody>
                  <a:tcPr anchor="ctr"/>
                </a:tc>
                <a:tc vMerge="1">
                  <a:txBody>
                    <a:bodyPr/>
                    <a:lstStyle/>
                    <a:p>
                      <a:pPr algn="ctr"/>
                      <a:endParaRPr kumimoji="1" lang="ja-JP" altLang="en-US" dirty="0"/>
                    </a:p>
                  </a:txBody>
                  <a:tcPr anchor="ctr"/>
                </a:tc>
                <a:tc>
                  <a:txBody>
                    <a:bodyPr/>
                    <a:lstStyle/>
                    <a:p>
                      <a:pPr algn="ctr"/>
                      <a:endParaRPr kumimoji="1" lang="ja-JP" altLang="en-US" sz="120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天然更新補助作業の有無</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dirty="0"/>
                        <a:t>地表処置・刈出し・植込み・その他（　　）・なし</a:t>
                      </a:r>
                      <a:endParaRPr kumimoji="1" lang="ja-JP" altLang="en-US" sz="2000" dirty="0"/>
                    </a:p>
                  </a:txBody>
                  <a:tcPr anchor="ctr"/>
                </a:tc>
                <a:extLst>
                  <a:ext uri="{0D108BD9-81ED-4DB2-BD59-A6C34878D82A}">
                    <a16:rowId xmlns:a16="http://schemas.microsoft.com/office/drawing/2014/main" val="901827712"/>
                  </a:ext>
                </a:extLst>
              </a:tr>
            </a:tbl>
          </a:graphicData>
        </a:graphic>
      </p:graphicFrame>
      <p:sp>
        <p:nvSpPr>
          <p:cNvPr id="3" name="テキスト ボックス 2">
            <a:extLst>
              <a:ext uri="{FF2B5EF4-FFF2-40B4-BE49-F238E27FC236}">
                <a16:creationId xmlns:a16="http://schemas.microsoft.com/office/drawing/2014/main" id="{DE44A245-65C4-71FE-00D3-2E8A0DD7A539}"/>
              </a:ext>
            </a:extLst>
          </p:cNvPr>
          <p:cNvSpPr txBox="1"/>
          <p:nvPr/>
        </p:nvSpPr>
        <p:spPr>
          <a:xfrm>
            <a:off x="6372482" y="9496943"/>
            <a:ext cx="485518"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19</a:t>
            </a:r>
            <a:endParaRPr kumimoji="1" lang="ja-JP" altLang="en-US" b="1" dirty="0">
              <a:latin typeface="BIZ UDゴシック" panose="020B0400000000000000" pitchFamily="49" charset="-128"/>
              <a:ea typeface="BIZ UDゴシック" panose="020B0400000000000000" pitchFamily="49" charset="-128"/>
            </a:endParaRPr>
          </a:p>
        </p:txBody>
      </p:sp>
      <p:sp>
        <p:nvSpPr>
          <p:cNvPr id="5" name="正方形/長方形 4">
            <a:extLst>
              <a:ext uri="{FF2B5EF4-FFF2-40B4-BE49-F238E27FC236}">
                <a16:creationId xmlns:a16="http://schemas.microsoft.com/office/drawing/2014/main" id="{912E16A9-CE8E-CD08-B736-A78D4AB9CF6B}"/>
              </a:ext>
            </a:extLst>
          </p:cNvPr>
          <p:cNvSpPr/>
          <p:nvPr/>
        </p:nvSpPr>
        <p:spPr>
          <a:xfrm>
            <a:off x="299089" y="8586348"/>
            <a:ext cx="6284976"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0000"/>
                </a:solidFill>
              </a:rPr>
              <a:t>　</a:t>
            </a:r>
            <a:r>
              <a:rPr kumimoji="1" lang="ja-JP" altLang="en-US" sz="1200" dirty="0">
                <a:solidFill>
                  <a:schemeClr val="tx1"/>
                </a:solidFill>
              </a:rPr>
              <a:t>駐車場</a:t>
            </a:r>
          </a:p>
        </p:txBody>
      </p:sp>
      <p:graphicFrame>
        <p:nvGraphicFramePr>
          <p:cNvPr id="7" name="表 7">
            <a:extLst>
              <a:ext uri="{FF2B5EF4-FFF2-40B4-BE49-F238E27FC236}">
                <a16:creationId xmlns:a16="http://schemas.microsoft.com/office/drawing/2014/main" id="{00A9C361-1A46-6765-04CB-4B46468184B5}"/>
              </a:ext>
            </a:extLst>
          </p:cNvPr>
          <p:cNvGraphicFramePr>
            <a:graphicFrameLocks noGrp="1"/>
          </p:cNvGraphicFramePr>
          <p:nvPr>
            <p:extLst>
              <p:ext uri="{D42A27DB-BD31-4B8C-83A1-F6EECF244321}">
                <p14:modId xmlns:p14="http://schemas.microsoft.com/office/powerpoint/2010/main" val="2562536145"/>
              </p:ext>
            </p:extLst>
          </p:nvPr>
        </p:nvGraphicFramePr>
        <p:xfrm>
          <a:off x="309438" y="5296179"/>
          <a:ext cx="6236142" cy="230124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533875650"/>
                    </a:ext>
                  </a:extLst>
                </a:gridCol>
                <a:gridCol w="1237930">
                  <a:extLst>
                    <a:ext uri="{9D8B030D-6E8A-4147-A177-3AD203B41FA5}">
                      <a16:colId xmlns:a16="http://schemas.microsoft.com/office/drawing/2014/main" val="320334806"/>
                    </a:ext>
                  </a:extLst>
                </a:gridCol>
                <a:gridCol w="727202">
                  <a:extLst>
                    <a:ext uri="{9D8B030D-6E8A-4147-A177-3AD203B41FA5}">
                      <a16:colId xmlns:a16="http://schemas.microsoft.com/office/drawing/2014/main" val="1917878613"/>
                    </a:ext>
                  </a:extLst>
                </a:gridCol>
                <a:gridCol w="812546">
                  <a:extLst>
                    <a:ext uri="{9D8B030D-6E8A-4147-A177-3AD203B41FA5}">
                      <a16:colId xmlns:a16="http://schemas.microsoft.com/office/drawing/2014/main" val="274163959"/>
                    </a:ext>
                  </a:extLst>
                </a:gridCol>
                <a:gridCol w="812546">
                  <a:extLst>
                    <a:ext uri="{9D8B030D-6E8A-4147-A177-3AD203B41FA5}">
                      <a16:colId xmlns:a16="http://schemas.microsoft.com/office/drawing/2014/main" val="2863712841"/>
                    </a:ext>
                  </a:extLst>
                </a:gridCol>
                <a:gridCol w="812546">
                  <a:extLst>
                    <a:ext uri="{9D8B030D-6E8A-4147-A177-3AD203B41FA5}">
                      <a16:colId xmlns:a16="http://schemas.microsoft.com/office/drawing/2014/main" val="1486842312"/>
                    </a:ext>
                  </a:extLst>
                </a:gridCol>
                <a:gridCol w="812546">
                  <a:extLst>
                    <a:ext uri="{9D8B030D-6E8A-4147-A177-3AD203B41FA5}">
                      <a16:colId xmlns:a16="http://schemas.microsoft.com/office/drawing/2014/main" val="1229846066"/>
                    </a:ext>
                  </a:extLst>
                </a:gridCol>
                <a:gridCol w="812546">
                  <a:extLst>
                    <a:ext uri="{9D8B030D-6E8A-4147-A177-3AD203B41FA5}">
                      <a16:colId xmlns:a16="http://schemas.microsoft.com/office/drawing/2014/main" val="841052953"/>
                    </a:ext>
                  </a:extLst>
                </a:gridCol>
              </a:tblGrid>
              <a:tr h="0">
                <a:tc gridSpan="2">
                  <a:txBody>
                    <a:bodyPr/>
                    <a:lstStyle/>
                    <a:p>
                      <a:pPr algn="ctr"/>
                      <a:endParaRPr kumimoji="1" lang="ja-JP" altLang="en-US" sz="1100" dirty="0"/>
                    </a:p>
                  </a:txBody>
                  <a:tcPr anchor="ctr"/>
                </a:tc>
                <a:tc hMerge="1">
                  <a:txBody>
                    <a:bodyPr/>
                    <a:lstStyle/>
                    <a:p>
                      <a:endParaRPr kumimoji="1" lang="ja-JP" altLang="en-US"/>
                    </a:p>
                  </a:txBody>
                  <a:tcPr/>
                </a:tc>
                <a:tc>
                  <a:txBody>
                    <a:bodyPr/>
                    <a:lstStyle/>
                    <a:p>
                      <a:pPr algn="ctr"/>
                      <a:r>
                        <a:rPr kumimoji="1" lang="ja-JP" altLang="en-US" sz="1100" dirty="0"/>
                        <a:t>造林の期間</a:t>
                      </a:r>
                    </a:p>
                  </a:txBody>
                  <a:tcPr anchor="ctr"/>
                </a:tc>
                <a:tc>
                  <a:txBody>
                    <a:bodyPr/>
                    <a:lstStyle/>
                    <a:p>
                      <a:pPr algn="ctr"/>
                      <a:r>
                        <a:rPr kumimoji="1" lang="ja-JP" altLang="en-US" sz="1100" dirty="0"/>
                        <a:t>造林</a:t>
                      </a:r>
                      <a:endParaRPr kumimoji="1" lang="en-US" altLang="ja-JP" sz="1100" dirty="0"/>
                    </a:p>
                    <a:p>
                      <a:pPr algn="ctr"/>
                      <a:r>
                        <a:rPr kumimoji="1" lang="ja-JP" altLang="en-US" sz="1100" dirty="0"/>
                        <a:t>樹種</a:t>
                      </a:r>
                    </a:p>
                  </a:txBody>
                  <a:tcPr anchor="ctr"/>
                </a:tc>
                <a:tc>
                  <a:txBody>
                    <a:bodyPr/>
                    <a:lstStyle/>
                    <a:p>
                      <a:pPr algn="ctr"/>
                      <a:r>
                        <a:rPr kumimoji="1" lang="ja-JP" altLang="en-US" sz="1100" dirty="0"/>
                        <a:t>樹種別の</a:t>
                      </a:r>
                      <a:endParaRPr kumimoji="1" lang="en-US" altLang="ja-JP" sz="1100" dirty="0"/>
                    </a:p>
                    <a:p>
                      <a:pPr algn="ctr"/>
                      <a:r>
                        <a:rPr kumimoji="1" lang="ja-JP" altLang="en-US" sz="1100" dirty="0"/>
                        <a:t>造林面積</a:t>
                      </a:r>
                    </a:p>
                  </a:txBody>
                  <a:tcPr anchor="ctr"/>
                </a:tc>
                <a:tc>
                  <a:txBody>
                    <a:bodyPr/>
                    <a:lstStyle/>
                    <a:p>
                      <a:pPr algn="ctr"/>
                      <a:r>
                        <a:rPr kumimoji="1" lang="ja-JP" altLang="en-US" sz="1100" dirty="0"/>
                        <a:t>樹種別の</a:t>
                      </a:r>
                      <a:endParaRPr kumimoji="1" lang="en-US" altLang="ja-JP" sz="1100" dirty="0"/>
                    </a:p>
                    <a:p>
                      <a:pPr algn="ctr"/>
                      <a:r>
                        <a:rPr kumimoji="1" lang="ja-JP" altLang="en-US" sz="1100" dirty="0"/>
                        <a:t>植栽本数</a:t>
                      </a:r>
                    </a:p>
                  </a:txBody>
                  <a:tcPr anchor="ctr"/>
                </a:tc>
                <a:tc>
                  <a:txBody>
                    <a:bodyPr/>
                    <a:lstStyle/>
                    <a:p>
                      <a:pPr algn="ctr"/>
                      <a:r>
                        <a:rPr kumimoji="1" lang="ja-JP" altLang="en-US" sz="1100" dirty="0"/>
                        <a:t>作　業</a:t>
                      </a:r>
                      <a:endParaRPr kumimoji="1" lang="en-US" altLang="ja-JP" sz="1100" dirty="0"/>
                    </a:p>
                    <a:p>
                      <a:pPr algn="ctr"/>
                      <a:r>
                        <a:rPr kumimoji="1" lang="ja-JP" altLang="en-US" sz="1100" dirty="0"/>
                        <a:t>委託先</a:t>
                      </a:r>
                    </a:p>
                  </a:txBody>
                  <a:tcPr anchor="ctr"/>
                </a:tc>
                <a:tc>
                  <a:txBody>
                    <a:bodyPr/>
                    <a:lstStyle/>
                    <a:p>
                      <a:pPr algn="ctr"/>
                      <a:r>
                        <a:rPr kumimoji="1" lang="ja-JP" altLang="en-US" sz="1100" dirty="0"/>
                        <a:t>鳥獣害</a:t>
                      </a:r>
                      <a:endParaRPr kumimoji="1" lang="en-US" altLang="ja-JP" sz="1100" dirty="0"/>
                    </a:p>
                    <a:p>
                      <a:pPr algn="ctr"/>
                      <a:r>
                        <a:rPr kumimoji="1" lang="ja-JP" altLang="en-US" sz="1100" dirty="0"/>
                        <a:t>対　策</a:t>
                      </a:r>
                    </a:p>
                  </a:txBody>
                  <a:tcPr anchor="ctr"/>
                </a:tc>
                <a:extLst>
                  <a:ext uri="{0D108BD9-81ED-4DB2-BD59-A6C34878D82A}">
                    <a16:rowId xmlns:a16="http://schemas.microsoft.com/office/drawing/2014/main" val="3389581555"/>
                  </a:ext>
                </a:extLst>
              </a:tr>
              <a:tr h="0">
                <a:tc gridSpan="2">
                  <a:txBody>
                    <a:bodyPr/>
                    <a:lstStyle/>
                    <a:p>
                      <a:pPr algn="ctr"/>
                      <a:r>
                        <a:rPr kumimoji="1" lang="ja-JP" altLang="en-US" sz="1100" dirty="0"/>
                        <a:t>人工造林</a:t>
                      </a:r>
                      <a:endParaRPr kumimoji="1" lang="en-US" altLang="ja-JP" sz="1100" dirty="0"/>
                    </a:p>
                    <a:p>
                      <a:pPr algn="ctr"/>
                      <a:r>
                        <a:rPr kumimoji="1" lang="ja-JP" altLang="en-US" sz="1100" dirty="0"/>
                        <a:t>（植栽・人工播種）</a:t>
                      </a:r>
                    </a:p>
                  </a:txBody>
                  <a:tcPr anchor="ctr"/>
                </a:tc>
                <a:tc hMerge="1">
                  <a:txBody>
                    <a:bodyPr/>
                    <a:lstStyle/>
                    <a:p>
                      <a:endParaRPr kumimoji="1" lang="ja-JP" altLang="en-US"/>
                    </a:p>
                  </a:txBody>
                  <a:tcPr/>
                </a:tc>
                <a:tc>
                  <a:txBody>
                    <a:bodyPr/>
                    <a:lstStyle/>
                    <a:p>
                      <a:pPr algn="ctr"/>
                      <a:r>
                        <a:rPr kumimoji="1" lang="ja-JP" altLang="en-US" sz="1100" dirty="0"/>
                        <a:t>　</a:t>
                      </a:r>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tc>
                  <a:txBody>
                    <a:bodyPr/>
                    <a:lstStyle/>
                    <a:p>
                      <a:pPr algn="ctr"/>
                      <a:endParaRPr kumimoji="1" lang="ja-JP" altLang="en-US" sz="1100" dirty="0"/>
                    </a:p>
                  </a:txBody>
                  <a:tcPr anchor="ctr"/>
                </a:tc>
                <a:extLst>
                  <a:ext uri="{0D108BD9-81ED-4DB2-BD59-A6C34878D82A}">
                    <a16:rowId xmlns:a16="http://schemas.microsoft.com/office/drawing/2014/main" val="1960658539"/>
                  </a:ext>
                </a:extLst>
              </a:tr>
              <a:tr h="0">
                <a:tc gridSpan="2">
                  <a:txBody>
                    <a:bodyPr/>
                    <a:lstStyle/>
                    <a:p>
                      <a:pPr algn="ctr"/>
                      <a:r>
                        <a:rPr kumimoji="1" lang="ja-JP" altLang="en-US" sz="1100" dirty="0"/>
                        <a:t>天然更新</a:t>
                      </a:r>
                      <a:endParaRPr kumimoji="1" lang="en-US" altLang="ja-JP" sz="1100" dirty="0"/>
                    </a:p>
                    <a:p>
                      <a:pPr algn="ctr"/>
                      <a:r>
                        <a:rPr kumimoji="1" lang="ja-JP" altLang="en-US" sz="1100" dirty="0"/>
                        <a:t>（ぼう芽更新・</a:t>
                      </a:r>
                      <a:endParaRPr kumimoji="1" lang="en-US" altLang="ja-JP" sz="1100" dirty="0"/>
                    </a:p>
                    <a:p>
                      <a:pPr algn="ctr"/>
                      <a:r>
                        <a:rPr kumimoji="1" lang="ja-JP" altLang="en-US" sz="1100" dirty="0"/>
                        <a:t>天然下種更新）</a:t>
                      </a:r>
                    </a:p>
                  </a:txBody>
                  <a:tcPr anchor="ctr"/>
                </a:tc>
                <a:tc hMerge="1">
                  <a:txBody>
                    <a:bodyPr/>
                    <a:lstStyle/>
                    <a:p>
                      <a:endParaRPr kumimoji="1" lang="ja-JP" altLang="en-US"/>
                    </a:p>
                  </a:txBody>
                  <a:tcPr/>
                </a:tc>
                <a:tc>
                  <a:txBody>
                    <a:bodyPr/>
                    <a:lstStyle/>
                    <a:p>
                      <a:pPr algn="ctr"/>
                      <a:endParaRPr kumimoji="1" lang="ja-JP" altLang="en-US" sz="1000" dirty="0"/>
                    </a:p>
                  </a:txBody>
                  <a:tcPr anchor="ctr"/>
                </a:tc>
                <a:tc>
                  <a:txBody>
                    <a:bodyPr/>
                    <a:lstStyle/>
                    <a:p>
                      <a:pPr algn="ctr"/>
                      <a:endParaRPr kumimoji="1" lang="en-US" altLang="ja-JP" sz="1100" dirty="0"/>
                    </a:p>
                  </a:txBody>
                  <a:tcPr anchor="ctr"/>
                </a:tc>
                <a:tc>
                  <a:txBody>
                    <a:bodyPr/>
                    <a:lstStyle/>
                    <a:p>
                      <a:pPr algn="ctr"/>
                      <a:endParaRPr kumimoji="1" lang="ja-JP" altLang="en-US" sz="1100" dirty="0"/>
                    </a:p>
                  </a:txBody>
                  <a:tcPr anchor="ctr"/>
                </a:tc>
                <a:tc>
                  <a:txBody>
                    <a:bodyPr/>
                    <a:lstStyle/>
                    <a:p>
                      <a:pPr algn="ctr"/>
                      <a:endParaRPr kumimoji="1" lang="ja-JP" altLang="en-US" sz="1100" dirty="0">
                        <a:solidFill>
                          <a:srgbClr val="FF0000"/>
                        </a:solidFill>
                      </a:endParaRPr>
                    </a:p>
                  </a:txBody>
                  <a:tcPr anchor="ctr"/>
                </a:tc>
                <a:tc>
                  <a:txBody>
                    <a:bodyPr/>
                    <a:lstStyle/>
                    <a:p>
                      <a:pPr algn="ctr"/>
                      <a:endParaRPr kumimoji="1" lang="ja-JP" altLang="en-US" sz="110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100" dirty="0"/>
                    </a:p>
                  </a:txBody>
                  <a:tcPr anchor="ctr"/>
                </a:tc>
                <a:extLst>
                  <a:ext uri="{0D108BD9-81ED-4DB2-BD59-A6C34878D82A}">
                    <a16:rowId xmlns:a16="http://schemas.microsoft.com/office/drawing/2014/main" val="2646445618"/>
                  </a:ext>
                </a:extLst>
              </a:tr>
              <a:tr h="0">
                <a:tc>
                  <a:txBody>
                    <a:bodyPr/>
                    <a:lstStyle/>
                    <a:p>
                      <a:pPr algn="ctr"/>
                      <a:endParaRPr kumimoji="1" lang="ja-JP" altLang="en-US" sz="110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100" dirty="0"/>
                        <a:t>５年後において適確な更新が</a:t>
                      </a:r>
                      <a:endParaRPr kumimoji="1" lang="en-US" altLang="ja-JP" sz="1100" dirty="0"/>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100" dirty="0"/>
                        <a:t>なされない場合</a:t>
                      </a:r>
                    </a:p>
                  </a:txBody>
                  <a:tcPr anchor="ctr"/>
                </a:tc>
                <a:tc>
                  <a:txBody>
                    <a:bodyPr/>
                    <a:lstStyle/>
                    <a:p>
                      <a:pPr algn="ctr"/>
                      <a:r>
                        <a:rPr kumimoji="1" lang="ja-JP" altLang="en-US" sz="1000" dirty="0"/>
                        <a:t>令和</a:t>
                      </a:r>
                      <a:r>
                        <a:rPr kumimoji="1" lang="en-US" altLang="ja-JP" sz="1000" dirty="0"/>
                        <a:t>12</a:t>
                      </a:r>
                      <a:r>
                        <a:rPr kumimoji="1" lang="ja-JP" altLang="en-US" sz="1000" dirty="0"/>
                        <a:t>年</a:t>
                      </a:r>
                      <a:r>
                        <a:rPr kumimoji="1" lang="en-US" altLang="ja-JP" sz="1000" dirty="0"/>
                        <a:t>4</a:t>
                      </a:r>
                      <a:r>
                        <a:rPr kumimoji="1" lang="ja-JP" altLang="en-US" sz="1000" dirty="0"/>
                        <a:t>月</a:t>
                      </a:r>
                      <a:r>
                        <a:rPr kumimoji="1" lang="en-US" altLang="ja-JP" sz="1000" dirty="0"/>
                        <a:t>1</a:t>
                      </a:r>
                      <a:r>
                        <a:rPr kumimoji="1" lang="ja-JP" altLang="en-US" sz="1000" dirty="0"/>
                        <a:t>日</a:t>
                      </a:r>
                      <a:endParaRPr kumimoji="1" lang="en-US" altLang="ja-JP" sz="1000" dirty="0"/>
                    </a:p>
                    <a:p>
                      <a:pPr algn="ctr"/>
                      <a:r>
                        <a:rPr kumimoji="1" lang="ja-JP" altLang="en-US" sz="1000" dirty="0"/>
                        <a:t>～</a:t>
                      </a:r>
                      <a:endParaRPr kumimoji="1" lang="en-US" altLang="ja-JP" sz="1000" dirty="0"/>
                    </a:p>
                    <a:p>
                      <a:pPr algn="ctr"/>
                      <a:r>
                        <a:rPr kumimoji="1" lang="ja-JP" altLang="en-US" sz="1000" dirty="0"/>
                        <a:t>令和</a:t>
                      </a:r>
                      <a:r>
                        <a:rPr kumimoji="1" lang="en-US" altLang="ja-JP" sz="1000" dirty="0"/>
                        <a:t>14</a:t>
                      </a:r>
                      <a:r>
                        <a:rPr kumimoji="1" lang="ja-JP" altLang="en-US" sz="1000" dirty="0"/>
                        <a:t>年</a:t>
                      </a:r>
                      <a:r>
                        <a:rPr kumimoji="1" lang="en-US" altLang="ja-JP" sz="1000" dirty="0"/>
                        <a:t>3</a:t>
                      </a:r>
                      <a:r>
                        <a:rPr kumimoji="1" lang="ja-JP" altLang="en-US" sz="1000" dirty="0"/>
                        <a:t>月</a:t>
                      </a:r>
                      <a:r>
                        <a:rPr kumimoji="1" lang="en-US" altLang="ja-JP" sz="1000" dirty="0"/>
                        <a:t>31</a:t>
                      </a:r>
                      <a:r>
                        <a:rPr kumimoji="1" lang="ja-JP" altLang="en-US" sz="1000" dirty="0"/>
                        <a:t>日</a:t>
                      </a:r>
                    </a:p>
                  </a:txBody>
                  <a:tcPr anchor="ctr"/>
                </a:tc>
                <a:tc>
                  <a:txBody>
                    <a:bodyPr/>
                    <a:lstStyle/>
                    <a:p>
                      <a:pPr algn="ctr"/>
                      <a:r>
                        <a:rPr kumimoji="1" lang="ja-JP" altLang="en-US" sz="1100" dirty="0"/>
                        <a:t>すぎ</a:t>
                      </a:r>
                    </a:p>
                  </a:txBody>
                  <a:tcPr anchor="ctr"/>
                </a:tc>
                <a:tc>
                  <a:txBody>
                    <a:bodyPr/>
                    <a:lstStyle/>
                    <a:p>
                      <a:pPr algn="ctr"/>
                      <a:r>
                        <a:rPr kumimoji="1" lang="en-US" altLang="ja-JP" sz="1100" dirty="0"/>
                        <a:t>5.00ha</a:t>
                      </a:r>
                      <a:endParaRPr kumimoji="1" lang="ja-JP" altLang="en-US" sz="1100" dirty="0"/>
                    </a:p>
                  </a:txBody>
                  <a:tcPr anchor="ctr"/>
                </a:tc>
                <a:tc>
                  <a:txBody>
                    <a:bodyPr/>
                    <a:lstStyle/>
                    <a:p>
                      <a:pPr algn="ctr"/>
                      <a:r>
                        <a:rPr kumimoji="1" lang="en-US" altLang="ja-JP" sz="1100" dirty="0"/>
                        <a:t>15,000</a:t>
                      </a:r>
                      <a:r>
                        <a:rPr kumimoji="1" lang="ja-JP" altLang="en-US" sz="1100" dirty="0"/>
                        <a:t>本</a:t>
                      </a:r>
                    </a:p>
                  </a:txBody>
                  <a:tcPr anchor="ctr"/>
                </a:tc>
                <a:tc>
                  <a:txBody>
                    <a:bodyPr/>
                    <a:lstStyle/>
                    <a:p>
                      <a:pPr algn="ctr"/>
                      <a:r>
                        <a:rPr kumimoji="1" lang="ja-JP" altLang="en-US" sz="1100" dirty="0"/>
                        <a:t>○○組合</a:t>
                      </a:r>
                    </a:p>
                  </a:txBody>
                  <a:tcPr anchor="ctr"/>
                </a:tc>
                <a:tc>
                  <a:txBody>
                    <a:bodyPr/>
                    <a:lstStyle/>
                    <a:p>
                      <a:pPr algn="ctr"/>
                      <a:r>
                        <a:rPr kumimoji="1" lang="ja-JP" altLang="en-US" sz="1100" dirty="0"/>
                        <a:t>防護柵の設置</a:t>
                      </a:r>
                    </a:p>
                  </a:txBody>
                  <a:tcPr anchor="ctr"/>
                </a:tc>
                <a:extLst>
                  <a:ext uri="{0D108BD9-81ED-4DB2-BD59-A6C34878D82A}">
                    <a16:rowId xmlns:a16="http://schemas.microsoft.com/office/drawing/2014/main" val="20854408"/>
                  </a:ext>
                </a:extLst>
              </a:tr>
            </a:tbl>
          </a:graphicData>
        </a:graphic>
      </p:graphicFrame>
      <p:sp>
        <p:nvSpPr>
          <p:cNvPr id="16" name="正方形/長方形 15">
            <a:extLst>
              <a:ext uri="{FF2B5EF4-FFF2-40B4-BE49-F238E27FC236}">
                <a16:creationId xmlns:a16="http://schemas.microsoft.com/office/drawing/2014/main" id="{BC43A8B4-E0B6-15A5-BA8A-F527ED7F4812}"/>
              </a:ext>
            </a:extLst>
          </p:cNvPr>
          <p:cNvSpPr/>
          <p:nvPr/>
        </p:nvSpPr>
        <p:spPr>
          <a:xfrm>
            <a:off x="309438" y="9238378"/>
            <a:ext cx="6284976" cy="2795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0000"/>
              </a:solidFill>
            </a:endParaRPr>
          </a:p>
        </p:txBody>
      </p:sp>
      <p:sp>
        <p:nvSpPr>
          <p:cNvPr id="6" name="テキスト ボックス 5">
            <a:extLst>
              <a:ext uri="{FF2B5EF4-FFF2-40B4-BE49-F238E27FC236}">
                <a16:creationId xmlns:a16="http://schemas.microsoft.com/office/drawing/2014/main" id="{957BD874-3A30-6FC5-A4FE-DA384F1C930A}"/>
              </a:ext>
            </a:extLst>
          </p:cNvPr>
          <p:cNvSpPr txBox="1"/>
          <p:nvPr/>
        </p:nvSpPr>
        <p:spPr>
          <a:xfrm>
            <a:off x="7128508" y="884260"/>
            <a:ext cx="1558440"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告</a:t>
            </a:r>
            <a:r>
              <a:rPr lang="en-US" altLang="ja-JP" sz="1200" b="0" i="0" dirty="0">
                <a:solidFill>
                  <a:srgbClr val="333333"/>
                </a:solidFill>
                <a:effectLst/>
                <a:latin typeface="Lucida Grande"/>
              </a:rPr>
              <a:t>4,</a:t>
            </a:r>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P39‐3</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P43-4</a:t>
            </a:r>
          </a:p>
        </p:txBody>
      </p:sp>
      <p:sp>
        <p:nvSpPr>
          <p:cNvPr id="8" name="テキスト ボックス 7">
            <a:extLst>
              <a:ext uri="{FF2B5EF4-FFF2-40B4-BE49-F238E27FC236}">
                <a16:creationId xmlns:a16="http://schemas.microsoft.com/office/drawing/2014/main" id="{A7CDAB04-1AF0-DAB0-EB87-F2494968557E}"/>
              </a:ext>
            </a:extLst>
          </p:cNvPr>
          <p:cNvSpPr txBox="1"/>
          <p:nvPr/>
        </p:nvSpPr>
        <p:spPr>
          <a:xfrm flipH="1">
            <a:off x="309438" y="3405918"/>
            <a:ext cx="6063044" cy="830997"/>
          </a:xfrm>
          <a:prstGeom prst="rect">
            <a:avLst/>
          </a:prstGeom>
          <a:solidFill>
            <a:schemeClr val="bg1"/>
          </a:solidFill>
          <a:ln>
            <a:solidFill>
              <a:srgbClr val="FF0000"/>
            </a:solidFill>
          </a:ln>
        </p:spPr>
        <p:txBody>
          <a:bodyPr wrap="square" rtlCol="0">
            <a:spAutoFit/>
          </a:bodyPr>
          <a:lstStyle/>
          <a:p>
            <a:r>
              <a:rPr kumimoji="1" lang="ja-JP" altLang="en-US" sz="2400" dirty="0">
                <a:solidFill>
                  <a:srgbClr val="FF0000"/>
                </a:solidFill>
              </a:rPr>
              <a:t>全面積を転用する場合、本欄の記入は不要です。</a:t>
            </a:r>
          </a:p>
        </p:txBody>
      </p:sp>
      <p:cxnSp>
        <p:nvCxnSpPr>
          <p:cNvPr id="18" name="直線矢印コネクタ 17">
            <a:extLst>
              <a:ext uri="{FF2B5EF4-FFF2-40B4-BE49-F238E27FC236}">
                <a16:creationId xmlns:a16="http://schemas.microsoft.com/office/drawing/2014/main" id="{3DA7F854-7092-3786-EA6B-1B9CA32FBE29}"/>
              </a:ext>
            </a:extLst>
          </p:cNvPr>
          <p:cNvCxnSpPr>
            <a:cxnSpLocks/>
          </p:cNvCxnSpPr>
          <p:nvPr/>
        </p:nvCxnSpPr>
        <p:spPr>
          <a:xfrm flipV="1">
            <a:off x="2036064" y="7522755"/>
            <a:ext cx="0" cy="2262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F6A0F2B6-E152-29E0-77F0-B6ABCE422E8F}"/>
              </a:ext>
            </a:extLst>
          </p:cNvPr>
          <p:cNvSpPr txBox="1"/>
          <p:nvPr/>
        </p:nvSpPr>
        <p:spPr>
          <a:xfrm flipH="1">
            <a:off x="789050" y="7770425"/>
            <a:ext cx="5655816" cy="461665"/>
          </a:xfrm>
          <a:prstGeom prst="rect">
            <a:avLst/>
          </a:prstGeom>
          <a:solidFill>
            <a:schemeClr val="bg1"/>
          </a:solidFill>
          <a:ln>
            <a:solidFill>
              <a:srgbClr val="FF0000"/>
            </a:solidFill>
          </a:ln>
        </p:spPr>
        <p:txBody>
          <a:bodyPr wrap="square" rtlCol="0">
            <a:spAutoFit/>
          </a:bodyPr>
          <a:lstStyle/>
          <a:p>
            <a:pPr algn="ctr"/>
            <a:r>
              <a:rPr kumimoji="1" lang="ja-JP" altLang="en-US" sz="1200" dirty="0">
                <a:solidFill>
                  <a:srgbClr val="FF0000"/>
                </a:solidFill>
              </a:rPr>
              <a:t>５年後において、転用が完了しなかった場合は、造林が必要となります。</a:t>
            </a:r>
            <a:endParaRPr kumimoji="1" lang="en-US" altLang="ja-JP" sz="1200" dirty="0">
              <a:solidFill>
                <a:srgbClr val="FF0000"/>
              </a:solidFill>
            </a:endParaRPr>
          </a:p>
          <a:p>
            <a:pPr algn="ctr"/>
            <a:r>
              <a:rPr kumimoji="1" lang="ja-JP" altLang="en-US" sz="1200" dirty="0">
                <a:solidFill>
                  <a:srgbClr val="FF0000"/>
                </a:solidFill>
              </a:rPr>
              <a:t>その場合の造林計画（２年以内）を記載して下さい</a:t>
            </a:r>
          </a:p>
        </p:txBody>
      </p:sp>
      <p:sp>
        <p:nvSpPr>
          <p:cNvPr id="2" name="テキスト ボックス 1">
            <a:extLst>
              <a:ext uri="{FF2B5EF4-FFF2-40B4-BE49-F238E27FC236}">
                <a16:creationId xmlns:a16="http://schemas.microsoft.com/office/drawing/2014/main" id="{FD9BF955-0AFA-3F56-493B-ABD63AA3831E}"/>
              </a:ext>
            </a:extLst>
          </p:cNvPr>
          <p:cNvSpPr txBox="1"/>
          <p:nvPr/>
        </p:nvSpPr>
        <p:spPr>
          <a:xfrm flipH="1">
            <a:off x="1227892" y="8640242"/>
            <a:ext cx="3112756" cy="276999"/>
          </a:xfrm>
          <a:prstGeom prst="rect">
            <a:avLst/>
          </a:prstGeom>
          <a:solidFill>
            <a:schemeClr val="bg1"/>
          </a:solidFill>
          <a:ln>
            <a:solidFill>
              <a:srgbClr val="FF0000"/>
            </a:solidFill>
          </a:ln>
        </p:spPr>
        <p:txBody>
          <a:bodyPr wrap="square" rtlCol="0">
            <a:spAutoFit/>
          </a:bodyPr>
          <a:lstStyle/>
          <a:p>
            <a:pPr algn="ctr"/>
            <a:r>
              <a:rPr kumimoji="1" lang="ja-JP" altLang="en-US" sz="1200" dirty="0">
                <a:solidFill>
                  <a:srgbClr val="FF0000"/>
                </a:solidFill>
              </a:rPr>
              <a:t>転用の場合は、用途を記載します。</a:t>
            </a:r>
          </a:p>
        </p:txBody>
      </p:sp>
      <p:sp>
        <p:nvSpPr>
          <p:cNvPr id="10" name="テキスト ボックス 9">
            <a:extLst>
              <a:ext uri="{FF2B5EF4-FFF2-40B4-BE49-F238E27FC236}">
                <a16:creationId xmlns:a16="http://schemas.microsoft.com/office/drawing/2014/main" id="{A6F910D3-C057-878F-F4F2-7C842A3F7457}"/>
              </a:ext>
            </a:extLst>
          </p:cNvPr>
          <p:cNvSpPr txBox="1"/>
          <p:nvPr/>
        </p:nvSpPr>
        <p:spPr>
          <a:xfrm flipH="1">
            <a:off x="2036062" y="5941592"/>
            <a:ext cx="4239753" cy="646331"/>
          </a:xfrm>
          <a:prstGeom prst="rect">
            <a:avLst/>
          </a:prstGeom>
          <a:solidFill>
            <a:schemeClr val="bg1"/>
          </a:solidFill>
          <a:ln>
            <a:solidFill>
              <a:srgbClr val="FF0000"/>
            </a:solidFill>
          </a:ln>
        </p:spPr>
        <p:txBody>
          <a:bodyPr wrap="square" rtlCol="0">
            <a:spAutoFit/>
          </a:bodyPr>
          <a:lstStyle/>
          <a:p>
            <a:r>
              <a:rPr kumimoji="1" lang="ja-JP" altLang="en-US" dirty="0">
                <a:solidFill>
                  <a:srgbClr val="FF0000"/>
                </a:solidFill>
              </a:rPr>
              <a:t>全面積を転用する場合、本欄の記入は不要です。</a:t>
            </a:r>
          </a:p>
        </p:txBody>
      </p:sp>
      <p:sp>
        <p:nvSpPr>
          <p:cNvPr id="12" name="タイトル 1">
            <a:extLst>
              <a:ext uri="{FF2B5EF4-FFF2-40B4-BE49-F238E27FC236}">
                <a16:creationId xmlns:a16="http://schemas.microsoft.com/office/drawing/2014/main" id="{593FA42E-88E5-DAD1-6122-EB0EDD194D28}"/>
              </a:ext>
            </a:extLst>
          </p:cNvPr>
          <p:cNvSpPr>
            <a:spLocks noGrp="1"/>
          </p:cNvSpPr>
          <p:nvPr>
            <p:ph type="title"/>
          </p:nvPr>
        </p:nvSpPr>
        <p:spPr>
          <a:xfrm>
            <a:off x="0" y="3149"/>
            <a:ext cx="6858000" cy="554273"/>
          </a:xfrm>
          <a:noFill/>
        </p:spPr>
        <p:txBody>
          <a:bodyPr>
            <a:normAutofit/>
          </a:bodyPr>
          <a:lstStyle/>
          <a:p>
            <a:pPr algn="ctr">
              <a:spcBef>
                <a:spcPts val="600"/>
              </a:spcBef>
            </a:pPr>
            <a:r>
              <a:rPr lang="en-US" altLang="ja-JP" sz="1800" b="1" dirty="0">
                <a:latin typeface="BIZ UDゴシック" panose="020B0400000000000000" pitchFamily="49" charset="-128"/>
                <a:ea typeface="BIZ UDゴシック" panose="020B0400000000000000" pitchFamily="49" charset="-128"/>
              </a:rPr>
              <a:t>【</a:t>
            </a:r>
            <a:r>
              <a:rPr lang="ja-JP" altLang="en-US" sz="1800" b="1" dirty="0">
                <a:latin typeface="BIZ UDゴシック" panose="020B0400000000000000" pitchFamily="49" charset="-128"/>
                <a:ea typeface="BIZ UDゴシック" panose="020B0400000000000000" pitchFamily="49" charset="-128"/>
              </a:rPr>
              <a:t>転用</a:t>
            </a:r>
            <a:r>
              <a:rPr kumimoji="1" lang="ja-JP" altLang="en-US" sz="1800" b="1" dirty="0">
                <a:latin typeface="BIZ UDゴシック" panose="020B0400000000000000" pitchFamily="49" charset="-128"/>
                <a:ea typeface="BIZ UDゴシック" panose="020B0400000000000000" pitchFamily="49" charset="-128"/>
              </a:rPr>
              <a:t>の場合の記載例</a:t>
            </a:r>
            <a:r>
              <a:rPr kumimoji="1" lang="en-US" altLang="ja-JP" sz="1800" b="1" dirty="0">
                <a:latin typeface="BIZ UDゴシック" panose="020B0400000000000000" pitchFamily="49" charset="-128"/>
                <a:ea typeface="BIZ UDゴシック" panose="020B0400000000000000" pitchFamily="49" charset="-128"/>
              </a:rPr>
              <a:t>】</a:t>
            </a:r>
            <a:endParaRPr kumimoji="1" lang="ja-JP" altLang="en-US" sz="1800"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82423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15341"/>
            <a:ext cx="6858000" cy="569875"/>
          </a:xfrm>
          <a:solidFill>
            <a:schemeClr val="accent2"/>
          </a:solidFill>
        </p:spPr>
        <p:txBody>
          <a:bodyPr>
            <a:normAutofit/>
          </a:bodyPr>
          <a:lstStyle/>
          <a:p>
            <a:r>
              <a:rPr kumimoji="1" lang="ja-JP" altLang="en-US" sz="1800" b="1" dirty="0">
                <a:solidFill>
                  <a:schemeClr val="bg1"/>
                </a:solidFill>
                <a:latin typeface="BIZ UDゴシック" panose="020B0400000000000000" pitchFamily="49" charset="-128"/>
                <a:ea typeface="BIZ UDゴシック" panose="020B0400000000000000" pitchFamily="49" charset="-128"/>
              </a:rPr>
              <a:t>④　チェックポイント</a:t>
            </a:r>
          </a:p>
        </p:txBody>
      </p:sp>
      <p:sp>
        <p:nvSpPr>
          <p:cNvPr id="3" name="テキスト ボックス 2">
            <a:extLst>
              <a:ext uri="{FF2B5EF4-FFF2-40B4-BE49-F238E27FC236}">
                <a16:creationId xmlns:a16="http://schemas.microsoft.com/office/drawing/2014/main" id="{DE44A245-65C4-71FE-00D3-2E8A0DD7A539}"/>
              </a:ext>
            </a:extLst>
          </p:cNvPr>
          <p:cNvSpPr txBox="1"/>
          <p:nvPr/>
        </p:nvSpPr>
        <p:spPr>
          <a:xfrm>
            <a:off x="0" y="9588190"/>
            <a:ext cx="481584"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20</a:t>
            </a:r>
          </a:p>
        </p:txBody>
      </p:sp>
      <p:sp>
        <p:nvSpPr>
          <p:cNvPr id="5" name="テキスト ボックス 4">
            <a:extLst>
              <a:ext uri="{FF2B5EF4-FFF2-40B4-BE49-F238E27FC236}">
                <a16:creationId xmlns:a16="http://schemas.microsoft.com/office/drawing/2014/main" id="{F2F674DC-1632-8A00-DF59-F01D7EEA098C}"/>
              </a:ext>
            </a:extLst>
          </p:cNvPr>
          <p:cNvSpPr txBox="1"/>
          <p:nvPr/>
        </p:nvSpPr>
        <p:spPr>
          <a:xfrm flipH="1">
            <a:off x="192023" y="633984"/>
            <a:ext cx="2712722"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⑴　届出書（表紙）</a:t>
            </a:r>
          </a:p>
        </p:txBody>
      </p:sp>
      <p:graphicFrame>
        <p:nvGraphicFramePr>
          <p:cNvPr id="6" name="表 6">
            <a:extLst>
              <a:ext uri="{FF2B5EF4-FFF2-40B4-BE49-F238E27FC236}">
                <a16:creationId xmlns:a16="http://schemas.microsoft.com/office/drawing/2014/main" id="{9370068F-322F-FE5A-7940-3657EFB970F6}"/>
              </a:ext>
            </a:extLst>
          </p:cNvPr>
          <p:cNvGraphicFramePr>
            <a:graphicFrameLocks noGrp="1"/>
          </p:cNvGraphicFramePr>
          <p:nvPr>
            <p:extLst>
              <p:ext uri="{D42A27DB-BD31-4B8C-83A1-F6EECF244321}">
                <p14:modId xmlns:p14="http://schemas.microsoft.com/office/powerpoint/2010/main" val="3631710200"/>
              </p:ext>
            </p:extLst>
          </p:nvPr>
        </p:nvGraphicFramePr>
        <p:xfrm>
          <a:off x="233172" y="1003316"/>
          <a:ext cx="6391656" cy="3053080"/>
        </p:xfrm>
        <a:graphic>
          <a:graphicData uri="http://schemas.openxmlformats.org/drawingml/2006/table">
            <a:tbl>
              <a:tblPr firstRow="1" bandRow="1">
                <a:tableStyleId>{5940675A-B579-460E-94D1-54222C63F5DA}</a:tableStyleId>
              </a:tblPr>
              <a:tblGrid>
                <a:gridCol w="661416">
                  <a:extLst>
                    <a:ext uri="{9D8B030D-6E8A-4147-A177-3AD203B41FA5}">
                      <a16:colId xmlns:a16="http://schemas.microsoft.com/office/drawing/2014/main" val="2012519631"/>
                    </a:ext>
                  </a:extLst>
                </a:gridCol>
                <a:gridCol w="1085088">
                  <a:extLst>
                    <a:ext uri="{9D8B030D-6E8A-4147-A177-3AD203B41FA5}">
                      <a16:colId xmlns:a16="http://schemas.microsoft.com/office/drawing/2014/main" val="898333807"/>
                    </a:ext>
                  </a:extLst>
                </a:gridCol>
                <a:gridCol w="4645152">
                  <a:extLst>
                    <a:ext uri="{9D8B030D-6E8A-4147-A177-3AD203B41FA5}">
                      <a16:colId xmlns:a16="http://schemas.microsoft.com/office/drawing/2014/main" val="306517714"/>
                    </a:ext>
                  </a:extLst>
                </a:gridCol>
              </a:tblGrid>
              <a:tr h="370840">
                <a:tc>
                  <a:txBody>
                    <a:bodyPr/>
                    <a:lstStyle/>
                    <a:p>
                      <a:pPr algn="ctr"/>
                      <a:r>
                        <a:rPr kumimoji="1" lang="ja-JP" altLang="en-US" sz="1200" dirty="0"/>
                        <a:t>ﾁｪｯｸ</a:t>
                      </a:r>
                    </a:p>
                  </a:txBody>
                  <a:tcPr anchor="ctr"/>
                </a:tc>
                <a:tc>
                  <a:txBody>
                    <a:bodyPr/>
                    <a:lstStyle/>
                    <a:p>
                      <a:pPr algn="ctr"/>
                      <a:r>
                        <a:rPr kumimoji="1" lang="ja-JP" altLang="en-US" sz="1200" dirty="0"/>
                        <a:t>項　目</a:t>
                      </a:r>
                    </a:p>
                  </a:txBody>
                  <a:tcPr anchor="ctr"/>
                </a:tc>
                <a:tc>
                  <a:txBody>
                    <a:bodyPr/>
                    <a:lstStyle/>
                    <a:p>
                      <a:pPr algn="ctr"/>
                      <a:r>
                        <a:rPr kumimoji="1" lang="ja-JP" altLang="en-US" sz="1200" dirty="0"/>
                        <a:t>内　　　　　　容</a:t>
                      </a:r>
                    </a:p>
                  </a:txBody>
                  <a:tcPr anchor="ctr"/>
                </a:tc>
                <a:extLst>
                  <a:ext uri="{0D108BD9-81ED-4DB2-BD59-A6C34878D82A}">
                    <a16:rowId xmlns:a16="http://schemas.microsoft.com/office/drawing/2014/main" val="2384560171"/>
                  </a:ext>
                </a:extLst>
              </a:tr>
              <a:tr h="370840">
                <a:tc>
                  <a:txBody>
                    <a:bodyPr/>
                    <a:lstStyle/>
                    <a:p>
                      <a:pPr algn="ctr"/>
                      <a:r>
                        <a:rPr kumimoji="1" lang="ja-JP" altLang="en-US" sz="1800" dirty="0"/>
                        <a:t>□</a:t>
                      </a:r>
                      <a:endParaRPr kumimoji="1" lang="ja-JP" altLang="en-US" sz="1400" dirty="0"/>
                    </a:p>
                  </a:txBody>
                  <a:tcPr anchor="ctr"/>
                </a:tc>
                <a:tc>
                  <a:txBody>
                    <a:bodyPr/>
                    <a:lstStyle/>
                    <a:p>
                      <a:pPr algn="ctr"/>
                      <a:r>
                        <a:rPr kumimoji="1" lang="ja-JP" altLang="en-US" sz="1200" dirty="0"/>
                        <a:t>届出日</a:t>
                      </a:r>
                    </a:p>
                  </a:txBody>
                  <a:tcPr anchor="ctr"/>
                </a:tc>
                <a:tc>
                  <a:txBody>
                    <a:bodyPr/>
                    <a:lstStyle/>
                    <a:p>
                      <a:pPr algn="l"/>
                      <a:r>
                        <a:rPr kumimoji="1" lang="ja-JP" altLang="en-US" sz="1200" dirty="0"/>
                        <a:t>伐採計画での伐採期間（始期）の</a:t>
                      </a:r>
                      <a:r>
                        <a:rPr kumimoji="1" lang="en-US" altLang="ja-JP" sz="1200" dirty="0"/>
                        <a:t>90</a:t>
                      </a:r>
                      <a:r>
                        <a:rPr kumimoji="1" lang="ja-JP" altLang="en-US" sz="1200" dirty="0"/>
                        <a:t>～</a:t>
                      </a:r>
                      <a:r>
                        <a:rPr kumimoji="1" lang="en-US" altLang="ja-JP" sz="1200" dirty="0"/>
                        <a:t>30</a:t>
                      </a:r>
                      <a:r>
                        <a:rPr kumimoji="1" lang="ja-JP" altLang="en-US" sz="1200" dirty="0"/>
                        <a:t>日前になっているか。</a:t>
                      </a:r>
                    </a:p>
                  </a:txBody>
                  <a:tcPr anchor="ctr"/>
                </a:tc>
                <a:extLst>
                  <a:ext uri="{0D108BD9-81ED-4DB2-BD59-A6C34878D82A}">
                    <a16:rowId xmlns:a16="http://schemas.microsoft.com/office/drawing/2014/main" val="2854112622"/>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dirty="0"/>
                        <a:t>□</a:t>
                      </a:r>
                      <a:endParaRPr kumimoji="1" lang="ja-JP" altLang="en-US" sz="1200" dirty="0"/>
                    </a:p>
                  </a:txBody>
                  <a:tcPr anchor="ctr"/>
                </a:tc>
                <a:tc>
                  <a:txBody>
                    <a:bodyPr/>
                    <a:lstStyle/>
                    <a:p>
                      <a:pPr algn="ctr"/>
                      <a:r>
                        <a:rPr kumimoji="1" lang="ja-JP" altLang="en-US" sz="1200" dirty="0"/>
                        <a:t>届出者</a:t>
                      </a:r>
                    </a:p>
                  </a:txBody>
                  <a:tcPr anchor="ctr"/>
                </a:tc>
                <a:tc>
                  <a:txBody>
                    <a:bodyPr/>
                    <a:lstStyle/>
                    <a:p>
                      <a:pPr algn="l"/>
                      <a:r>
                        <a:rPr kumimoji="1" lang="ja-JP" altLang="en-US" sz="1200" dirty="0"/>
                        <a:t>届出者の住所・氏名は、添付書類と一致しているか。</a:t>
                      </a:r>
                    </a:p>
                  </a:txBody>
                  <a:tcPr anchor="ctr"/>
                </a:tc>
                <a:extLst>
                  <a:ext uri="{0D108BD9-81ED-4DB2-BD59-A6C34878D82A}">
                    <a16:rowId xmlns:a16="http://schemas.microsoft.com/office/drawing/2014/main" val="1128120372"/>
                  </a:ext>
                </a:extLst>
              </a:tr>
              <a:tr h="370840">
                <a:tc>
                  <a:txBody>
                    <a:bodyPr/>
                    <a:lstStyle/>
                    <a:p>
                      <a:pPr algn="ctr"/>
                      <a:r>
                        <a:rPr kumimoji="1" lang="ja-JP" altLang="en-US" sz="1800" dirty="0"/>
                        <a:t>□</a:t>
                      </a:r>
                      <a:endParaRPr kumimoji="1" lang="ja-JP" altLang="en-US" sz="1600" dirty="0"/>
                    </a:p>
                  </a:txBody>
                  <a:tcPr anchor="ctr"/>
                </a:tc>
                <a:tc>
                  <a:txBody>
                    <a:bodyPr/>
                    <a:lstStyle/>
                    <a:p>
                      <a:pPr algn="ctr"/>
                      <a:r>
                        <a:rPr kumimoji="1" lang="ja-JP" altLang="en-US" sz="1200" dirty="0"/>
                        <a:t>届出者</a:t>
                      </a:r>
                    </a:p>
                  </a:txBody>
                  <a:tcPr anchor="ctr"/>
                </a:tc>
                <a:tc>
                  <a:txBody>
                    <a:bodyPr/>
                    <a:lstStyle/>
                    <a:p>
                      <a:pPr algn="l"/>
                      <a:r>
                        <a:rPr kumimoji="1" lang="ja-JP" altLang="en-US" sz="1200" dirty="0"/>
                        <a:t>立木の伐採、造林の権原のある者となっているか。</a:t>
                      </a:r>
                      <a:endParaRPr kumimoji="1" lang="en-US" altLang="ja-JP" sz="1200" dirty="0"/>
                    </a:p>
                    <a:p>
                      <a:pPr algn="l"/>
                      <a:r>
                        <a:rPr kumimoji="1" lang="ja-JP" altLang="en-US" sz="1200" dirty="0"/>
                        <a:t>（単なる作業の請負者が届出者となっていないか。）</a:t>
                      </a:r>
                    </a:p>
                  </a:txBody>
                  <a:tcPr anchor="ctr"/>
                </a:tc>
                <a:extLst>
                  <a:ext uri="{0D108BD9-81ED-4DB2-BD59-A6C34878D82A}">
                    <a16:rowId xmlns:a16="http://schemas.microsoft.com/office/drawing/2014/main" val="2376360636"/>
                  </a:ext>
                </a:extLst>
              </a:tr>
              <a:tr h="370840">
                <a:tc>
                  <a:txBody>
                    <a:bodyPr/>
                    <a:lstStyle/>
                    <a:p>
                      <a:pPr algn="ctr"/>
                      <a:r>
                        <a:rPr kumimoji="1" lang="ja-JP" altLang="en-US" sz="1800" dirty="0"/>
                        <a:t>□</a:t>
                      </a:r>
                      <a:endParaRPr kumimoji="1" lang="ja-JP" altLang="en-US" sz="1600" dirty="0"/>
                    </a:p>
                  </a:txBody>
                  <a:tcPr anchor="ctr"/>
                </a:tc>
                <a:tc>
                  <a:txBody>
                    <a:bodyPr/>
                    <a:lstStyle/>
                    <a:p>
                      <a:pPr algn="ctr"/>
                      <a:r>
                        <a:rPr kumimoji="1" lang="ja-JP" altLang="en-US" sz="1200" dirty="0"/>
                        <a:t>届出者</a:t>
                      </a:r>
                    </a:p>
                  </a:txBody>
                  <a:tcPr anchor="ctr"/>
                </a:tc>
                <a:tc>
                  <a:txBody>
                    <a:bodyPr/>
                    <a:lstStyle/>
                    <a:p>
                      <a:pPr algn="l"/>
                      <a:r>
                        <a:rPr kumimoji="1" lang="ja-JP" altLang="en-US" sz="1200" dirty="0"/>
                        <a:t>伐採者と造林者が異なる場合は、両者の連名になっているか。</a:t>
                      </a:r>
                    </a:p>
                  </a:txBody>
                  <a:tcPr anchor="ctr"/>
                </a:tc>
                <a:extLst>
                  <a:ext uri="{0D108BD9-81ED-4DB2-BD59-A6C34878D82A}">
                    <a16:rowId xmlns:a16="http://schemas.microsoft.com/office/drawing/2014/main" val="1698303255"/>
                  </a:ext>
                </a:extLst>
              </a:tr>
              <a:tr h="370840">
                <a:tc>
                  <a:txBody>
                    <a:bodyPr/>
                    <a:lstStyle/>
                    <a:p>
                      <a:pPr algn="ctr"/>
                      <a:r>
                        <a:rPr kumimoji="1" lang="ja-JP" altLang="en-US" sz="1600" dirty="0"/>
                        <a:t>□</a:t>
                      </a:r>
                    </a:p>
                  </a:txBody>
                  <a:tcPr anchor="ctr"/>
                </a:tc>
                <a:tc>
                  <a:txBody>
                    <a:bodyPr/>
                    <a:lstStyle/>
                    <a:p>
                      <a:pPr algn="ctr"/>
                      <a:r>
                        <a:rPr kumimoji="1" lang="ja-JP" altLang="en-US" sz="1200" dirty="0"/>
                        <a:t>立木所有者</a:t>
                      </a:r>
                    </a:p>
                  </a:txBody>
                  <a:tcPr anchor="ctr"/>
                </a:tc>
                <a:tc>
                  <a:txBody>
                    <a:bodyPr/>
                    <a:lstStyle/>
                    <a:p>
                      <a:pPr algn="l"/>
                      <a:r>
                        <a:rPr kumimoji="1" lang="ja-JP" altLang="en-US" sz="1200" dirty="0"/>
                        <a:t>伐採対象の立木の所有者が記載されているか。</a:t>
                      </a:r>
                    </a:p>
                  </a:txBody>
                  <a:tcPr anchor="ctr"/>
                </a:tc>
                <a:extLst>
                  <a:ext uri="{0D108BD9-81ED-4DB2-BD59-A6C34878D82A}">
                    <a16:rowId xmlns:a16="http://schemas.microsoft.com/office/drawing/2014/main" val="103662814"/>
                  </a:ext>
                </a:extLst>
              </a:tr>
              <a:tr h="370840">
                <a:tc>
                  <a:txBody>
                    <a:bodyPr/>
                    <a:lstStyle/>
                    <a:p>
                      <a:pPr algn="ctr"/>
                      <a:r>
                        <a:rPr kumimoji="1" lang="ja-JP" altLang="en-US" sz="1600" dirty="0"/>
                        <a:t>□</a:t>
                      </a:r>
                    </a:p>
                  </a:txBody>
                  <a:tcPr anchor="ctr"/>
                </a:tc>
                <a:tc>
                  <a:txBody>
                    <a:bodyPr/>
                    <a:lstStyle/>
                    <a:p>
                      <a:pPr algn="ctr"/>
                      <a:r>
                        <a:rPr kumimoji="1" lang="ja-JP" altLang="en-US" sz="1200" dirty="0"/>
                        <a:t>所在場所</a:t>
                      </a:r>
                    </a:p>
                  </a:txBody>
                  <a:tcPr anchor="ctr"/>
                </a:tc>
                <a:tc>
                  <a:txBody>
                    <a:bodyPr/>
                    <a:lstStyle/>
                    <a:p>
                      <a:pPr algn="l"/>
                      <a:r>
                        <a:rPr kumimoji="1" lang="ja-JP" altLang="en-US" sz="1200" dirty="0"/>
                        <a:t>伐採予定の全ての地番が記載されているか。</a:t>
                      </a:r>
                    </a:p>
                  </a:txBody>
                  <a:tcPr anchor="ctr"/>
                </a:tc>
                <a:extLst>
                  <a:ext uri="{0D108BD9-81ED-4DB2-BD59-A6C34878D82A}">
                    <a16:rowId xmlns:a16="http://schemas.microsoft.com/office/drawing/2014/main" val="3418325395"/>
                  </a:ext>
                </a:extLst>
              </a:tr>
              <a:tr h="370840">
                <a:tc>
                  <a:txBody>
                    <a:bodyPr/>
                    <a:lstStyle/>
                    <a:p>
                      <a:pPr algn="ctr"/>
                      <a:r>
                        <a:rPr kumimoji="1" lang="ja-JP" altLang="en-US" sz="1600" dirty="0"/>
                        <a:t>□</a:t>
                      </a:r>
                    </a:p>
                  </a:txBody>
                  <a:tcPr anchor="ctr"/>
                </a:tc>
                <a:tc>
                  <a:txBody>
                    <a:bodyPr/>
                    <a:lstStyle/>
                    <a:p>
                      <a:pPr algn="ctr"/>
                      <a:r>
                        <a:rPr kumimoji="1" lang="ja-JP" altLang="en-US" sz="1200" dirty="0"/>
                        <a:t>備考</a:t>
                      </a:r>
                    </a:p>
                  </a:txBody>
                  <a:tcPr anchor="ctr"/>
                </a:tc>
                <a:tc>
                  <a:txBody>
                    <a:bodyPr/>
                    <a:lstStyle/>
                    <a:p>
                      <a:pPr algn="l"/>
                      <a:r>
                        <a:rPr kumimoji="1" lang="ja-JP" altLang="en-US" sz="1200" dirty="0"/>
                        <a:t>森林法以外の制限について記載されているか。</a:t>
                      </a:r>
                    </a:p>
                  </a:txBody>
                  <a:tcPr anchor="ctr"/>
                </a:tc>
                <a:extLst>
                  <a:ext uri="{0D108BD9-81ED-4DB2-BD59-A6C34878D82A}">
                    <a16:rowId xmlns:a16="http://schemas.microsoft.com/office/drawing/2014/main" val="6179986"/>
                  </a:ext>
                </a:extLst>
              </a:tr>
            </a:tbl>
          </a:graphicData>
        </a:graphic>
      </p:graphicFrame>
      <p:sp>
        <p:nvSpPr>
          <p:cNvPr id="7" name="テキスト ボックス 6">
            <a:extLst>
              <a:ext uri="{FF2B5EF4-FFF2-40B4-BE49-F238E27FC236}">
                <a16:creationId xmlns:a16="http://schemas.microsoft.com/office/drawing/2014/main" id="{68A3DE3F-6E71-8859-795F-74BD71351553}"/>
              </a:ext>
            </a:extLst>
          </p:cNvPr>
          <p:cNvSpPr txBox="1"/>
          <p:nvPr/>
        </p:nvSpPr>
        <p:spPr>
          <a:xfrm flipH="1">
            <a:off x="185927" y="4163568"/>
            <a:ext cx="2712722"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⑵　伐採計画書</a:t>
            </a:r>
          </a:p>
        </p:txBody>
      </p:sp>
      <p:graphicFrame>
        <p:nvGraphicFramePr>
          <p:cNvPr id="8" name="表 6">
            <a:extLst>
              <a:ext uri="{FF2B5EF4-FFF2-40B4-BE49-F238E27FC236}">
                <a16:creationId xmlns:a16="http://schemas.microsoft.com/office/drawing/2014/main" id="{63DC0988-7A37-DB1B-8405-AB3A6D425D02}"/>
              </a:ext>
            </a:extLst>
          </p:cNvPr>
          <p:cNvGraphicFramePr>
            <a:graphicFrameLocks noGrp="1"/>
          </p:cNvGraphicFramePr>
          <p:nvPr>
            <p:extLst>
              <p:ext uri="{D42A27DB-BD31-4B8C-83A1-F6EECF244321}">
                <p14:modId xmlns:p14="http://schemas.microsoft.com/office/powerpoint/2010/main" val="1883406664"/>
              </p:ext>
            </p:extLst>
          </p:nvPr>
        </p:nvGraphicFramePr>
        <p:xfrm>
          <a:off x="227076" y="4532900"/>
          <a:ext cx="6391656" cy="5151120"/>
        </p:xfrm>
        <a:graphic>
          <a:graphicData uri="http://schemas.openxmlformats.org/drawingml/2006/table">
            <a:tbl>
              <a:tblPr firstRow="1" bandRow="1">
                <a:tableStyleId>{5940675A-B579-460E-94D1-54222C63F5DA}</a:tableStyleId>
              </a:tblPr>
              <a:tblGrid>
                <a:gridCol w="661416">
                  <a:extLst>
                    <a:ext uri="{9D8B030D-6E8A-4147-A177-3AD203B41FA5}">
                      <a16:colId xmlns:a16="http://schemas.microsoft.com/office/drawing/2014/main" val="2012519631"/>
                    </a:ext>
                  </a:extLst>
                </a:gridCol>
                <a:gridCol w="1085088">
                  <a:extLst>
                    <a:ext uri="{9D8B030D-6E8A-4147-A177-3AD203B41FA5}">
                      <a16:colId xmlns:a16="http://schemas.microsoft.com/office/drawing/2014/main" val="898333807"/>
                    </a:ext>
                  </a:extLst>
                </a:gridCol>
                <a:gridCol w="4645152">
                  <a:extLst>
                    <a:ext uri="{9D8B030D-6E8A-4147-A177-3AD203B41FA5}">
                      <a16:colId xmlns:a16="http://schemas.microsoft.com/office/drawing/2014/main" val="306517714"/>
                    </a:ext>
                  </a:extLst>
                </a:gridCol>
              </a:tblGrid>
              <a:tr h="370840">
                <a:tc>
                  <a:txBody>
                    <a:bodyPr/>
                    <a:lstStyle/>
                    <a:p>
                      <a:pPr algn="ctr"/>
                      <a:r>
                        <a:rPr kumimoji="1" lang="ja-JP" altLang="en-US" sz="1200" dirty="0"/>
                        <a:t>ﾁｪｯｸ</a:t>
                      </a:r>
                    </a:p>
                  </a:txBody>
                  <a:tcPr anchor="ctr"/>
                </a:tc>
                <a:tc>
                  <a:txBody>
                    <a:bodyPr/>
                    <a:lstStyle/>
                    <a:p>
                      <a:pPr algn="ctr"/>
                      <a:r>
                        <a:rPr kumimoji="1" lang="ja-JP" altLang="en-US" sz="1200" dirty="0"/>
                        <a:t>項　目</a:t>
                      </a:r>
                    </a:p>
                  </a:txBody>
                  <a:tcPr anchor="ctr"/>
                </a:tc>
                <a:tc>
                  <a:txBody>
                    <a:bodyPr/>
                    <a:lstStyle/>
                    <a:p>
                      <a:pPr algn="ctr"/>
                      <a:r>
                        <a:rPr kumimoji="1" lang="ja-JP" altLang="en-US" sz="1200" dirty="0"/>
                        <a:t>内　　　　　　容</a:t>
                      </a:r>
                    </a:p>
                  </a:txBody>
                  <a:tcPr anchor="ctr"/>
                </a:tc>
                <a:extLst>
                  <a:ext uri="{0D108BD9-81ED-4DB2-BD59-A6C34878D82A}">
                    <a16:rowId xmlns:a16="http://schemas.microsoft.com/office/drawing/2014/main" val="2384560171"/>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dirty="0"/>
                        <a:t>□</a:t>
                      </a:r>
                      <a:endParaRPr kumimoji="1" lang="ja-JP" altLang="en-US" sz="1100" dirty="0"/>
                    </a:p>
                  </a:txBody>
                  <a:tcPr anchor="ctr"/>
                </a:tc>
                <a:tc>
                  <a:txBody>
                    <a:bodyPr/>
                    <a:lstStyle/>
                    <a:p>
                      <a:pPr algn="ctr"/>
                      <a:r>
                        <a:rPr kumimoji="1" lang="ja-JP" altLang="en-US" sz="1200" dirty="0"/>
                        <a:t>伐採する者</a:t>
                      </a:r>
                    </a:p>
                  </a:txBody>
                  <a:tcPr anchor="ctr"/>
                </a:tc>
                <a:tc>
                  <a:txBody>
                    <a:bodyPr/>
                    <a:lstStyle/>
                    <a:p>
                      <a:pPr algn="l"/>
                      <a:r>
                        <a:rPr kumimoji="1" lang="ja-JP" altLang="en-US" sz="1200" dirty="0"/>
                        <a:t>伐採者の住所・氏名は、添付書類と一致しているか。</a:t>
                      </a:r>
                    </a:p>
                  </a:txBody>
                  <a:tcPr anchor="ctr"/>
                </a:tc>
                <a:extLst>
                  <a:ext uri="{0D108BD9-81ED-4DB2-BD59-A6C34878D82A}">
                    <a16:rowId xmlns:a16="http://schemas.microsoft.com/office/drawing/2014/main" val="3076464667"/>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a:t>
                      </a:r>
                      <a:endParaRPr kumimoji="1" lang="ja-JP" altLang="en-US" sz="1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kumimoji="1" lang="ja-JP" altLang="en-US" sz="1200" dirty="0"/>
                        <a:t>伐採面積</a:t>
                      </a:r>
                    </a:p>
                  </a:txBody>
                  <a:tcPr anchor="ctr"/>
                </a:tc>
                <a:tc>
                  <a:txBody>
                    <a:bodyPr/>
                    <a:lstStyle/>
                    <a:p>
                      <a:pPr algn="l"/>
                      <a:r>
                        <a:rPr kumimoji="1" lang="ja-JP" altLang="en-US" sz="1200" dirty="0"/>
                        <a:t>全ての地番の伐採面積が合計されているか。</a:t>
                      </a:r>
                    </a:p>
                  </a:txBody>
                  <a:tcPr anchor="ctr"/>
                </a:tc>
                <a:extLst>
                  <a:ext uri="{0D108BD9-81ED-4DB2-BD59-A6C34878D82A}">
                    <a16:rowId xmlns:a16="http://schemas.microsoft.com/office/drawing/2014/main" val="3614517136"/>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a:t>
                      </a:r>
                      <a:endParaRPr kumimoji="1" lang="ja-JP" altLang="en-US" sz="1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kumimoji="1" lang="ja-JP" altLang="en-US" sz="1200" dirty="0"/>
                        <a:t>伐採面積</a:t>
                      </a:r>
                    </a:p>
                  </a:txBody>
                  <a:tcPr anchor="ctr"/>
                </a:tc>
                <a:tc>
                  <a:txBody>
                    <a:bodyPr/>
                    <a:lstStyle/>
                    <a:p>
                      <a:pPr algn="l"/>
                      <a:r>
                        <a:rPr kumimoji="1" lang="ja-JP" altLang="en-US" sz="1200" dirty="0"/>
                        <a:t>転用を行う場合に、面積が</a:t>
                      </a:r>
                      <a:r>
                        <a:rPr kumimoji="1" lang="en-US" altLang="ja-JP" sz="1200" dirty="0"/>
                        <a:t>1ha</a:t>
                      </a:r>
                      <a:r>
                        <a:rPr kumimoji="1" lang="ja-JP" altLang="en-US" sz="1200" dirty="0"/>
                        <a:t>（太陽光発電の場合</a:t>
                      </a:r>
                      <a:r>
                        <a:rPr kumimoji="1" lang="en-US" altLang="ja-JP" sz="1200" dirty="0"/>
                        <a:t>0.5ha</a:t>
                      </a:r>
                      <a:r>
                        <a:rPr kumimoji="1" lang="ja-JP" altLang="en-US" sz="1200" dirty="0"/>
                        <a:t>）を超えていないか（林地開発許可の対象となる可能性があります。）</a:t>
                      </a:r>
                    </a:p>
                  </a:txBody>
                  <a:tcPr anchor="ctr"/>
                </a:tc>
                <a:extLst>
                  <a:ext uri="{0D108BD9-81ED-4DB2-BD59-A6C34878D82A}">
                    <a16:rowId xmlns:a16="http://schemas.microsoft.com/office/drawing/2014/main" val="1606339172"/>
                  </a:ext>
                </a:extLst>
              </a:tr>
              <a:tr h="370840">
                <a:tc>
                  <a:txBody>
                    <a:bodyPr/>
                    <a:lstStyle/>
                    <a:p>
                      <a:pPr algn="ctr"/>
                      <a:r>
                        <a:rPr kumimoji="1" lang="ja-JP" altLang="en-US" sz="1800" b="0" i="0" u="none" strike="noStrike" kern="1200" cap="none" spc="0" normalizeH="0" baseline="0" noProof="0" dirty="0">
                          <a:ln>
                            <a:noFill/>
                          </a:ln>
                          <a:solidFill>
                            <a:prstClr val="black"/>
                          </a:solidFill>
                          <a:effectLst/>
                          <a:uLnTx/>
                          <a:uFillTx/>
                          <a:latin typeface="+mn-lt"/>
                          <a:ea typeface="+mn-ea"/>
                          <a:cs typeface="+mn-cs"/>
                        </a:rPr>
                        <a:t>□</a:t>
                      </a:r>
                      <a:endParaRPr kumimoji="1" lang="ja-JP" altLang="en-US" sz="1400" dirty="0"/>
                    </a:p>
                  </a:txBody>
                  <a:tcPr anchor="ctr"/>
                </a:tc>
                <a:tc>
                  <a:txBody>
                    <a:bodyPr/>
                    <a:lstStyle/>
                    <a:p>
                      <a:pPr algn="ctr"/>
                      <a:r>
                        <a:rPr kumimoji="1" lang="ja-JP" altLang="en-US" sz="1200" dirty="0"/>
                        <a:t>伐採面積</a:t>
                      </a:r>
                    </a:p>
                  </a:txBody>
                  <a:tcPr anchor="ctr"/>
                </a:tc>
                <a:tc>
                  <a:txBody>
                    <a:bodyPr/>
                    <a:lstStyle/>
                    <a:p>
                      <a:pPr algn="l"/>
                      <a:r>
                        <a:rPr kumimoji="1" lang="ja-JP" altLang="en-US" sz="1200" dirty="0"/>
                        <a:t>皆伐の場合、市町村森林整備計画に定める面積（</a:t>
                      </a:r>
                      <a:r>
                        <a:rPr kumimoji="1" lang="en-US" altLang="ja-JP" sz="1200" dirty="0"/>
                        <a:t>20ha</a:t>
                      </a:r>
                      <a:r>
                        <a:rPr kumimoji="1" lang="ja-JP" altLang="en-US" sz="1200" dirty="0"/>
                        <a:t>等）を超えていないか。</a:t>
                      </a:r>
                    </a:p>
                  </a:txBody>
                  <a:tcPr anchor="ctr"/>
                </a:tc>
                <a:extLst>
                  <a:ext uri="{0D108BD9-81ED-4DB2-BD59-A6C34878D82A}">
                    <a16:rowId xmlns:a16="http://schemas.microsoft.com/office/drawing/2014/main" val="877466431"/>
                  </a:ext>
                </a:extLst>
              </a:tr>
              <a:tr h="370840">
                <a:tc>
                  <a:txBody>
                    <a:bodyPr/>
                    <a:lstStyle/>
                    <a:p>
                      <a:pPr algn="ctr"/>
                      <a:r>
                        <a:rPr kumimoji="1" lang="ja-JP" altLang="en-US" sz="1800" dirty="0"/>
                        <a:t>□</a:t>
                      </a:r>
                      <a:endParaRPr kumimoji="1" lang="ja-JP" altLang="en-US" sz="1400" dirty="0"/>
                    </a:p>
                  </a:txBody>
                  <a:tcPr anchor="ctr"/>
                </a:tc>
                <a:tc>
                  <a:txBody>
                    <a:bodyPr/>
                    <a:lstStyle/>
                    <a:p>
                      <a:pPr algn="ctr"/>
                      <a:r>
                        <a:rPr kumimoji="1" lang="ja-JP" altLang="en-US" sz="1200" dirty="0"/>
                        <a:t>伐採方法</a:t>
                      </a:r>
                    </a:p>
                  </a:txBody>
                  <a:tcPr anchor="ctr"/>
                </a:tc>
                <a:tc>
                  <a:txBody>
                    <a:bodyPr/>
                    <a:lstStyle/>
                    <a:p>
                      <a:pPr algn="l"/>
                      <a:r>
                        <a:rPr kumimoji="1" lang="ja-JP" altLang="en-US" sz="1200" dirty="0"/>
                        <a:t>皆伐を回避すべき区域（択伐による複層林施業を推進すべき区域）において皆伐が計画されていないか。</a:t>
                      </a:r>
                    </a:p>
                  </a:txBody>
                  <a:tcPr anchor="ctr"/>
                </a:tc>
                <a:extLst>
                  <a:ext uri="{0D108BD9-81ED-4DB2-BD59-A6C34878D82A}">
                    <a16:rowId xmlns:a16="http://schemas.microsoft.com/office/drawing/2014/main" val="3972219534"/>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a:t>
                      </a:r>
                      <a:endParaRPr kumimoji="1" lang="ja-JP" altLang="en-US" sz="1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kumimoji="1" lang="ja-JP" altLang="en-US" sz="1200" dirty="0"/>
                        <a:t>伐採樹種</a:t>
                      </a:r>
                    </a:p>
                  </a:txBody>
                  <a:tcPr anchor="ctr"/>
                </a:tc>
                <a:tc>
                  <a:txBody>
                    <a:bodyPr/>
                    <a:lstStyle/>
                    <a:p>
                      <a:pPr algn="l"/>
                      <a:r>
                        <a:rPr kumimoji="1" lang="ja-JP" altLang="en-US" sz="1200" dirty="0"/>
                        <a:t>現況や森林簿と一致しているか。</a:t>
                      </a:r>
                    </a:p>
                  </a:txBody>
                  <a:tcPr anchor="ctr"/>
                </a:tc>
                <a:extLst>
                  <a:ext uri="{0D108BD9-81ED-4DB2-BD59-A6C34878D82A}">
                    <a16:rowId xmlns:a16="http://schemas.microsoft.com/office/drawing/2014/main" val="4030811251"/>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a:t>
                      </a:r>
                      <a:endParaRPr kumimoji="1" lang="ja-JP" altLang="en-US" sz="1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kumimoji="1" lang="ja-JP" altLang="en-US" sz="1200" dirty="0"/>
                        <a:t>伐採齢</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t>現況や森林簿と一致しているか。</a:t>
                      </a:r>
                      <a:endParaRPr kumimoji="1" lang="en-US" altLang="ja-JP" sz="12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t>市町村森林整備計画の基準（主伐：標準伐期齢、間伐：間伐を実施すべき標準的な林齢）と整合しているか。</a:t>
                      </a:r>
                    </a:p>
                  </a:txBody>
                  <a:tcPr anchor="ctr"/>
                </a:tc>
                <a:extLst>
                  <a:ext uri="{0D108BD9-81ED-4DB2-BD59-A6C34878D82A}">
                    <a16:rowId xmlns:a16="http://schemas.microsoft.com/office/drawing/2014/main" val="2626163043"/>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a:t>
                      </a:r>
                      <a:endParaRPr kumimoji="1" lang="ja-JP" altLang="en-US" sz="1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kumimoji="1" lang="ja-JP" altLang="en-US" sz="1200" dirty="0"/>
                        <a:t>伐採率</a:t>
                      </a:r>
                    </a:p>
                  </a:txBody>
                  <a:tcPr anchor="ctr"/>
                </a:tc>
                <a:tc>
                  <a:txBody>
                    <a:bodyPr/>
                    <a:lstStyle/>
                    <a:p>
                      <a:pPr algn="l"/>
                      <a:r>
                        <a:rPr kumimoji="1" lang="ja-JP" altLang="en-US" sz="1200" dirty="0"/>
                        <a:t>市町村森林整備計画に照らして、過大な伐採率となっていないか。</a:t>
                      </a:r>
                    </a:p>
                  </a:txBody>
                  <a:tcPr anchor="ctr"/>
                </a:tc>
                <a:extLst>
                  <a:ext uri="{0D108BD9-81ED-4DB2-BD59-A6C34878D82A}">
                    <a16:rowId xmlns:a16="http://schemas.microsoft.com/office/drawing/2014/main" val="3768318319"/>
                  </a:ext>
                </a:extLst>
              </a:tr>
              <a:tr h="370840">
                <a:tc>
                  <a:txBody>
                    <a:bodyPr/>
                    <a:lstStyle/>
                    <a:p>
                      <a:pPr algn="ctr"/>
                      <a:r>
                        <a:rPr kumimoji="1" lang="ja-JP" altLang="en-US" sz="1800" dirty="0"/>
                        <a:t>□</a:t>
                      </a:r>
                      <a:endParaRPr kumimoji="1" lang="ja-JP" altLang="en-US" sz="1400" dirty="0"/>
                    </a:p>
                  </a:txBody>
                  <a:tcPr anchor="ctr"/>
                </a:tc>
                <a:tc>
                  <a:txBody>
                    <a:bodyPr/>
                    <a:lstStyle/>
                    <a:p>
                      <a:pPr algn="ctr"/>
                      <a:r>
                        <a:rPr kumimoji="1" lang="ja-JP" altLang="en-US" sz="1200" dirty="0"/>
                        <a:t>伐採期間</a:t>
                      </a:r>
                    </a:p>
                  </a:txBody>
                  <a:tcPr anchor="ctr"/>
                </a:tc>
                <a:tc>
                  <a:txBody>
                    <a:bodyPr/>
                    <a:lstStyle/>
                    <a:p>
                      <a:pPr algn="l"/>
                      <a:r>
                        <a:rPr kumimoji="1" lang="ja-JP" altLang="en-US" sz="1200" dirty="0"/>
                        <a:t>届出日の</a:t>
                      </a:r>
                      <a:r>
                        <a:rPr kumimoji="1" lang="en-US" altLang="ja-JP" sz="1200" dirty="0"/>
                        <a:t>90</a:t>
                      </a:r>
                      <a:r>
                        <a:rPr kumimoji="1" lang="ja-JP" altLang="en-US" sz="1200" dirty="0"/>
                        <a:t>～</a:t>
                      </a:r>
                      <a:r>
                        <a:rPr kumimoji="1" lang="en-US" altLang="ja-JP" sz="1200" dirty="0"/>
                        <a:t>30</a:t>
                      </a:r>
                      <a:r>
                        <a:rPr kumimoji="1" lang="ja-JP" altLang="en-US" sz="1200" dirty="0"/>
                        <a:t>日後が始期となっているか。</a:t>
                      </a:r>
                    </a:p>
                  </a:txBody>
                  <a:tcPr anchor="ctr"/>
                </a:tc>
                <a:extLst>
                  <a:ext uri="{0D108BD9-81ED-4DB2-BD59-A6C34878D82A}">
                    <a16:rowId xmlns:a16="http://schemas.microsoft.com/office/drawing/2014/main" val="2854112622"/>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dirty="0"/>
                        <a:t>□</a:t>
                      </a:r>
                      <a:endParaRPr kumimoji="1" lang="ja-JP" altLang="en-US" sz="1200" dirty="0"/>
                    </a:p>
                  </a:txBody>
                  <a:tcPr anchor="ctr"/>
                </a:tc>
                <a:tc>
                  <a:txBody>
                    <a:bodyPr/>
                    <a:lstStyle/>
                    <a:p>
                      <a:pPr algn="ctr"/>
                      <a:r>
                        <a:rPr kumimoji="1" lang="ja-JP" altLang="en-US" sz="1200" dirty="0"/>
                        <a:t>伐採期間</a:t>
                      </a:r>
                    </a:p>
                  </a:txBody>
                  <a:tcPr anchor="ctr"/>
                </a:tc>
                <a:tc>
                  <a:txBody>
                    <a:bodyPr/>
                    <a:lstStyle/>
                    <a:p>
                      <a:pPr algn="l"/>
                      <a:r>
                        <a:rPr kumimoji="1" lang="ja-JP" altLang="en-US" sz="1200" dirty="0"/>
                        <a:t>伐採期間が１年を超える場合には、年次別に伐採計画が記載されているか。</a:t>
                      </a:r>
                    </a:p>
                  </a:txBody>
                  <a:tcPr anchor="ctr"/>
                </a:tc>
                <a:extLst>
                  <a:ext uri="{0D108BD9-81ED-4DB2-BD59-A6C34878D82A}">
                    <a16:rowId xmlns:a16="http://schemas.microsoft.com/office/drawing/2014/main" val="1128120372"/>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lt"/>
                          <a:ea typeface="+mn-ea"/>
                          <a:cs typeface="+mn-cs"/>
                        </a:rPr>
                        <a:t>□</a:t>
                      </a: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kumimoji="1" lang="ja-JP" altLang="en-US" sz="1200" dirty="0"/>
                        <a:t>造林計画</a:t>
                      </a:r>
                      <a:endParaRPr kumimoji="1" lang="en-US" altLang="ja-JP" sz="1200" dirty="0"/>
                    </a:p>
                    <a:p>
                      <a:pPr algn="ctr"/>
                      <a:r>
                        <a:rPr kumimoji="1" lang="ja-JP" altLang="en-US" sz="1200" dirty="0"/>
                        <a:t>との連携</a:t>
                      </a:r>
                    </a:p>
                  </a:txBody>
                  <a:tcPr anchor="ctr"/>
                </a:tc>
                <a:tc>
                  <a:txBody>
                    <a:bodyPr/>
                    <a:lstStyle/>
                    <a:p>
                      <a:pPr algn="l"/>
                      <a:r>
                        <a:rPr kumimoji="1" lang="ja-JP" altLang="en-US" sz="1200" dirty="0"/>
                        <a:t>伐採者と造林者が異なる場合には、一連の作業について認識を共有するなど十分な連携が図れているか。</a:t>
                      </a:r>
                    </a:p>
                  </a:txBody>
                  <a:tcPr anchor="ctr"/>
                </a:tc>
                <a:extLst>
                  <a:ext uri="{0D108BD9-81ED-4DB2-BD59-A6C34878D82A}">
                    <a16:rowId xmlns:a16="http://schemas.microsoft.com/office/drawing/2014/main" val="1894241530"/>
                  </a:ext>
                </a:extLst>
              </a:tr>
            </a:tbl>
          </a:graphicData>
        </a:graphic>
      </p:graphicFrame>
    </p:spTree>
    <p:extLst>
      <p:ext uri="{BB962C8B-B14F-4D97-AF65-F5344CB8AC3E}">
        <p14:creationId xmlns:p14="http://schemas.microsoft.com/office/powerpoint/2010/main" val="2289664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E44A245-65C4-71FE-00D3-2E8A0DD7A539}"/>
              </a:ext>
            </a:extLst>
          </p:cNvPr>
          <p:cNvSpPr txBox="1"/>
          <p:nvPr/>
        </p:nvSpPr>
        <p:spPr>
          <a:xfrm>
            <a:off x="6376416" y="9576699"/>
            <a:ext cx="481584"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21</a:t>
            </a:r>
          </a:p>
        </p:txBody>
      </p:sp>
      <p:sp>
        <p:nvSpPr>
          <p:cNvPr id="5" name="テキスト ボックス 4">
            <a:extLst>
              <a:ext uri="{FF2B5EF4-FFF2-40B4-BE49-F238E27FC236}">
                <a16:creationId xmlns:a16="http://schemas.microsoft.com/office/drawing/2014/main" id="{F2F674DC-1632-8A00-DF59-F01D7EEA098C}"/>
              </a:ext>
            </a:extLst>
          </p:cNvPr>
          <p:cNvSpPr txBox="1"/>
          <p:nvPr/>
        </p:nvSpPr>
        <p:spPr>
          <a:xfrm flipH="1">
            <a:off x="192023" y="804672"/>
            <a:ext cx="2712722"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⑶　造林計画書</a:t>
            </a:r>
          </a:p>
        </p:txBody>
      </p:sp>
      <p:graphicFrame>
        <p:nvGraphicFramePr>
          <p:cNvPr id="6" name="表 6">
            <a:extLst>
              <a:ext uri="{FF2B5EF4-FFF2-40B4-BE49-F238E27FC236}">
                <a16:creationId xmlns:a16="http://schemas.microsoft.com/office/drawing/2014/main" id="{9370068F-322F-FE5A-7940-3657EFB970F6}"/>
              </a:ext>
            </a:extLst>
          </p:cNvPr>
          <p:cNvGraphicFramePr>
            <a:graphicFrameLocks noGrp="1"/>
          </p:cNvGraphicFramePr>
          <p:nvPr>
            <p:extLst>
              <p:ext uri="{D42A27DB-BD31-4B8C-83A1-F6EECF244321}">
                <p14:modId xmlns:p14="http://schemas.microsoft.com/office/powerpoint/2010/main" val="3395897522"/>
              </p:ext>
            </p:extLst>
          </p:nvPr>
        </p:nvGraphicFramePr>
        <p:xfrm>
          <a:off x="233172" y="1174004"/>
          <a:ext cx="6391656" cy="7244080"/>
        </p:xfrm>
        <a:graphic>
          <a:graphicData uri="http://schemas.openxmlformats.org/drawingml/2006/table">
            <a:tbl>
              <a:tblPr firstRow="1" bandRow="1">
                <a:tableStyleId>{5940675A-B579-460E-94D1-54222C63F5DA}</a:tableStyleId>
              </a:tblPr>
              <a:tblGrid>
                <a:gridCol w="661416">
                  <a:extLst>
                    <a:ext uri="{9D8B030D-6E8A-4147-A177-3AD203B41FA5}">
                      <a16:colId xmlns:a16="http://schemas.microsoft.com/office/drawing/2014/main" val="2012519631"/>
                    </a:ext>
                  </a:extLst>
                </a:gridCol>
                <a:gridCol w="1085088">
                  <a:extLst>
                    <a:ext uri="{9D8B030D-6E8A-4147-A177-3AD203B41FA5}">
                      <a16:colId xmlns:a16="http://schemas.microsoft.com/office/drawing/2014/main" val="898333807"/>
                    </a:ext>
                  </a:extLst>
                </a:gridCol>
                <a:gridCol w="4645152">
                  <a:extLst>
                    <a:ext uri="{9D8B030D-6E8A-4147-A177-3AD203B41FA5}">
                      <a16:colId xmlns:a16="http://schemas.microsoft.com/office/drawing/2014/main" val="306517714"/>
                    </a:ext>
                  </a:extLst>
                </a:gridCol>
              </a:tblGrid>
              <a:tr h="370840">
                <a:tc>
                  <a:txBody>
                    <a:bodyPr/>
                    <a:lstStyle/>
                    <a:p>
                      <a:pPr algn="ctr"/>
                      <a:r>
                        <a:rPr kumimoji="1" lang="ja-JP" altLang="en-US" sz="1200" dirty="0"/>
                        <a:t>ﾁｪｯｸ</a:t>
                      </a:r>
                    </a:p>
                  </a:txBody>
                  <a:tcPr anchor="ctr"/>
                </a:tc>
                <a:tc>
                  <a:txBody>
                    <a:bodyPr/>
                    <a:lstStyle/>
                    <a:p>
                      <a:pPr algn="ctr"/>
                      <a:r>
                        <a:rPr kumimoji="1" lang="ja-JP" altLang="en-US" sz="1200" dirty="0"/>
                        <a:t>項　目</a:t>
                      </a:r>
                    </a:p>
                  </a:txBody>
                  <a:tcPr anchor="ctr"/>
                </a:tc>
                <a:tc>
                  <a:txBody>
                    <a:bodyPr/>
                    <a:lstStyle/>
                    <a:p>
                      <a:pPr algn="ctr"/>
                      <a:r>
                        <a:rPr kumimoji="1" lang="ja-JP" altLang="en-US" sz="1200" dirty="0"/>
                        <a:t>内　　　　　　容</a:t>
                      </a:r>
                    </a:p>
                  </a:txBody>
                  <a:tcPr anchor="ctr"/>
                </a:tc>
                <a:extLst>
                  <a:ext uri="{0D108BD9-81ED-4DB2-BD59-A6C34878D82A}">
                    <a16:rowId xmlns:a16="http://schemas.microsoft.com/office/drawing/2014/main" val="2384560171"/>
                  </a:ext>
                </a:extLst>
              </a:tr>
              <a:tr h="370840">
                <a:tc>
                  <a:txBody>
                    <a:bodyPr/>
                    <a:lstStyle/>
                    <a:p>
                      <a:pPr algn="ctr"/>
                      <a:r>
                        <a:rPr kumimoji="1" lang="ja-JP" altLang="en-US" sz="1800" dirty="0"/>
                        <a:t>□</a:t>
                      </a:r>
                      <a:endParaRPr kumimoji="1" lang="ja-JP" altLang="en-US" sz="1400" dirty="0"/>
                    </a:p>
                  </a:txBody>
                  <a:tcPr anchor="ctr"/>
                </a:tc>
                <a:tc>
                  <a:txBody>
                    <a:bodyPr/>
                    <a:lstStyle/>
                    <a:p>
                      <a:pPr algn="ctr"/>
                      <a:r>
                        <a:rPr kumimoji="1" lang="ja-JP" altLang="en-US" sz="1200" dirty="0"/>
                        <a:t>造林者</a:t>
                      </a:r>
                    </a:p>
                  </a:txBody>
                  <a:tcPr anchor="ctr"/>
                </a:tc>
                <a:tc>
                  <a:txBody>
                    <a:bodyPr/>
                    <a:lstStyle/>
                    <a:p>
                      <a:pPr algn="l"/>
                      <a:r>
                        <a:rPr kumimoji="1" lang="ja-JP" altLang="en-US" sz="1200" dirty="0"/>
                        <a:t>造林者の住所・氏名は、添付書類と一致しているか。</a:t>
                      </a:r>
                    </a:p>
                  </a:txBody>
                  <a:tcPr anchor="ctr"/>
                </a:tc>
                <a:extLst>
                  <a:ext uri="{0D108BD9-81ED-4DB2-BD59-A6C34878D82A}">
                    <a16:rowId xmlns:a16="http://schemas.microsoft.com/office/drawing/2014/main" val="2854112622"/>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dirty="0"/>
                        <a:t>□</a:t>
                      </a:r>
                      <a:endParaRPr kumimoji="1" lang="ja-JP" altLang="en-US" sz="1200" dirty="0"/>
                    </a:p>
                  </a:txBody>
                  <a:tcPr anchor="ctr"/>
                </a:tc>
                <a:tc>
                  <a:txBody>
                    <a:bodyPr/>
                    <a:lstStyle/>
                    <a:p>
                      <a:pPr algn="ctr"/>
                      <a:r>
                        <a:rPr kumimoji="1" lang="ja-JP" altLang="en-US" sz="1200" dirty="0"/>
                        <a:t>造林面積</a:t>
                      </a:r>
                    </a:p>
                  </a:txBody>
                  <a:tcPr anchor="ctr"/>
                </a:tc>
                <a:tc>
                  <a:txBody>
                    <a:bodyPr/>
                    <a:lstStyle/>
                    <a:p>
                      <a:pPr algn="l"/>
                      <a:r>
                        <a:rPr kumimoji="1" lang="ja-JP" altLang="en-US" sz="1200" dirty="0"/>
                        <a:t>造林面積（</a:t>
                      </a:r>
                      <a:r>
                        <a:rPr kumimoji="1" lang="en-US" altLang="ja-JP" sz="1200" dirty="0"/>
                        <a:t>A</a:t>
                      </a:r>
                      <a:r>
                        <a:rPr kumimoji="1" lang="ja-JP" altLang="en-US" sz="1200" dirty="0"/>
                        <a:t>＋</a:t>
                      </a:r>
                      <a:r>
                        <a:rPr kumimoji="1" lang="en-US" altLang="ja-JP" sz="1200" dirty="0"/>
                        <a:t>B</a:t>
                      </a:r>
                      <a:r>
                        <a:rPr kumimoji="1" lang="ja-JP" altLang="en-US" sz="1200" dirty="0"/>
                        <a:t>＋</a:t>
                      </a:r>
                      <a:r>
                        <a:rPr kumimoji="1" lang="en-US" altLang="ja-JP" sz="1200" dirty="0"/>
                        <a:t>C</a:t>
                      </a:r>
                      <a:r>
                        <a:rPr kumimoji="1" lang="ja-JP" altLang="en-US" sz="1200" dirty="0"/>
                        <a:t>＋</a:t>
                      </a:r>
                      <a:r>
                        <a:rPr kumimoji="1" lang="en-US" altLang="ja-JP" sz="1200" dirty="0"/>
                        <a:t>D</a:t>
                      </a:r>
                      <a:r>
                        <a:rPr kumimoji="1" lang="ja-JP" altLang="en-US" sz="1200" dirty="0"/>
                        <a:t>）は、伐採計画の主伐にかかる伐採面積と一致しているか。（一部を転用する場合を除く）</a:t>
                      </a:r>
                    </a:p>
                  </a:txBody>
                  <a:tcPr anchor="ctr"/>
                </a:tc>
                <a:extLst>
                  <a:ext uri="{0D108BD9-81ED-4DB2-BD59-A6C34878D82A}">
                    <a16:rowId xmlns:a16="http://schemas.microsoft.com/office/drawing/2014/main" val="1128120372"/>
                  </a:ext>
                </a:extLst>
              </a:tr>
              <a:tr h="370840">
                <a:tc>
                  <a:txBody>
                    <a:bodyPr/>
                    <a:lstStyle/>
                    <a:p>
                      <a:pPr algn="ctr"/>
                      <a:r>
                        <a:rPr kumimoji="1" lang="ja-JP" altLang="en-US" sz="1800" dirty="0"/>
                        <a:t>□</a:t>
                      </a:r>
                      <a:endParaRPr kumimoji="1" lang="ja-JP" altLang="en-US" sz="1600" dirty="0"/>
                    </a:p>
                  </a:txBody>
                  <a:tcPr anchor="ctr"/>
                </a:tc>
                <a:tc>
                  <a:txBody>
                    <a:bodyPr/>
                    <a:lstStyle/>
                    <a:p>
                      <a:pPr algn="ctr"/>
                      <a:r>
                        <a:rPr kumimoji="1" lang="ja-JP" altLang="en-US" sz="1200" dirty="0"/>
                        <a:t>造林面積</a:t>
                      </a:r>
                    </a:p>
                  </a:txBody>
                  <a:tcPr anchor="ctr"/>
                </a:tc>
                <a:tc>
                  <a:txBody>
                    <a:bodyPr/>
                    <a:lstStyle/>
                    <a:p>
                      <a:pPr algn="l"/>
                      <a:r>
                        <a:rPr kumimoji="1" lang="ja-JP" altLang="en-US" sz="1200" dirty="0"/>
                        <a:t>造林面積（</a:t>
                      </a:r>
                      <a:r>
                        <a:rPr kumimoji="1" lang="en-US" altLang="ja-JP" sz="1200" dirty="0"/>
                        <a:t>A</a:t>
                      </a:r>
                      <a:r>
                        <a:rPr kumimoji="1" lang="ja-JP" altLang="en-US" sz="1200" dirty="0"/>
                        <a:t>＋</a:t>
                      </a:r>
                      <a:r>
                        <a:rPr kumimoji="1" lang="en-US" altLang="ja-JP" sz="1200" dirty="0"/>
                        <a:t>B</a:t>
                      </a:r>
                      <a:r>
                        <a:rPr kumimoji="1" lang="ja-JP" altLang="en-US" sz="1200" dirty="0"/>
                        <a:t>＋</a:t>
                      </a:r>
                      <a:r>
                        <a:rPr kumimoji="1" lang="en-US" altLang="ja-JP" sz="1200" dirty="0"/>
                        <a:t>C</a:t>
                      </a:r>
                      <a:r>
                        <a:rPr kumimoji="1" lang="ja-JP" altLang="en-US" sz="1200" dirty="0"/>
                        <a:t>＋</a:t>
                      </a:r>
                      <a:r>
                        <a:rPr kumimoji="1" lang="en-US" altLang="ja-JP" sz="1200" dirty="0"/>
                        <a:t>D</a:t>
                      </a:r>
                      <a:r>
                        <a:rPr kumimoji="1" lang="ja-JP" altLang="en-US" sz="1200" dirty="0"/>
                        <a:t>）は、その内訳（</a:t>
                      </a:r>
                      <a:r>
                        <a:rPr kumimoji="1" lang="en-US" altLang="ja-JP" sz="1200" dirty="0"/>
                        <a:t>A</a:t>
                      </a:r>
                      <a:r>
                        <a:rPr kumimoji="1" lang="ja-JP" altLang="en-US" sz="1200" dirty="0"/>
                        <a:t>～</a:t>
                      </a:r>
                      <a:r>
                        <a:rPr kumimoji="1" lang="en-US" altLang="ja-JP" sz="1200" dirty="0"/>
                        <a:t>D</a:t>
                      </a:r>
                      <a:r>
                        <a:rPr kumimoji="1" lang="ja-JP" altLang="en-US" sz="1200" dirty="0"/>
                        <a:t>）の合計と一致しているか。</a:t>
                      </a:r>
                    </a:p>
                  </a:txBody>
                  <a:tcPr anchor="ctr"/>
                </a:tc>
                <a:extLst>
                  <a:ext uri="{0D108BD9-81ED-4DB2-BD59-A6C34878D82A}">
                    <a16:rowId xmlns:a16="http://schemas.microsoft.com/office/drawing/2014/main" val="2376360636"/>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a:t>
                      </a:r>
                      <a:endParaRPr kumimoji="1" lang="ja-JP" altLang="en-US" sz="16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kumimoji="1" lang="ja-JP" altLang="en-US" sz="1200" dirty="0"/>
                        <a:t>天然更新</a:t>
                      </a:r>
                    </a:p>
                  </a:txBody>
                  <a:tcPr anchor="ctr"/>
                </a:tc>
                <a:tc>
                  <a:txBody>
                    <a:bodyPr/>
                    <a:lstStyle/>
                    <a:p>
                      <a:pPr algn="l"/>
                      <a:r>
                        <a:rPr kumimoji="1" lang="ja-JP" altLang="en-US" sz="1200" dirty="0"/>
                        <a:t>市町村森林整備計画で人工造林として計画することが求められる区域において、天然更新が計画されていないか。（</a:t>
                      </a:r>
                      <a:r>
                        <a:rPr kumimoji="1" lang="en-US" altLang="ja-JP" sz="1200" dirty="0"/>
                        <a:t>P.16</a:t>
                      </a:r>
                      <a:r>
                        <a:rPr kumimoji="1" lang="ja-JP" altLang="en-US" sz="1200" dirty="0"/>
                        <a:t>参照）</a:t>
                      </a:r>
                    </a:p>
                  </a:txBody>
                  <a:tcPr anchor="ctr"/>
                </a:tc>
                <a:extLst>
                  <a:ext uri="{0D108BD9-81ED-4DB2-BD59-A6C34878D82A}">
                    <a16:rowId xmlns:a16="http://schemas.microsoft.com/office/drawing/2014/main" val="2564785441"/>
                  </a:ext>
                </a:extLst>
              </a:tr>
              <a:tr h="370840">
                <a:tc>
                  <a:txBody>
                    <a:bodyPr/>
                    <a:lstStyle/>
                    <a:p>
                      <a:pPr algn="ctr"/>
                      <a:r>
                        <a:rPr kumimoji="1" lang="ja-JP" altLang="en-US" sz="1800" dirty="0"/>
                        <a:t>□</a:t>
                      </a:r>
                      <a:endParaRPr kumimoji="1" lang="ja-JP" altLang="en-US" sz="1600" dirty="0"/>
                    </a:p>
                  </a:txBody>
                  <a:tcPr anchor="ctr"/>
                </a:tc>
                <a:tc>
                  <a:txBody>
                    <a:bodyPr/>
                    <a:lstStyle/>
                    <a:p>
                      <a:pPr algn="ctr"/>
                      <a:r>
                        <a:rPr kumimoji="1" lang="ja-JP" altLang="en-US" sz="1200" dirty="0"/>
                        <a:t>天然更新</a:t>
                      </a:r>
                      <a:endParaRPr kumimoji="1" lang="en-US" altLang="ja-JP" sz="1200" dirty="0"/>
                    </a:p>
                    <a:p>
                      <a:pPr algn="ctr"/>
                      <a:r>
                        <a:rPr kumimoji="1" lang="ja-JP" altLang="en-US" sz="1200" dirty="0"/>
                        <a:t>補助作業</a:t>
                      </a:r>
                    </a:p>
                  </a:txBody>
                  <a:tcPr anchor="ctr"/>
                </a:tc>
                <a:tc>
                  <a:txBody>
                    <a:bodyPr/>
                    <a:lstStyle/>
                    <a:p>
                      <a:pPr algn="l"/>
                      <a:r>
                        <a:rPr kumimoji="1" lang="ja-JP" altLang="en-US" sz="1200" dirty="0"/>
                        <a:t>天然更新が計画されている場合に、天然更新補助作業の有無が記載（選択）されているか。</a:t>
                      </a:r>
                    </a:p>
                  </a:txBody>
                  <a:tcPr anchor="ctr"/>
                </a:tc>
                <a:extLst>
                  <a:ext uri="{0D108BD9-81ED-4DB2-BD59-A6C34878D82A}">
                    <a16:rowId xmlns:a16="http://schemas.microsoft.com/office/drawing/2014/main" val="1698303255"/>
                  </a:ext>
                </a:extLst>
              </a:tr>
              <a:tr h="370840">
                <a:tc>
                  <a:txBody>
                    <a:bodyPr/>
                    <a:lstStyle/>
                    <a:p>
                      <a:pPr algn="ctr"/>
                      <a:r>
                        <a:rPr kumimoji="1" lang="ja-JP" altLang="en-US" sz="1600" dirty="0"/>
                        <a:t>□</a:t>
                      </a:r>
                    </a:p>
                  </a:txBody>
                  <a:tcPr anchor="ctr"/>
                </a:tc>
                <a:tc>
                  <a:txBody>
                    <a:bodyPr/>
                    <a:lstStyle/>
                    <a:p>
                      <a:pPr algn="ctr"/>
                      <a:r>
                        <a:rPr kumimoji="1" lang="ja-JP" altLang="en-US" sz="1200" dirty="0"/>
                        <a:t>造林の期間</a:t>
                      </a:r>
                    </a:p>
                  </a:txBody>
                  <a:tcPr anchor="ctr"/>
                </a:tc>
                <a:tc>
                  <a:txBody>
                    <a:bodyPr/>
                    <a:lstStyle/>
                    <a:p>
                      <a:pPr algn="l"/>
                      <a:r>
                        <a:rPr kumimoji="1" lang="ja-JP" altLang="en-US" sz="1200" dirty="0"/>
                        <a:t>造林の期間は適正か。（</a:t>
                      </a:r>
                      <a:r>
                        <a:rPr kumimoji="1" lang="en-US" altLang="ja-JP" sz="1200" dirty="0"/>
                        <a:t>P.16</a:t>
                      </a:r>
                      <a:r>
                        <a:rPr kumimoji="1" lang="ja-JP" altLang="en-US" sz="1200" dirty="0"/>
                        <a:t>参照）</a:t>
                      </a:r>
                    </a:p>
                  </a:txBody>
                  <a:tcPr anchor="ctr"/>
                </a:tc>
                <a:extLst>
                  <a:ext uri="{0D108BD9-81ED-4DB2-BD59-A6C34878D82A}">
                    <a16:rowId xmlns:a16="http://schemas.microsoft.com/office/drawing/2014/main" val="103662814"/>
                  </a:ext>
                </a:extLst>
              </a:tr>
              <a:tr h="370840">
                <a:tc>
                  <a:txBody>
                    <a:bodyPr/>
                    <a:lstStyle/>
                    <a:p>
                      <a:pPr algn="ctr"/>
                      <a:r>
                        <a:rPr kumimoji="1" lang="ja-JP" altLang="en-US" sz="1600" dirty="0"/>
                        <a:t>□</a:t>
                      </a:r>
                    </a:p>
                  </a:txBody>
                  <a:tcPr anchor="ctr"/>
                </a:tc>
                <a:tc>
                  <a:txBody>
                    <a:bodyPr/>
                    <a:lstStyle/>
                    <a:p>
                      <a:pPr algn="ctr"/>
                      <a:r>
                        <a:rPr kumimoji="1" lang="ja-JP" altLang="en-US" sz="1200" dirty="0"/>
                        <a:t>造林樹種</a:t>
                      </a:r>
                    </a:p>
                  </a:txBody>
                  <a:tcPr anchor="ctr"/>
                </a:tc>
                <a:tc>
                  <a:txBody>
                    <a:bodyPr/>
                    <a:lstStyle/>
                    <a:p>
                      <a:pPr algn="l"/>
                      <a:r>
                        <a:rPr kumimoji="1" lang="ja-JP" altLang="en-US" sz="1200" dirty="0"/>
                        <a:t>造林樹種は、市町村森林整備計画に掲載されている樹種か。</a:t>
                      </a:r>
                    </a:p>
                  </a:txBody>
                  <a:tcPr anchor="ctr"/>
                </a:tc>
                <a:extLst>
                  <a:ext uri="{0D108BD9-81ED-4DB2-BD59-A6C34878D82A}">
                    <a16:rowId xmlns:a16="http://schemas.microsoft.com/office/drawing/2014/main" val="3418325395"/>
                  </a:ext>
                </a:extLst>
              </a:tr>
              <a:tr h="370840">
                <a:tc>
                  <a:txBody>
                    <a:bodyPr/>
                    <a:lstStyle/>
                    <a:p>
                      <a:pPr algn="ctr"/>
                      <a:r>
                        <a:rPr kumimoji="1" lang="ja-JP" altLang="en-US" sz="1600" dirty="0"/>
                        <a:t>□</a:t>
                      </a:r>
                    </a:p>
                  </a:txBody>
                  <a:tcPr anchor="ctr"/>
                </a:tc>
                <a:tc>
                  <a:txBody>
                    <a:bodyPr/>
                    <a:lstStyle/>
                    <a:p>
                      <a:pPr algn="ctr"/>
                      <a:r>
                        <a:rPr kumimoji="1" lang="ja-JP" altLang="en-US" sz="1200" dirty="0"/>
                        <a:t>樹種別の</a:t>
                      </a:r>
                      <a:endParaRPr kumimoji="1" lang="en-US" altLang="ja-JP" sz="1200" dirty="0"/>
                    </a:p>
                    <a:p>
                      <a:pPr algn="ctr"/>
                      <a:r>
                        <a:rPr kumimoji="1" lang="ja-JP" altLang="en-US" sz="1200" dirty="0"/>
                        <a:t>植栽本数</a:t>
                      </a:r>
                    </a:p>
                  </a:txBody>
                  <a:tcPr anchor="ctr"/>
                </a:tc>
                <a:tc>
                  <a:txBody>
                    <a:bodyPr/>
                    <a:lstStyle/>
                    <a:p>
                      <a:pPr algn="l"/>
                      <a:r>
                        <a:rPr kumimoji="1" lang="ja-JP" altLang="en-US" sz="1200" dirty="0"/>
                        <a:t>市町村森林整備計画に照らして、適正な本数となっているか。（</a:t>
                      </a:r>
                      <a:r>
                        <a:rPr kumimoji="1" lang="en-US" altLang="ja-JP" sz="1200" dirty="0"/>
                        <a:t>P.16</a:t>
                      </a:r>
                      <a:r>
                        <a:rPr kumimoji="1" lang="ja-JP" altLang="en-US" sz="1200" dirty="0"/>
                        <a:t>参照）</a:t>
                      </a:r>
                    </a:p>
                  </a:txBody>
                  <a:tcPr anchor="ctr"/>
                </a:tc>
                <a:extLst>
                  <a:ext uri="{0D108BD9-81ED-4DB2-BD59-A6C34878D82A}">
                    <a16:rowId xmlns:a16="http://schemas.microsoft.com/office/drawing/2014/main" val="6179986"/>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lt"/>
                          <a:ea typeface="+mn-ea"/>
                          <a:cs typeface="+mn-cs"/>
                        </a:rPr>
                        <a:t>□</a:t>
                      </a:r>
                    </a:p>
                  </a:txBody>
                  <a:tcPr anchor="ctr"/>
                </a:tc>
                <a:tc>
                  <a:txBody>
                    <a:bodyPr/>
                    <a:lstStyle/>
                    <a:p>
                      <a:pPr algn="ctr"/>
                      <a:r>
                        <a:rPr kumimoji="1" lang="ja-JP" altLang="en-US" sz="1200" dirty="0"/>
                        <a:t>複数樹種</a:t>
                      </a:r>
                    </a:p>
                  </a:txBody>
                  <a:tcPr anchor="ctr"/>
                </a:tc>
                <a:tc>
                  <a:txBody>
                    <a:bodyPr/>
                    <a:lstStyle/>
                    <a:p>
                      <a:pPr algn="l"/>
                      <a:r>
                        <a:rPr kumimoji="1" lang="ja-JP" altLang="en-US" sz="1200" dirty="0"/>
                        <a:t>複数樹種の造林が計画されている場合、樹種、面積、本数はそれぞれの樹種について記載されているか。</a:t>
                      </a:r>
                    </a:p>
                  </a:txBody>
                  <a:tcPr anchor="ctr"/>
                </a:tc>
                <a:extLst>
                  <a:ext uri="{0D108BD9-81ED-4DB2-BD59-A6C34878D82A}">
                    <a16:rowId xmlns:a16="http://schemas.microsoft.com/office/drawing/2014/main" val="1958645123"/>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lt"/>
                          <a:ea typeface="+mn-ea"/>
                          <a:cs typeface="+mn-cs"/>
                        </a:rPr>
                        <a:t>□</a:t>
                      </a:r>
                    </a:p>
                  </a:txBody>
                  <a:tcPr anchor="ctr"/>
                </a:tc>
                <a:tc>
                  <a:txBody>
                    <a:bodyPr/>
                    <a:lstStyle/>
                    <a:p>
                      <a:pPr algn="ctr"/>
                      <a:r>
                        <a:rPr kumimoji="1" lang="ja-JP" altLang="en-US" sz="1200" dirty="0"/>
                        <a:t>鳥獣害対策</a:t>
                      </a:r>
                    </a:p>
                  </a:txBody>
                  <a:tcPr anchor="ctr"/>
                </a:tc>
                <a:tc>
                  <a:txBody>
                    <a:bodyPr/>
                    <a:lstStyle/>
                    <a:p>
                      <a:pPr algn="l"/>
                      <a:r>
                        <a:rPr kumimoji="1" lang="ja-JP" altLang="en-US" sz="1200" dirty="0"/>
                        <a:t>市町村森林整備計画において、鳥獣害防止森林区域に指定されている場合は、防護柵の設置、幼齢木保護具の設置などの鳥獣害対策が記載されているか。</a:t>
                      </a:r>
                    </a:p>
                  </a:txBody>
                  <a:tcPr anchor="ctr"/>
                </a:tc>
                <a:extLst>
                  <a:ext uri="{0D108BD9-81ED-4DB2-BD59-A6C34878D82A}">
                    <a16:rowId xmlns:a16="http://schemas.microsoft.com/office/drawing/2014/main" val="3580856196"/>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lt"/>
                          <a:ea typeface="+mn-ea"/>
                          <a:cs typeface="+mn-cs"/>
                        </a:rPr>
                        <a:t>□</a:t>
                      </a:r>
                    </a:p>
                  </a:txBody>
                  <a:tcPr anchor="ctr"/>
                </a:tc>
                <a:tc>
                  <a:txBody>
                    <a:bodyPr/>
                    <a:lstStyle/>
                    <a:p>
                      <a:pPr algn="ctr"/>
                      <a:r>
                        <a:rPr kumimoji="1" lang="ja-JP" altLang="en-US" sz="1200" dirty="0"/>
                        <a:t>５年後において適確な更新がなされない場合</a:t>
                      </a:r>
                    </a:p>
                  </a:txBody>
                  <a:tcPr anchor="ctr"/>
                </a:tc>
                <a:tc>
                  <a:txBody>
                    <a:bodyPr/>
                    <a:lstStyle/>
                    <a:p>
                      <a:pPr algn="l"/>
                      <a:r>
                        <a:rPr kumimoji="1" lang="ja-JP" altLang="en-US" sz="1200" dirty="0"/>
                        <a:t>天然更新及び転用の場合に記載されているか。</a:t>
                      </a:r>
                    </a:p>
                  </a:txBody>
                  <a:tcPr anchor="ctr"/>
                </a:tc>
                <a:extLst>
                  <a:ext uri="{0D108BD9-81ED-4DB2-BD59-A6C34878D82A}">
                    <a16:rowId xmlns:a16="http://schemas.microsoft.com/office/drawing/2014/main" val="1873643208"/>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lt"/>
                          <a:ea typeface="+mn-ea"/>
                          <a:cs typeface="+mn-cs"/>
                        </a:rPr>
                        <a:t>□</a:t>
                      </a:r>
                    </a:p>
                  </a:txBody>
                  <a:tcPr anchor="ctr"/>
                </a:tc>
                <a:tc>
                  <a:txBody>
                    <a:bodyPr/>
                    <a:lstStyle/>
                    <a:p>
                      <a:pPr algn="ctr"/>
                      <a:r>
                        <a:rPr kumimoji="1" lang="ja-JP" altLang="en-US" sz="1200" dirty="0"/>
                        <a:t>森林以外の用途</a:t>
                      </a:r>
                    </a:p>
                  </a:txBody>
                  <a:tcPr anchor="ctr"/>
                </a:tc>
                <a:tc>
                  <a:txBody>
                    <a:bodyPr/>
                    <a:lstStyle/>
                    <a:p>
                      <a:pPr algn="l"/>
                      <a:r>
                        <a:rPr kumimoji="1" lang="ja-JP" altLang="en-US" sz="1200" dirty="0"/>
                        <a:t>転用の場合の用途及び転用時期が記載されているか。</a:t>
                      </a:r>
                    </a:p>
                  </a:txBody>
                  <a:tcPr anchor="ctr"/>
                </a:tc>
                <a:extLst>
                  <a:ext uri="{0D108BD9-81ED-4DB2-BD59-A6C34878D82A}">
                    <a16:rowId xmlns:a16="http://schemas.microsoft.com/office/drawing/2014/main" val="3353131266"/>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lt"/>
                          <a:ea typeface="+mn-ea"/>
                          <a:cs typeface="+mn-cs"/>
                        </a:rPr>
                        <a:t>□</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森林以外の用途</a:t>
                      </a:r>
                    </a:p>
                  </a:txBody>
                  <a:tcPr anchor="ctr"/>
                </a:tc>
                <a:tc>
                  <a:txBody>
                    <a:bodyPr/>
                    <a:lstStyle/>
                    <a:p>
                      <a:pPr algn="l"/>
                      <a:r>
                        <a:rPr kumimoji="1" lang="ja-JP" altLang="en-US" sz="1200" dirty="0"/>
                        <a:t>届出箇所の周囲で転用が行われていないか、又はその予定がないか（一連の転用が一体のものとみなされ、林地開発許可の対象となる場合があります。）。</a:t>
                      </a:r>
                    </a:p>
                  </a:txBody>
                  <a:tcPr anchor="ctr"/>
                </a:tc>
                <a:extLst>
                  <a:ext uri="{0D108BD9-81ED-4DB2-BD59-A6C34878D82A}">
                    <a16:rowId xmlns:a16="http://schemas.microsoft.com/office/drawing/2014/main" val="248376423"/>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lt"/>
                          <a:ea typeface="+mn-ea"/>
                          <a:cs typeface="+mn-cs"/>
                        </a:rPr>
                        <a:t>□</a:t>
                      </a: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kumimoji="1" lang="ja-JP" altLang="en-US" sz="1200" dirty="0"/>
                        <a:t>伐採計画</a:t>
                      </a:r>
                      <a:endParaRPr kumimoji="1" lang="en-US" altLang="ja-JP" sz="1200" dirty="0"/>
                    </a:p>
                    <a:p>
                      <a:pPr algn="ctr"/>
                      <a:r>
                        <a:rPr kumimoji="1" lang="ja-JP" altLang="en-US" sz="1200" dirty="0"/>
                        <a:t>との連携</a:t>
                      </a:r>
                    </a:p>
                  </a:txBody>
                  <a:tcPr anchor="ctr"/>
                </a:tc>
                <a:tc>
                  <a:txBody>
                    <a:bodyPr/>
                    <a:lstStyle/>
                    <a:p>
                      <a:pPr algn="l"/>
                      <a:r>
                        <a:rPr kumimoji="1" lang="ja-JP" altLang="en-US" sz="1200" dirty="0"/>
                        <a:t>伐採者と造林者が異なる場合には、一連の作業について認識を共有するなど十分な連携が図れているか。</a:t>
                      </a:r>
                    </a:p>
                  </a:txBody>
                  <a:tcPr anchor="ctr"/>
                </a:tc>
                <a:extLst>
                  <a:ext uri="{0D108BD9-81ED-4DB2-BD59-A6C34878D82A}">
                    <a16:rowId xmlns:a16="http://schemas.microsoft.com/office/drawing/2014/main" val="2364576374"/>
                  </a:ext>
                </a:extLst>
              </a:tr>
            </a:tbl>
          </a:graphicData>
        </a:graphic>
      </p:graphicFrame>
      <p:sp>
        <p:nvSpPr>
          <p:cNvPr id="9" name="タイトル 8">
            <a:extLst>
              <a:ext uri="{FF2B5EF4-FFF2-40B4-BE49-F238E27FC236}">
                <a16:creationId xmlns:a16="http://schemas.microsoft.com/office/drawing/2014/main" id="{0D869C8E-D874-8469-540F-5AB8F1B27267}"/>
              </a:ext>
            </a:extLst>
          </p:cNvPr>
          <p:cNvSpPr>
            <a:spLocks noGrp="1"/>
          </p:cNvSpPr>
          <p:nvPr>
            <p:ph type="title"/>
          </p:nvPr>
        </p:nvSpPr>
        <p:spPr>
          <a:xfrm>
            <a:off x="185927" y="144635"/>
            <a:ext cx="5915025" cy="369332"/>
          </a:xfrm>
        </p:spPr>
        <p:txBody>
          <a:bodyPr>
            <a:normAutofit fontScale="90000"/>
          </a:bodyPr>
          <a:lstStyle/>
          <a:p>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チェックポイント（続き）</a:t>
            </a:r>
            <a:r>
              <a:rPr lang="en-US" altLang="ja-JP" sz="2400" dirty="0">
                <a:latin typeface="BIZ UDPゴシック" panose="020B0400000000000000" pitchFamily="50" charset="-128"/>
                <a:ea typeface="BIZ UDPゴシック" panose="020B0400000000000000" pitchFamily="50" charset="-128"/>
              </a:rPr>
              <a:t>】</a:t>
            </a:r>
            <a:endParaRPr lang="ja-JP" altLang="en-US"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82892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E44A245-65C4-71FE-00D3-2E8A0DD7A539}"/>
              </a:ext>
            </a:extLst>
          </p:cNvPr>
          <p:cNvSpPr txBox="1"/>
          <p:nvPr/>
        </p:nvSpPr>
        <p:spPr>
          <a:xfrm>
            <a:off x="0" y="9505196"/>
            <a:ext cx="412366"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22</a:t>
            </a:r>
          </a:p>
        </p:txBody>
      </p:sp>
      <p:sp>
        <p:nvSpPr>
          <p:cNvPr id="11" name="正方形/長方形 10">
            <a:extLst>
              <a:ext uri="{FF2B5EF4-FFF2-40B4-BE49-F238E27FC236}">
                <a16:creationId xmlns:a16="http://schemas.microsoft.com/office/drawing/2014/main" id="{682D04A1-8D9F-9833-740A-8636DAF5079E}"/>
              </a:ext>
            </a:extLst>
          </p:cNvPr>
          <p:cNvSpPr/>
          <p:nvPr/>
        </p:nvSpPr>
        <p:spPr>
          <a:xfrm>
            <a:off x="118872" y="2508280"/>
            <a:ext cx="6620256" cy="7110575"/>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en-US" altLang="ja-JP" sz="1400" dirty="0">
              <a:latin typeface="BIZ UDP明朝 Medium" panose="02020500000000000000" pitchFamily="18" charset="-128"/>
              <a:ea typeface="BIZ UDP明朝 Medium" panose="02020500000000000000" pitchFamily="18" charset="-128"/>
            </a:endParaRPr>
          </a:p>
          <a:p>
            <a:pPr algn="ctr"/>
            <a:r>
              <a:rPr kumimoji="1" lang="ja-JP" altLang="en-US" sz="1400" dirty="0">
                <a:latin typeface="BIZ UDP明朝 Medium" panose="02020500000000000000" pitchFamily="18" charset="-128"/>
                <a:ea typeface="BIZ UDP明朝 Medium" panose="02020500000000000000" pitchFamily="18" charset="-128"/>
              </a:rPr>
              <a:t>伐採及び伐採後の造林の計画の適合通知書</a:t>
            </a:r>
            <a:endParaRPr kumimoji="1" lang="en-US" altLang="ja-JP" sz="1400" dirty="0">
              <a:latin typeface="BIZ UDP明朝 Medium" panose="02020500000000000000" pitchFamily="18" charset="-128"/>
              <a:ea typeface="BIZ UDP明朝 Medium" panose="02020500000000000000" pitchFamily="18" charset="-128"/>
            </a:endParaRPr>
          </a:p>
          <a:p>
            <a:pPr algn="ctr"/>
            <a:endParaRPr kumimoji="1" lang="en-US" altLang="ja-JP" sz="1400" dirty="0">
              <a:latin typeface="BIZ UDP明朝 Medium" panose="02020500000000000000" pitchFamily="18" charset="-128"/>
              <a:ea typeface="BIZ UDP明朝 Medium" panose="02020500000000000000" pitchFamily="18" charset="-128"/>
            </a:endParaRPr>
          </a:p>
          <a:p>
            <a:pPr algn="r"/>
            <a:r>
              <a:rPr kumimoji="1" lang="ja-JP" altLang="en-US" sz="1400" dirty="0">
                <a:latin typeface="BIZ UDP明朝 Medium" panose="02020500000000000000" pitchFamily="18" charset="-128"/>
                <a:ea typeface="BIZ UDP明朝 Medium" panose="02020500000000000000" pitchFamily="18" charset="-128"/>
              </a:rPr>
              <a:t>○年○月○日</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〇〇　殿</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　　　　　　　　　　　　○○市町村長　　</a:t>
            </a:r>
            <a:endParaRPr kumimoji="1" lang="en-US" altLang="ja-JP" sz="1400" dirty="0">
              <a:latin typeface="BIZ UDP明朝 Medium" panose="02020500000000000000" pitchFamily="18" charset="-128"/>
              <a:ea typeface="BIZ UDP明朝 Medium" panose="02020500000000000000" pitchFamily="18" charset="-128"/>
            </a:endParaRPr>
          </a:p>
          <a:p>
            <a:pPr lvl="8"/>
            <a:endParaRPr kumimoji="1" lang="en-US" altLang="ja-JP" sz="1400" dirty="0">
              <a:latin typeface="BIZ UDP明朝 Medium" panose="02020500000000000000" pitchFamily="18" charset="-128"/>
              <a:ea typeface="BIZ UDP明朝 Medium" panose="02020500000000000000" pitchFamily="18" charset="-128"/>
            </a:endParaRPr>
          </a:p>
          <a:p>
            <a:pPr indent="266700" algn="just" eaLnBrk="0"/>
            <a:r>
              <a:rPr kumimoji="1" lang="ja-JP" altLang="en-US" sz="1400" dirty="0">
                <a:latin typeface="BIZ UDP明朝 Medium" panose="02020500000000000000" pitchFamily="18" charset="-128"/>
                <a:ea typeface="BIZ UDP明朝 Medium" panose="02020500000000000000" pitchFamily="18" charset="-128"/>
              </a:rPr>
              <a:t>　</a:t>
            </a: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年　月　日に提出のあった伐採及び伐採後の造林の届出書に記載された下記の伐採及び伐採後の造林の計画は、市町村森林整備計画に適合すると認められるので、通知する。</a:t>
            </a:r>
          </a:p>
          <a:p>
            <a:pPr algn="just" eaLnBrk="0"/>
            <a:r>
              <a:rPr lang="en-US" altLang="ja-JP" sz="1400" kern="100" spc="10" dirty="0">
                <a:effectLst/>
                <a:latin typeface="BIZ UDP明朝 Medium" panose="02020500000000000000" pitchFamily="18" charset="-128"/>
                <a:ea typeface="BIZ UDP明朝 Medium" panose="02020500000000000000" pitchFamily="18" charset="-128"/>
                <a:cs typeface="Times New Roman" panose="02020603050405020304" pitchFamily="18" charset="0"/>
              </a:rPr>
              <a:t> </a:t>
            </a:r>
            <a:endPar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ctr" eaLnBrk="0"/>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記</a:t>
            </a:r>
          </a:p>
          <a:p>
            <a:pPr algn="just" eaLnBrk="0"/>
            <a:r>
              <a:rPr lang="en-US" altLang="ja-JP" sz="1400" kern="100" spc="10" dirty="0">
                <a:effectLst/>
                <a:latin typeface="BIZ UDP明朝 Medium" panose="02020500000000000000" pitchFamily="18" charset="-128"/>
                <a:ea typeface="BIZ UDP明朝 Medium" panose="02020500000000000000" pitchFamily="18" charset="-128"/>
                <a:cs typeface="Times New Roman" panose="02020603050405020304" pitchFamily="18" charset="0"/>
              </a:rPr>
              <a:t> </a:t>
            </a:r>
            <a:endPar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just" eaLnBrk="0"/>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　提出された伐採及び伐採後の造林の届出の概要</a:t>
            </a:r>
          </a:p>
          <a:p>
            <a:pPr algn="just" eaLnBrk="0"/>
            <a:r>
              <a:rPr lang="en-US" altLang="ja-JP" sz="1400" kern="100" spc="10" dirty="0">
                <a:effectLst/>
                <a:latin typeface="BIZ UDP明朝 Medium" panose="02020500000000000000" pitchFamily="18" charset="-128"/>
                <a:ea typeface="BIZ UDP明朝 Medium" panose="02020500000000000000" pitchFamily="18" charset="-128"/>
                <a:cs typeface="Times New Roman" panose="02020603050405020304" pitchFamily="18" charset="0"/>
              </a:rPr>
              <a:t> </a:t>
            </a:r>
            <a:endPar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just" eaLnBrk="0">
              <a:spcBef>
                <a:spcPts val="600"/>
              </a:spcBef>
            </a:pP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　　森林の所在場所：○○市（町村）大字○○字○○地番</a:t>
            </a:r>
          </a:p>
          <a:p>
            <a:pPr algn="just" eaLnBrk="0">
              <a:spcBef>
                <a:spcPts val="600"/>
              </a:spcBef>
            </a:pP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　　伐　採　面　積：　　　　　　　　　　</a:t>
            </a:r>
            <a:r>
              <a:rPr lang="ja-JP" altLang="en-US"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５．００</a:t>
            </a:r>
            <a:r>
              <a:rPr lang="en-US"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ha </a:t>
            </a:r>
            <a:endPar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just" eaLnBrk="0">
              <a:spcBef>
                <a:spcPts val="600"/>
              </a:spcBef>
            </a:pP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　　伐　採　方　法：主伐（皆伐・択伐）・間伐　　　伐採率（％）</a:t>
            </a:r>
          </a:p>
          <a:p>
            <a:pPr algn="just" eaLnBrk="0">
              <a:spcBef>
                <a:spcPts val="600"/>
              </a:spcBef>
            </a:pP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　　</a:t>
            </a:r>
            <a:r>
              <a:rPr lang="ja-JP" altLang="ja-JP" sz="1400" kern="0" spc="525" dirty="0">
                <a:effectLst/>
                <a:latin typeface="BIZ UDP明朝 Medium" panose="02020500000000000000" pitchFamily="18" charset="-128"/>
                <a:ea typeface="BIZ UDP明朝 Medium" panose="02020500000000000000" pitchFamily="18" charset="-128"/>
                <a:cs typeface="Times New Roman" panose="02020603050405020304" pitchFamily="18" charset="0"/>
              </a:rPr>
              <a:t>伐採の期間</a:t>
            </a: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a:t>
            </a:r>
            <a:r>
              <a:rPr lang="ja-JP" altLang="en-US"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令和○年○月○日～令和○年○月○日</a:t>
            </a:r>
            <a:endPar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just" eaLnBrk="0">
              <a:spcBef>
                <a:spcPts val="600"/>
              </a:spcBef>
            </a:pP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　　</a:t>
            </a:r>
            <a:r>
              <a:rPr lang="ja-JP" altLang="ja-JP" sz="1400" kern="0" spc="1050" dirty="0">
                <a:effectLst/>
                <a:latin typeface="BIZ UDP明朝 Medium" panose="02020500000000000000" pitchFamily="18" charset="-128"/>
                <a:ea typeface="BIZ UDP明朝 Medium" panose="02020500000000000000" pitchFamily="18" charset="-128"/>
                <a:cs typeface="Times New Roman" panose="02020603050405020304" pitchFamily="18" charset="0"/>
              </a:rPr>
              <a:t>伐採樹種</a:t>
            </a: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a:t>
            </a:r>
            <a:r>
              <a:rPr lang="ja-JP" altLang="en-US"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すぎ</a:t>
            </a:r>
            <a:endPar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just" eaLnBrk="0">
              <a:spcBef>
                <a:spcPts val="600"/>
              </a:spcBef>
            </a:pP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　　</a:t>
            </a:r>
            <a:r>
              <a:rPr lang="ja-JP" altLang="ja-JP" sz="1400" kern="0" spc="2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伐採齢</a:t>
            </a: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a:t>
            </a:r>
            <a:r>
              <a:rPr lang="ja-JP" altLang="en-US"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６０</a:t>
            </a:r>
            <a:endPar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just" eaLnBrk="0">
              <a:spcBef>
                <a:spcPts val="600"/>
              </a:spcBef>
            </a:pP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　　</a:t>
            </a:r>
            <a:r>
              <a:rPr lang="ja-JP" altLang="ja-JP" sz="1400" kern="0" spc="1050" dirty="0">
                <a:effectLst/>
                <a:latin typeface="BIZ UDP明朝 Medium" panose="02020500000000000000" pitchFamily="18" charset="-128"/>
                <a:ea typeface="BIZ UDP明朝 Medium" panose="02020500000000000000" pitchFamily="18" charset="-128"/>
                <a:cs typeface="Times New Roman" panose="02020603050405020304" pitchFamily="18" charset="0"/>
              </a:rPr>
              <a:t>集材方法</a:t>
            </a: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：集材路、架線、その他（　）</a:t>
            </a:r>
          </a:p>
          <a:p>
            <a:pPr algn="just" eaLnBrk="0">
              <a:spcBef>
                <a:spcPts val="600"/>
              </a:spcBef>
            </a:pP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　　</a:t>
            </a:r>
            <a:r>
              <a:rPr lang="ja-JP" altLang="ja-JP" sz="1400" kern="0" spc="525" dirty="0">
                <a:effectLst/>
                <a:latin typeface="BIZ UDP明朝 Medium" panose="02020500000000000000" pitchFamily="18" charset="-128"/>
                <a:ea typeface="BIZ UDP明朝 Medium" panose="02020500000000000000" pitchFamily="18" charset="-128"/>
                <a:cs typeface="Times New Roman" panose="02020603050405020304" pitchFamily="18" charset="0"/>
              </a:rPr>
              <a:t>造林の方法</a:t>
            </a: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：人工造林（植栽・人工播種）</a:t>
            </a:r>
          </a:p>
          <a:p>
            <a:pPr algn="just" eaLnBrk="0">
              <a:spcBef>
                <a:spcPts val="600"/>
              </a:spcBef>
            </a:pP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　　　　　　　　　　</a:t>
            </a:r>
            <a:r>
              <a:rPr lang="ja-JP" altLang="en-US"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　　　</a:t>
            </a: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天然更新（ぼう芽更新・天然下種更新）</a:t>
            </a:r>
          </a:p>
          <a:p>
            <a:pPr algn="just" eaLnBrk="0">
              <a:spcBef>
                <a:spcPts val="600"/>
              </a:spcBef>
            </a:pP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　　　　　　　　　　</a:t>
            </a:r>
            <a:r>
              <a:rPr lang="ja-JP" altLang="en-US"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　　　</a:t>
            </a: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樹種</a:t>
            </a:r>
            <a:r>
              <a:rPr lang="ja-JP" altLang="en-US"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：すぎ</a:t>
            </a: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、本数</a:t>
            </a:r>
            <a:r>
              <a:rPr lang="ja-JP" altLang="en-US"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a:t>
            </a:r>
            <a:r>
              <a:rPr lang="en-US"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15,000</a:t>
            </a:r>
            <a:r>
              <a:rPr lang="ja-JP" altLang="en-US"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本</a:t>
            </a:r>
            <a:endPar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just" eaLnBrk="0">
              <a:spcBef>
                <a:spcPts val="600"/>
              </a:spcBef>
            </a:pPr>
            <a:r>
              <a:rPr lang="en-US"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    </a:t>
            </a:r>
            <a:r>
              <a:rPr lang="ja-JP" altLang="ja-JP" sz="1400" kern="0" spc="525" dirty="0">
                <a:effectLst/>
                <a:latin typeface="BIZ UDP明朝 Medium" panose="02020500000000000000" pitchFamily="18" charset="-128"/>
                <a:ea typeface="BIZ UDP明朝 Medium" panose="02020500000000000000" pitchFamily="18" charset="-128"/>
                <a:cs typeface="Times New Roman" panose="02020603050405020304" pitchFamily="18" charset="0"/>
              </a:rPr>
              <a:t>造林の面積</a:t>
            </a: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a:t>
            </a:r>
            <a:r>
              <a:rPr lang="ja-JP" altLang="en-US"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５．００</a:t>
            </a:r>
            <a:r>
              <a:rPr lang="en-US"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ha</a:t>
            </a:r>
            <a:endPar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just" eaLnBrk="0">
              <a:spcBef>
                <a:spcPts val="600"/>
              </a:spcBef>
            </a:pP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　　</a:t>
            </a:r>
            <a:r>
              <a:rPr lang="ja-JP" altLang="ja-JP" sz="1400" kern="0" spc="525" dirty="0">
                <a:effectLst/>
                <a:latin typeface="BIZ UDP明朝 Medium" panose="02020500000000000000" pitchFamily="18" charset="-128"/>
                <a:ea typeface="BIZ UDP明朝 Medium" panose="02020500000000000000" pitchFamily="18" charset="-128"/>
                <a:cs typeface="Times New Roman" panose="02020603050405020304" pitchFamily="18" charset="0"/>
              </a:rPr>
              <a:t>造林の期間</a:t>
            </a: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a:t>
            </a:r>
            <a:r>
              <a:rPr lang="ja-JP" altLang="en-US"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令和○年○月○日～令和○年○月○日</a:t>
            </a:r>
            <a:endPar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just" eaLnBrk="0">
              <a:spcBef>
                <a:spcPts val="600"/>
              </a:spcBef>
            </a:pP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　　</a:t>
            </a:r>
            <a:r>
              <a:rPr lang="ja-JP" altLang="ja-JP" sz="1400" kern="0" spc="525" dirty="0">
                <a:effectLst/>
                <a:latin typeface="BIZ UDP明朝 Medium" panose="02020500000000000000" pitchFamily="18" charset="-128"/>
                <a:ea typeface="BIZ UDP明朝 Medium" panose="02020500000000000000" pitchFamily="18" charset="-128"/>
                <a:cs typeface="Times New Roman" panose="02020603050405020304" pitchFamily="18" charset="0"/>
              </a:rPr>
              <a:t>鳥獣害対策</a:t>
            </a:r>
            <a:r>
              <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a:t>
            </a:r>
            <a:r>
              <a:rPr lang="ja-JP" altLang="en-US"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なし</a:t>
            </a:r>
            <a:endParaRPr lang="ja-JP" altLang="ja-JP" sz="14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endParaRPr kumimoji="1" lang="ja-JP" altLang="en-US" sz="1400" dirty="0">
              <a:latin typeface="BIZ UDP明朝 Medium" panose="02020500000000000000" pitchFamily="18" charset="-128"/>
              <a:ea typeface="BIZ UDP明朝 Medium" panose="02020500000000000000" pitchFamily="18" charset="-128"/>
            </a:endParaRPr>
          </a:p>
        </p:txBody>
      </p:sp>
      <p:sp>
        <p:nvSpPr>
          <p:cNvPr id="25" name="テキスト ボックス 24">
            <a:extLst>
              <a:ext uri="{FF2B5EF4-FFF2-40B4-BE49-F238E27FC236}">
                <a16:creationId xmlns:a16="http://schemas.microsoft.com/office/drawing/2014/main" id="{40A2E28A-8EDB-0EC7-8B68-462242997570}"/>
              </a:ext>
            </a:extLst>
          </p:cNvPr>
          <p:cNvSpPr txBox="1"/>
          <p:nvPr/>
        </p:nvSpPr>
        <p:spPr>
          <a:xfrm flipH="1">
            <a:off x="5650990" y="2508280"/>
            <a:ext cx="969266" cy="369332"/>
          </a:xfrm>
          <a:prstGeom prst="rect">
            <a:avLst/>
          </a:prstGeom>
          <a:noFill/>
          <a:ln>
            <a:solidFill>
              <a:srgbClr val="FF0000"/>
            </a:solidFill>
          </a:ln>
        </p:spPr>
        <p:txBody>
          <a:bodyPr wrap="square" rtlCol="0">
            <a:spAutoFit/>
          </a:bodyPr>
          <a:lstStyle/>
          <a:p>
            <a:r>
              <a:rPr kumimoji="1" lang="ja-JP" altLang="en-US" dirty="0">
                <a:solidFill>
                  <a:srgbClr val="FF0000"/>
                </a:solidFill>
              </a:rPr>
              <a:t>（例）</a:t>
            </a:r>
          </a:p>
        </p:txBody>
      </p:sp>
      <p:sp>
        <p:nvSpPr>
          <p:cNvPr id="6" name="正方形/長方形 5">
            <a:extLst>
              <a:ext uri="{FF2B5EF4-FFF2-40B4-BE49-F238E27FC236}">
                <a16:creationId xmlns:a16="http://schemas.microsoft.com/office/drawing/2014/main" id="{7601BC0D-863B-B219-4124-31426C769B90}"/>
              </a:ext>
            </a:extLst>
          </p:cNvPr>
          <p:cNvSpPr/>
          <p:nvPr/>
        </p:nvSpPr>
        <p:spPr>
          <a:xfrm>
            <a:off x="0" y="-19667"/>
            <a:ext cx="6858000" cy="461665"/>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⑤　適合（確認）通知書</a:t>
            </a:r>
          </a:p>
        </p:txBody>
      </p:sp>
      <p:sp>
        <p:nvSpPr>
          <p:cNvPr id="7" name="四角形: 角を丸くする 6">
            <a:extLst>
              <a:ext uri="{FF2B5EF4-FFF2-40B4-BE49-F238E27FC236}">
                <a16:creationId xmlns:a16="http://schemas.microsoft.com/office/drawing/2014/main" id="{A2A161E7-64DC-0E3A-93C6-463A2D5E4067}"/>
              </a:ext>
            </a:extLst>
          </p:cNvPr>
          <p:cNvSpPr/>
          <p:nvPr/>
        </p:nvSpPr>
        <p:spPr>
          <a:xfrm>
            <a:off x="24384" y="480051"/>
            <a:ext cx="6693408" cy="1936603"/>
          </a:xfrm>
          <a:prstGeom prst="roundRect">
            <a:avLst>
              <a:gd name="adj" fmla="val 7653"/>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ゴシック" panose="020B0400000000000000" pitchFamily="49" charset="-128"/>
                <a:ea typeface="BIZ UDゴシック" panose="020B0400000000000000" pitchFamily="49" charset="-128"/>
              </a:rPr>
              <a:t>　届出者から市町村に申請</a:t>
            </a:r>
            <a:r>
              <a:rPr kumimoji="1" lang="ja-JP" altLang="en-US" sz="1100" dirty="0">
                <a:solidFill>
                  <a:schemeClr val="tx1"/>
                </a:solidFill>
                <a:latin typeface="BIZ UDゴシック" panose="020B0400000000000000" pitchFamily="49" charset="-128"/>
                <a:ea typeface="BIZ UDゴシック" panose="020B0400000000000000" pitchFamily="49" charset="-128"/>
              </a:rPr>
              <a:t>（</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a:t>
            </a:r>
            <a:r>
              <a:rPr kumimoji="1" lang="ja-JP" altLang="en-US" sz="1600" dirty="0">
                <a:solidFill>
                  <a:schemeClr val="tx1"/>
                </a:solidFill>
                <a:latin typeface="BIZ UDゴシック" panose="020B0400000000000000" pitchFamily="49" charset="-128"/>
                <a:ea typeface="BIZ UDゴシック" panose="020B0400000000000000" pitchFamily="49" charset="-128"/>
              </a:rPr>
              <a:t>すると、提出した</a:t>
            </a:r>
            <a:r>
              <a:rPr kumimoji="1" lang="zh-TW" altLang="en-US" sz="1600" dirty="0">
                <a:solidFill>
                  <a:schemeClr val="tx1"/>
                </a:solidFill>
                <a:latin typeface="BIZ UDゴシック" panose="020B0400000000000000" pitchFamily="49" charset="-128"/>
                <a:ea typeface="BIZ UDゴシック" panose="020B0400000000000000" pitchFamily="49" charset="-128"/>
              </a:rPr>
              <a:t>伐採造林届出書</a:t>
            </a:r>
            <a:r>
              <a:rPr kumimoji="1" lang="ja-JP" altLang="en-US" sz="1600" dirty="0">
                <a:solidFill>
                  <a:schemeClr val="tx1"/>
                </a:solidFill>
                <a:latin typeface="BIZ UDゴシック" panose="020B0400000000000000" pitchFamily="49" charset="-128"/>
                <a:ea typeface="BIZ UDゴシック" panose="020B0400000000000000" pitchFamily="49" charset="-128"/>
              </a:rPr>
              <a:t>が市町村森林整備計画に適合していることを証する通知書の発行を受けることができます。（森林からの転用の場合は、</a:t>
            </a:r>
            <a:r>
              <a:rPr kumimoji="1" lang="zh-TW" altLang="en-US" sz="1600" dirty="0">
                <a:solidFill>
                  <a:schemeClr val="tx1"/>
                </a:solidFill>
                <a:latin typeface="BIZ UDゴシック" panose="020B0400000000000000" pitchFamily="49" charset="-128"/>
                <a:ea typeface="BIZ UDゴシック" panose="020B0400000000000000" pitchFamily="49" charset="-128"/>
              </a:rPr>
              <a:t>伐採造林届出書</a:t>
            </a:r>
            <a:r>
              <a:rPr kumimoji="1" lang="ja-JP" altLang="en-US" sz="1600" dirty="0">
                <a:solidFill>
                  <a:schemeClr val="tx1"/>
                </a:solidFill>
                <a:latin typeface="BIZ UDゴシック" panose="020B0400000000000000" pitchFamily="49" charset="-128"/>
                <a:ea typeface="BIZ UDゴシック" panose="020B0400000000000000" pitchFamily="49" charset="-128"/>
              </a:rPr>
              <a:t>が提出されていることを確認する通知書）</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適合（確認）通知書は、木材の合法性や地域材の証明等として利用されることがあります。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申請方法は、伐採造林届（表紙）の備考欄への記載（</a:t>
            </a:r>
            <a:r>
              <a:rPr kumimoji="1" lang="en-US" altLang="ja-JP" sz="1100" dirty="0">
                <a:solidFill>
                  <a:schemeClr val="tx1"/>
                </a:solidFill>
                <a:latin typeface="BIZ UDゴシック" panose="020B0400000000000000" pitchFamily="49" charset="-128"/>
                <a:ea typeface="BIZ UDゴシック" panose="020B0400000000000000" pitchFamily="49" charset="-128"/>
              </a:rPr>
              <a:t>P.8</a:t>
            </a:r>
            <a:r>
              <a:rPr kumimoji="1" lang="ja-JP" altLang="en-US" sz="1100" dirty="0">
                <a:solidFill>
                  <a:schemeClr val="tx1"/>
                </a:solidFill>
                <a:latin typeface="BIZ UDゴシック" panose="020B0400000000000000" pitchFamily="49" charset="-128"/>
                <a:ea typeface="BIZ UDゴシック" panose="020B0400000000000000" pitchFamily="49" charset="-128"/>
              </a:rPr>
              <a:t>参照）のほか、市町村によっては、申請書の様式を定めている場合があります。</a:t>
            </a:r>
          </a:p>
        </p:txBody>
      </p:sp>
      <p:sp>
        <p:nvSpPr>
          <p:cNvPr id="2" name="テキスト ボックス 1">
            <a:extLst>
              <a:ext uri="{FF2B5EF4-FFF2-40B4-BE49-F238E27FC236}">
                <a16:creationId xmlns:a16="http://schemas.microsoft.com/office/drawing/2014/main" id="{5B28AB1D-81CB-C16F-6F91-748A910B0493}"/>
              </a:ext>
            </a:extLst>
          </p:cNvPr>
          <p:cNvSpPr txBox="1"/>
          <p:nvPr/>
        </p:nvSpPr>
        <p:spPr>
          <a:xfrm>
            <a:off x="7147560" y="921039"/>
            <a:ext cx="3081293" cy="461665"/>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長</a:t>
            </a:r>
            <a:r>
              <a:rPr lang="en-US" altLang="ja-JP" sz="1200" b="0" i="0" dirty="0">
                <a:solidFill>
                  <a:srgbClr val="333333"/>
                </a:solidFill>
                <a:effectLst/>
                <a:latin typeface="Lucida Grande"/>
              </a:rPr>
              <a:t>P</a:t>
            </a:r>
            <a:r>
              <a:rPr lang="ja-JP" altLang="en-US" sz="1200" b="0" i="0" dirty="0">
                <a:solidFill>
                  <a:srgbClr val="333333"/>
                </a:solidFill>
                <a:effectLst/>
                <a:latin typeface="Lucida Grande"/>
              </a:rPr>
              <a:t>４</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⑵⑶・</a:t>
            </a:r>
            <a:r>
              <a:rPr lang="en-US" altLang="ja-JP" sz="1200" b="0" i="0" dirty="0">
                <a:solidFill>
                  <a:srgbClr val="333333"/>
                </a:solidFill>
                <a:effectLst/>
                <a:latin typeface="Lucida Grande"/>
              </a:rPr>
              <a:t>P12</a:t>
            </a:r>
            <a:r>
              <a:rPr lang="ja-JP" altLang="en-US" sz="1200" b="0" i="0" dirty="0">
                <a:solidFill>
                  <a:srgbClr val="333333"/>
                </a:solidFill>
                <a:effectLst/>
                <a:latin typeface="Lucida Grande"/>
              </a:rPr>
              <a:t>別紙様式第１号～第３号</a:t>
            </a:r>
            <a:r>
              <a:rPr lang="en-US" altLang="ja-JP" sz="1200" b="0" i="0" dirty="0">
                <a:solidFill>
                  <a:srgbClr val="333333"/>
                </a:solidFill>
                <a:effectLst/>
                <a:latin typeface="Lucida Grande"/>
              </a:rPr>
              <a:t>,</a:t>
            </a:r>
          </a:p>
          <a:p>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P32-2</a:t>
            </a:r>
          </a:p>
        </p:txBody>
      </p:sp>
      <p:sp>
        <p:nvSpPr>
          <p:cNvPr id="4" name="楕円 3">
            <a:extLst>
              <a:ext uri="{FF2B5EF4-FFF2-40B4-BE49-F238E27FC236}">
                <a16:creationId xmlns:a16="http://schemas.microsoft.com/office/drawing/2014/main" id="{D155D28B-0B93-CE22-7978-9914DD0488BF}"/>
              </a:ext>
            </a:extLst>
          </p:cNvPr>
          <p:cNvSpPr/>
          <p:nvPr/>
        </p:nvSpPr>
        <p:spPr>
          <a:xfrm>
            <a:off x="1975104" y="6327648"/>
            <a:ext cx="475488"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9489C08D-BBD7-C6C8-A7E1-34D98DD075D0}"/>
              </a:ext>
            </a:extLst>
          </p:cNvPr>
          <p:cNvSpPr/>
          <p:nvPr/>
        </p:nvSpPr>
        <p:spPr>
          <a:xfrm>
            <a:off x="1737360" y="7412736"/>
            <a:ext cx="475488"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5432C66D-9306-1D6F-D4A9-C49952B0EC36}"/>
              </a:ext>
            </a:extLst>
          </p:cNvPr>
          <p:cNvSpPr/>
          <p:nvPr/>
        </p:nvSpPr>
        <p:spPr>
          <a:xfrm>
            <a:off x="2450592" y="7790371"/>
            <a:ext cx="475488"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52161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CB979F8E-DBEA-77D6-53DC-68AE027D0CFB}"/>
              </a:ext>
            </a:extLst>
          </p:cNvPr>
          <p:cNvGrpSpPr/>
          <p:nvPr/>
        </p:nvGrpSpPr>
        <p:grpSpPr>
          <a:xfrm>
            <a:off x="0" y="2080272"/>
            <a:ext cx="6958370" cy="7825728"/>
            <a:chOff x="0" y="3177552"/>
            <a:chExt cx="6958370" cy="7825728"/>
          </a:xfrm>
        </p:grpSpPr>
        <p:grpSp>
          <p:nvGrpSpPr>
            <p:cNvPr id="14" name="グループ化 13">
              <a:extLst>
                <a:ext uri="{FF2B5EF4-FFF2-40B4-BE49-F238E27FC236}">
                  <a16:creationId xmlns:a16="http://schemas.microsoft.com/office/drawing/2014/main" id="{3D8024AB-2615-0F62-161D-55386DF8C1ED}"/>
                </a:ext>
              </a:extLst>
            </p:cNvPr>
            <p:cNvGrpSpPr/>
            <p:nvPr/>
          </p:nvGrpSpPr>
          <p:grpSpPr>
            <a:xfrm>
              <a:off x="0" y="3177552"/>
              <a:ext cx="6958370" cy="6751308"/>
              <a:chOff x="0" y="4151984"/>
              <a:chExt cx="6958370" cy="6751308"/>
            </a:xfrm>
          </p:grpSpPr>
          <p:sp>
            <p:nvSpPr>
              <p:cNvPr id="5" name="テキスト ボックス 4">
                <a:extLst>
                  <a:ext uri="{FF2B5EF4-FFF2-40B4-BE49-F238E27FC236}">
                    <a16:creationId xmlns:a16="http://schemas.microsoft.com/office/drawing/2014/main" id="{6BB24E23-18CD-BE48-7A32-5827D02F6CB1}"/>
                  </a:ext>
                </a:extLst>
              </p:cNvPr>
              <p:cNvSpPr txBox="1"/>
              <p:nvPr/>
            </p:nvSpPr>
            <p:spPr>
              <a:xfrm>
                <a:off x="310396" y="4747761"/>
                <a:ext cx="6647974" cy="6155531"/>
              </a:xfrm>
              <a:prstGeom prst="rect">
                <a:avLst/>
              </a:prstGeom>
              <a:noFill/>
            </p:spPr>
            <p:txBody>
              <a:bodyPr wrap="none" rtlCol="0">
                <a:spAutoFit/>
              </a:bodyPr>
              <a:lstStyle/>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①　位置図・区域図・・・・・・・・・・・・・・・・・</a:t>
                </a:r>
                <a:r>
                  <a:rPr kumimoji="1" lang="en-US" altLang="ja-JP" dirty="0">
                    <a:latin typeface="BIZ UDゴシック" panose="020B0400000000000000" pitchFamily="49" charset="-128"/>
                    <a:ea typeface="BIZ UDゴシック" panose="020B0400000000000000" pitchFamily="49" charset="-128"/>
                  </a:rPr>
                  <a:t>24</a:t>
                </a: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②　届出者の確認書類・・・・・・・・・・・・・・・・</a:t>
                </a:r>
                <a:r>
                  <a:rPr kumimoji="1" lang="en-US" altLang="ja-JP" dirty="0">
                    <a:latin typeface="BIZ UDゴシック" panose="020B0400000000000000" pitchFamily="49" charset="-128"/>
                    <a:ea typeface="BIZ UDゴシック" panose="020B0400000000000000" pitchFamily="49" charset="-128"/>
                  </a:rPr>
                  <a:t>25</a:t>
                </a: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③　</a:t>
                </a:r>
                <a:r>
                  <a:rPr kumimoji="1" lang="zh-TW" altLang="en-US" dirty="0">
                    <a:latin typeface="BIZ UDゴシック" panose="020B0400000000000000" pitchFamily="49" charset="-128"/>
                    <a:ea typeface="BIZ UDゴシック" panose="020B0400000000000000" pitchFamily="49" charset="-128"/>
                  </a:rPr>
                  <a:t>許認可関係書類</a:t>
                </a:r>
                <a:r>
                  <a:rPr kumimoji="1" lang="ja-JP" altLang="en-US" dirty="0">
                    <a:latin typeface="BIZ UDゴシック" panose="020B0400000000000000" pitchFamily="49" charset="-128"/>
                    <a:ea typeface="BIZ UDゴシック" panose="020B0400000000000000" pitchFamily="49" charset="-128"/>
                  </a:rPr>
                  <a:t>・・・・・・・・・・・・・・・・・</a:t>
                </a:r>
                <a:r>
                  <a:rPr kumimoji="1" lang="en-US" altLang="ja-JP" dirty="0">
                    <a:latin typeface="BIZ UDゴシック" panose="020B0400000000000000" pitchFamily="49" charset="-128"/>
                    <a:ea typeface="BIZ UDゴシック" panose="020B0400000000000000" pitchFamily="49" charset="-128"/>
                  </a:rPr>
                  <a:t>26</a:t>
                </a:r>
                <a:endParaRPr kumimoji="1" lang="en-US" altLang="zh-TW" dirty="0">
                  <a:latin typeface="BIZ UDゴシック" panose="020B0400000000000000" pitchFamily="49" charset="-128"/>
                  <a:ea typeface="BIZ UDゴシック" panose="020B0400000000000000" pitchFamily="49" charset="-128"/>
                </a:endParaRP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④　</a:t>
                </a:r>
                <a:r>
                  <a:rPr kumimoji="1" lang="zh-TW" altLang="en-US" dirty="0">
                    <a:latin typeface="BIZ UDゴシック" panose="020B0400000000000000" pitchFamily="49" charset="-128"/>
                    <a:ea typeface="BIZ UDゴシック" panose="020B0400000000000000" pitchFamily="49" charset="-128"/>
                  </a:rPr>
                  <a:t>土地権</a:t>
                </a:r>
                <a:r>
                  <a:rPr kumimoji="1" lang="ja-JP" altLang="en-US" dirty="0">
                    <a:latin typeface="BIZ UDゴシック" panose="020B0400000000000000" pitchFamily="49" charset="-128"/>
                    <a:ea typeface="BIZ UDゴシック" panose="020B0400000000000000" pitchFamily="49" charset="-128"/>
                  </a:rPr>
                  <a:t>原</a:t>
                </a:r>
                <a:r>
                  <a:rPr kumimoji="1" lang="zh-TW" altLang="en-US" dirty="0">
                    <a:latin typeface="BIZ UDゴシック" panose="020B0400000000000000" pitchFamily="49" charset="-128"/>
                    <a:ea typeface="BIZ UDゴシック" panose="020B0400000000000000" pitchFamily="49" charset="-128"/>
                  </a:rPr>
                  <a:t>関係書類</a:t>
                </a:r>
                <a:r>
                  <a:rPr kumimoji="1" lang="ja-JP" altLang="en-US" dirty="0">
                    <a:latin typeface="BIZ UDゴシック" panose="020B0400000000000000" pitchFamily="49" charset="-128"/>
                    <a:ea typeface="BIZ UDゴシック" panose="020B0400000000000000" pitchFamily="49" charset="-128"/>
                  </a:rPr>
                  <a:t>・・・・・・・・・・・・・・・・</a:t>
                </a:r>
                <a:r>
                  <a:rPr kumimoji="1" lang="en-US" altLang="ja-JP" dirty="0">
                    <a:latin typeface="BIZ UDゴシック" panose="020B0400000000000000" pitchFamily="49" charset="-128"/>
                    <a:ea typeface="BIZ UDゴシック" panose="020B0400000000000000" pitchFamily="49" charset="-128"/>
                  </a:rPr>
                  <a:t>27</a:t>
                </a:r>
                <a:endParaRPr kumimoji="1" lang="en-US" altLang="zh-TW" dirty="0">
                  <a:latin typeface="BIZ UDゴシック" panose="020B0400000000000000" pitchFamily="49" charset="-128"/>
                  <a:ea typeface="BIZ UDゴシック" panose="020B0400000000000000" pitchFamily="49" charset="-128"/>
                </a:endParaRP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⑤　伐採権原関係書類・・・・・・・・・・・・・・・・</a:t>
                </a:r>
                <a:r>
                  <a:rPr kumimoji="1" lang="en-US" altLang="ja-JP" dirty="0">
                    <a:latin typeface="BIZ UDゴシック" panose="020B0400000000000000" pitchFamily="49" charset="-128"/>
                    <a:ea typeface="BIZ UDゴシック" panose="020B0400000000000000" pitchFamily="49" charset="-128"/>
                  </a:rPr>
                  <a:t>28</a:t>
                </a: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⑥　境界確認関係書類・・・・・・・・・・・・・・・・</a:t>
                </a:r>
                <a:r>
                  <a:rPr kumimoji="1" lang="en-US" altLang="ja-JP" dirty="0">
                    <a:latin typeface="BIZ UDゴシック" panose="020B0400000000000000" pitchFamily="49" charset="-128"/>
                    <a:ea typeface="BIZ UDゴシック" panose="020B0400000000000000" pitchFamily="49" charset="-128"/>
                  </a:rPr>
                  <a:t>29</a:t>
                </a:r>
              </a:p>
              <a:p>
                <a:pPr>
                  <a:spcBef>
                    <a:spcPts val="4200"/>
                  </a:spcBef>
                  <a:spcAft>
                    <a:spcPts val="1800"/>
                  </a:spcAft>
                </a:pPr>
                <a:r>
                  <a:rPr kumimoji="1" lang="ja-JP" altLang="en-US" dirty="0">
                    <a:latin typeface="BIZ UDゴシック" panose="020B0400000000000000" pitchFamily="49" charset="-128"/>
                    <a:ea typeface="BIZ UDゴシック" panose="020B0400000000000000" pitchFamily="49" charset="-128"/>
                  </a:rPr>
                  <a:t>⑦　その他（搬出計画図、伐採集材チェックリスト等）・</a:t>
                </a:r>
                <a:r>
                  <a:rPr kumimoji="1" lang="en-US" altLang="ja-JP" dirty="0">
                    <a:latin typeface="BIZ UDゴシック" panose="020B0400000000000000" pitchFamily="49" charset="-128"/>
                    <a:ea typeface="BIZ UDゴシック" panose="020B0400000000000000" pitchFamily="49" charset="-128"/>
                  </a:rPr>
                  <a:t>31</a:t>
                </a:r>
              </a:p>
              <a:p>
                <a:pPr>
                  <a:spcBef>
                    <a:spcPts val="3000"/>
                  </a:spcBef>
                  <a:spcAft>
                    <a:spcPts val="1800"/>
                  </a:spcAft>
                </a:pPr>
                <a:r>
                  <a:rPr kumimoji="1" lang="ja-JP" altLang="en-US" dirty="0">
                    <a:latin typeface="BIZ UDゴシック" panose="020B0400000000000000" pitchFamily="49" charset="-128"/>
                    <a:ea typeface="BIZ UDゴシック" panose="020B0400000000000000" pitchFamily="49" charset="-128"/>
                  </a:rPr>
                  <a:t>⑧　チェックポイント・・・・・・・・・・・・・・・・</a:t>
                </a:r>
                <a:r>
                  <a:rPr kumimoji="1" lang="en-US" altLang="ja-JP" dirty="0">
                    <a:latin typeface="BIZ UDゴシック" panose="020B0400000000000000" pitchFamily="49" charset="-128"/>
                    <a:ea typeface="BIZ UDゴシック" panose="020B0400000000000000" pitchFamily="49" charset="-128"/>
                  </a:rPr>
                  <a:t>36</a:t>
                </a:r>
                <a:endParaRPr kumimoji="1" lang="ja-JP" altLang="en-US" dirty="0">
                  <a:latin typeface="BIZ UDゴシック" panose="020B0400000000000000" pitchFamily="49" charset="-128"/>
                  <a:ea typeface="BIZ UDゴシック" panose="020B0400000000000000" pitchFamily="49" charset="-128"/>
                </a:endParaRPr>
              </a:p>
            </p:txBody>
          </p:sp>
          <p:sp>
            <p:nvSpPr>
              <p:cNvPr id="7" name="正方形/長方形 6">
                <a:extLst>
                  <a:ext uri="{FF2B5EF4-FFF2-40B4-BE49-F238E27FC236}">
                    <a16:creationId xmlns:a16="http://schemas.microsoft.com/office/drawing/2014/main" id="{71F92BCD-194C-B8D5-3CB5-C692EF79A631}"/>
                  </a:ext>
                </a:extLst>
              </p:cNvPr>
              <p:cNvSpPr/>
              <p:nvPr/>
            </p:nvSpPr>
            <p:spPr>
              <a:xfrm>
                <a:off x="0" y="4151984"/>
                <a:ext cx="6858000" cy="461665"/>
              </a:xfrm>
              <a:prstGeom prst="rect">
                <a:avLst/>
              </a:prstGeom>
              <a:solidFill>
                <a:schemeClr val="accent4">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２－２　添付書類</a:t>
                </a:r>
              </a:p>
            </p:txBody>
          </p:sp>
        </p:grpSp>
        <p:sp>
          <p:nvSpPr>
            <p:cNvPr id="6" name="テキスト ボックス 5">
              <a:extLst>
                <a:ext uri="{FF2B5EF4-FFF2-40B4-BE49-F238E27FC236}">
                  <a16:creationId xmlns:a16="http://schemas.microsoft.com/office/drawing/2014/main" id="{6432CF01-26EB-9848-18F9-D0598407B903}"/>
                </a:ext>
              </a:extLst>
            </p:cNvPr>
            <p:cNvSpPr txBox="1"/>
            <p:nvPr/>
          </p:nvSpPr>
          <p:spPr>
            <a:xfrm>
              <a:off x="6421922" y="10633948"/>
              <a:ext cx="518160"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23</a:t>
              </a:r>
            </a:p>
          </p:txBody>
        </p:sp>
        <p:sp>
          <p:nvSpPr>
            <p:cNvPr id="2" name="テキスト ボックス 1">
              <a:extLst>
                <a:ext uri="{FF2B5EF4-FFF2-40B4-BE49-F238E27FC236}">
                  <a16:creationId xmlns:a16="http://schemas.microsoft.com/office/drawing/2014/main" id="{CDED6075-101B-A389-A073-6F8E377C6C5C}"/>
                </a:ext>
              </a:extLst>
            </p:cNvPr>
            <p:cNvSpPr txBox="1"/>
            <p:nvPr/>
          </p:nvSpPr>
          <p:spPr>
            <a:xfrm>
              <a:off x="867665" y="5604109"/>
              <a:ext cx="765200" cy="211203"/>
            </a:xfrm>
            <a:prstGeom prst="rect">
              <a:avLst/>
            </a:prstGeom>
            <a:noFill/>
            <a:ln w="3175">
              <a:solidFill>
                <a:srgbClr val="FF0000"/>
              </a:solidFill>
            </a:ln>
          </p:spPr>
          <p:txBody>
            <a:bodyPr wrap="none" lIns="36000" tIns="36000" rIns="36000" bIns="36000" rtlCol="0" anchor="ctr" anchorCtr="0">
              <a:spAutoFit/>
            </a:bodyPr>
            <a:lstStyle/>
            <a:p>
              <a:r>
                <a:rPr kumimoji="1" lang="ja-JP" altLang="en-US" sz="900" dirty="0">
                  <a:solidFill>
                    <a:srgbClr val="FF0000"/>
                  </a:solidFill>
                </a:rPr>
                <a:t>該当する場合</a:t>
              </a:r>
              <a:endParaRPr kumimoji="1" lang="en-US" altLang="ja-JP" sz="900" dirty="0">
                <a:solidFill>
                  <a:srgbClr val="FF0000"/>
                </a:solidFill>
              </a:endParaRPr>
            </a:p>
          </p:txBody>
        </p:sp>
        <p:sp>
          <p:nvSpPr>
            <p:cNvPr id="3" name="テキスト ボックス 2">
              <a:extLst>
                <a:ext uri="{FF2B5EF4-FFF2-40B4-BE49-F238E27FC236}">
                  <a16:creationId xmlns:a16="http://schemas.microsoft.com/office/drawing/2014/main" id="{0F68FEC8-0D2E-4028-4354-D3CFABFA9F98}"/>
                </a:ext>
              </a:extLst>
            </p:cNvPr>
            <p:cNvSpPr txBox="1"/>
            <p:nvPr/>
          </p:nvSpPr>
          <p:spPr>
            <a:xfrm>
              <a:off x="867665" y="7089376"/>
              <a:ext cx="1688530" cy="211203"/>
            </a:xfrm>
            <a:prstGeom prst="rect">
              <a:avLst/>
            </a:prstGeom>
            <a:noFill/>
            <a:ln w="3175">
              <a:solidFill>
                <a:srgbClr val="FF0000"/>
              </a:solidFill>
            </a:ln>
          </p:spPr>
          <p:txBody>
            <a:bodyPr wrap="none" lIns="36000" tIns="36000" rIns="36000" bIns="36000" rtlCol="0" anchor="ctr" anchorCtr="0">
              <a:spAutoFit/>
            </a:bodyPr>
            <a:lstStyle/>
            <a:p>
              <a:r>
                <a:rPr kumimoji="1" lang="ja-JP" altLang="en-US" sz="900" dirty="0">
                  <a:solidFill>
                    <a:srgbClr val="FF0000"/>
                  </a:solidFill>
                </a:rPr>
                <a:t>届出者が土地所有者でない場合</a:t>
              </a:r>
              <a:endParaRPr kumimoji="1" lang="en-US" altLang="ja-JP" sz="900" dirty="0">
                <a:solidFill>
                  <a:srgbClr val="FF0000"/>
                </a:solidFill>
              </a:endParaRPr>
            </a:p>
          </p:txBody>
        </p:sp>
        <p:sp>
          <p:nvSpPr>
            <p:cNvPr id="4" name="テキスト ボックス 3">
              <a:extLst>
                <a:ext uri="{FF2B5EF4-FFF2-40B4-BE49-F238E27FC236}">
                  <a16:creationId xmlns:a16="http://schemas.microsoft.com/office/drawing/2014/main" id="{87E611A4-C5D7-558B-761B-285F54EF8285}"/>
                </a:ext>
              </a:extLst>
            </p:cNvPr>
            <p:cNvSpPr txBox="1"/>
            <p:nvPr/>
          </p:nvSpPr>
          <p:spPr>
            <a:xfrm>
              <a:off x="867665" y="7779291"/>
              <a:ext cx="4815362" cy="626701"/>
            </a:xfrm>
            <a:prstGeom prst="rect">
              <a:avLst/>
            </a:prstGeom>
            <a:noFill/>
            <a:ln w="3175">
              <a:solidFill>
                <a:srgbClr val="FF0000"/>
              </a:solidFill>
            </a:ln>
          </p:spPr>
          <p:txBody>
            <a:bodyPr wrap="square" lIns="36000" tIns="36000" rIns="36000" bIns="36000" rtlCol="0">
              <a:spAutoFit/>
            </a:bodyPr>
            <a:lstStyle/>
            <a:p>
              <a:r>
                <a:rPr kumimoji="1" lang="ja-JP" altLang="en-US" sz="900" dirty="0">
                  <a:solidFill>
                    <a:srgbClr val="FF0000"/>
                  </a:solidFill>
                </a:rPr>
                <a:t>以下のいずれかに該当する場合には、添付を省略することができます。</a:t>
              </a:r>
              <a:endParaRPr kumimoji="1" lang="en-US" altLang="ja-JP" sz="900" dirty="0">
                <a:solidFill>
                  <a:srgbClr val="FF0000"/>
                </a:solidFill>
              </a:endParaRPr>
            </a:p>
            <a:p>
              <a:r>
                <a:rPr kumimoji="1" lang="ja-JP" altLang="en-US" sz="900" dirty="0">
                  <a:solidFill>
                    <a:srgbClr val="FF0000"/>
                  </a:solidFill>
                </a:rPr>
                <a:t>① 単木的な伐採など境界に隣接しない場合</a:t>
              </a:r>
              <a:endParaRPr kumimoji="1" lang="en-US" altLang="ja-JP" sz="900" dirty="0">
                <a:solidFill>
                  <a:srgbClr val="FF0000"/>
                </a:solidFill>
              </a:endParaRPr>
            </a:p>
            <a:p>
              <a:r>
                <a:rPr kumimoji="1" lang="ja-JP" altLang="en-US" sz="900" dirty="0">
                  <a:solidFill>
                    <a:srgbClr val="FF0000"/>
                  </a:solidFill>
                </a:rPr>
                <a:t>② 境界杭などにより境界が明らかな場合</a:t>
              </a:r>
              <a:endParaRPr kumimoji="1" lang="en-US" altLang="ja-JP" sz="900" dirty="0">
                <a:solidFill>
                  <a:srgbClr val="FF0000"/>
                </a:solidFill>
              </a:endParaRPr>
            </a:p>
            <a:p>
              <a:pPr marL="87313" indent="-87313"/>
              <a:r>
                <a:rPr kumimoji="1" lang="ja-JP" altLang="en-US" sz="900" dirty="0">
                  <a:solidFill>
                    <a:srgbClr val="FF0000"/>
                  </a:solidFill>
                </a:rPr>
                <a:t>③ 誓約書の提出等により届出後伐採前に境界確認を実施することを明らかにした場合</a:t>
              </a:r>
              <a:endParaRPr kumimoji="1" lang="en-US" altLang="ja-JP" sz="900" dirty="0">
                <a:solidFill>
                  <a:srgbClr val="FF0000"/>
                </a:solidFill>
              </a:endParaRPr>
            </a:p>
          </p:txBody>
        </p:sp>
        <p:sp>
          <p:nvSpPr>
            <p:cNvPr id="8" name="テキスト ボックス 7">
              <a:extLst>
                <a:ext uri="{FF2B5EF4-FFF2-40B4-BE49-F238E27FC236}">
                  <a16:creationId xmlns:a16="http://schemas.microsoft.com/office/drawing/2014/main" id="{84EE7CE2-AE1C-3217-F322-9927ACEAF02F}"/>
                </a:ext>
              </a:extLst>
            </p:cNvPr>
            <p:cNvSpPr txBox="1"/>
            <p:nvPr/>
          </p:nvSpPr>
          <p:spPr>
            <a:xfrm>
              <a:off x="867665" y="4159106"/>
              <a:ext cx="342008" cy="234286"/>
            </a:xfrm>
            <a:prstGeom prst="rect">
              <a:avLst/>
            </a:prstGeom>
            <a:solidFill>
              <a:srgbClr val="FF0000"/>
            </a:solidFill>
            <a:ln w="3175">
              <a:solidFill>
                <a:srgbClr val="FF0000"/>
              </a:solidFill>
            </a:ln>
          </p:spPr>
          <p:txBody>
            <a:bodyPr wrap="none" lIns="36000" tIns="36000" rIns="36000" bIns="36000" rtlCol="0" anchor="ctr" anchorCtr="0">
              <a:spAutoFit/>
            </a:bodyPr>
            <a:lstStyle/>
            <a:p>
              <a:r>
                <a:rPr kumimoji="1" lang="ja-JP" altLang="en-US" sz="1050" b="1" dirty="0">
                  <a:solidFill>
                    <a:schemeClr val="bg1"/>
                  </a:solidFill>
                </a:rPr>
                <a:t>必須</a:t>
              </a:r>
              <a:endParaRPr kumimoji="1" lang="en-US" altLang="ja-JP" sz="1050" b="1" dirty="0">
                <a:solidFill>
                  <a:schemeClr val="bg1"/>
                </a:solidFill>
              </a:endParaRPr>
            </a:p>
          </p:txBody>
        </p:sp>
        <p:sp>
          <p:nvSpPr>
            <p:cNvPr id="9" name="テキスト ボックス 8">
              <a:extLst>
                <a:ext uri="{FF2B5EF4-FFF2-40B4-BE49-F238E27FC236}">
                  <a16:creationId xmlns:a16="http://schemas.microsoft.com/office/drawing/2014/main" id="{E1317346-F974-2E61-A711-892B73ECA8AB}"/>
                </a:ext>
              </a:extLst>
            </p:cNvPr>
            <p:cNvSpPr txBox="1"/>
            <p:nvPr/>
          </p:nvSpPr>
          <p:spPr>
            <a:xfrm>
              <a:off x="867665" y="4835857"/>
              <a:ext cx="342008" cy="234286"/>
            </a:xfrm>
            <a:prstGeom prst="rect">
              <a:avLst/>
            </a:prstGeom>
            <a:solidFill>
              <a:srgbClr val="FF0000"/>
            </a:solidFill>
            <a:ln w="3175">
              <a:solidFill>
                <a:srgbClr val="FF0000"/>
              </a:solidFill>
            </a:ln>
          </p:spPr>
          <p:txBody>
            <a:bodyPr wrap="none" lIns="36000" tIns="36000" rIns="36000" bIns="36000" rtlCol="0" anchor="ctr" anchorCtr="0">
              <a:spAutoFit/>
            </a:bodyPr>
            <a:lstStyle/>
            <a:p>
              <a:r>
                <a:rPr kumimoji="1" lang="ja-JP" altLang="en-US" sz="1050" b="1" dirty="0">
                  <a:solidFill>
                    <a:schemeClr val="bg1"/>
                  </a:solidFill>
                </a:rPr>
                <a:t>必須</a:t>
              </a:r>
              <a:endParaRPr kumimoji="1" lang="en-US" altLang="ja-JP" sz="1050" b="1" dirty="0">
                <a:solidFill>
                  <a:schemeClr val="bg1"/>
                </a:solidFill>
              </a:endParaRPr>
            </a:p>
          </p:txBody>
        </p:sp>
        <p:sp>
          <p:nvSpPr>
            <p:cNvPr id="10" name="テキスト ボックス 9">
              <a:extLst>
                <a:ext uri="{FF2B5EF4-FFF2-40B4-BE49-F238E27FC236}">
                  <a16:creationId xmlns:a16="http://schemas.microsoft.com/office/drawing/2014/main" id="{D6046989-6DEA-3B45-F40A-78B3EFCAB518}"/>
                </a:ext>
              </a:extLst>
            </p:cNvPr>
            <p:cNvSpPr txBox="1"/>
            <p:nvPr/>
          </p:nvSpPr>
          <p:spPr>
            <a:xfrm>
              <a:off x="867665" y="6280860"/>
              <a:ext cx="342008" cy="234286"/>
            </a:xfrm>
            <a:prstGeom prst="rect">
              <a:avLst/>
            </a:prstGeom>
            <a:solidFill>
              <a:srgbClr val="FF0000"/>
            </a:solidFill>
            <a:ln w="3175">
              <a:solidFill>
                <a:srgbClr val="FF0000"/>
              </a:solidFill>
            </a:ln>
          </p:spPr>
          <p:txBody>
            <a:bodyPr wrap="none" lIns="36000" tIns="36000" rIns="36000" bIns="36000" rtlCol="0" anchor="ctr" anchorCtr="0">
              <a:spAutoFit/>
            </a:bodyPr>
            <a:lstStyle/>
            <a:p>
              <a:r>
                <a:rPr kumimoji="1" lang="ja-JP" altLang="en-US" sz="1050" b="1" dirty="0">
                  <a:solidFill>
                    <a:schemeClr val="bg1"/>
                  </a:solidFill>
                </a:rPr>
                <a:t>必須</a:t>
              </a:r>
              <a:endParaRPr kumimoji="1" lang="en-US" altLang="ja-JP" sz="1050" b="1" dirty="0">
                <a:solidFill>
                  <a:schemeClr val="bg1"/>
                </a:solidFill>
              </a:endParaRPr>
            </a:p>
          </p:txBody>
        </p:sp>
        <p:sp>
          <p:nvSpPr>
            <p:cNvPr id="11" name="テキスト ボックス 10">
              <a:extLst>
                <a:ext uri="{FF2B5EF4-FFF2-40B4-BE49-F238E27FC236}">
                  <a16:creationId xmlns:a16="http://schemas.microsoft.com/office/drawing/2014/main" id="{45DB8B5C-6372-DB42-DD25-C31F7E332B2A}"/>
                </a:ext>
              </a:extLst>
            </p:cNvPr>
            <p:cNvSpPr txBox="1"/>
            <p:nvPr/>
          </p:nvSpPr>
          <p:spPr>
            <a:xfrm>
              <a:off x="867665" y="8832598"/>
              <a:ext cx="1573114" cy="211203"/>
            </a:xfrm>
            <a:prstGeom prst="rect">
              <a:avLst/>
            </a:prstGeom>
            <a:noFill/>
            <a:ln w="3175">
              <a:solidFill>
                <a:srgbClr val="FF0000"/>
              </a:solidFill>
            </a:ln>
          </p:spPr>
          <p:txBody>
            <a:bodyPr wrap="none" lIns="36000" tIns="36000" rIns="36000" bIns="36000" rtlCol="0" anchor="ctr" anchorCtr="0">
              <a:spAutoFit/>
            </a:bodyPr>
            <a:lstStyle/>
            <a:p>
              <a:r>
                <a:rPr kumimoji="1" lang="ja-JP" altLang="en-US" sz="900" dirty="0">
                  <a:solidFill>
                    <a:srgbClr val="FF0000"/>
                  </a:solidFill>
                </a:rPr>
                <a:t>市町村長が必要と認める場合</a:t>
              </a:r>
              <a:endParaRPr kumimoji="1" lang="en-US" altLang="ja-JP" sz="900" dirty="0">
                <a:solidFill>
                  <a:srgbClr val="FF0000"/>
                </a:solidFill>
              </a:endParaRPr>
            </a:p>
          </p:txBody>
        </p:sp>
      </p:grpSp>
    </p:spTree>
    <p:extLst>
      <p:ext uri="{BB962C8B-B14F-4D97-AF65-F5344CB8AC3E}">
        <p14:creationId xmlns:p14="http://schemas.microsoft.com/office/powerpoint/2010/main" val="4062543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15341"/>
            <a:ext cx="6858000" cy="569875"/>
          </a:xfrm>
          <a:solidFill>
            <a:schemeClr val="accent4">
              <a:lumMod val="50000"/>
            </a:schemeClr>
          </a:solidFill>
        </p:spPr>
        <p:txBody>
          <a:bodyPr>
            <a:normAutofit/>
          </a:bodyPr>
          <a:lstStyle/>
          <a:p>
            <a:r>
              <a:rPr kumimoji="1" lang="ja-JP" altLang="en-US" sz="1800" b="1" dirty="0">
                <a:solidFill>
                  <a:schemeClr val="bg1"/>
                </a:solidFill>
                <a:latin typeface="BIZ UDゴシック" panose="020B0400000000000000" pitchFamily="49" charset="-128"/>
                <a:ea typeface="BIZ UDゴシック" panose="020B0400000000000000" pitchFamily="49" charset="-128"/>
              </a:rPr>
              <a:t>①　位置図・区域図</a:t>
            </a:r>
          </a:p>
        </p:txBody>
      </p:sp>
      <p:sp>
        <p:nvSpPr>
          <p:cNvPr id="4" name="テキスト ボックス 3">
            <a:extLst>
              <a:ext uri="{FF2B5EF4-FFF2-40B4-BE49-F238E27FC236}">
                <a16:creationId xmlns:a16="http://schemas.microsoft.com/office/drawing/2014/main" id="{5F1F9EFD-2ED4-349D-02DF-7D45C54AD92C}"/>
              </a:ext>
            </a:extLst>
          </p:cNvPr>
          <p:cNvSpPr txBox="1"/>
          <p:nvPr/>
        </p:nvSpPr>
        <p:spPr>
          <a:xfrm>
            <a:off x="5559552" y="146389"/>
            <a:ext cx="1082348" cy="307777"/>
          </a:xfrm>
          <a:prstGeom prst="rect">
            <a:avLst/>
          </a:prstGeom>
          <a:solidFill>
            <a:schemeClr val="bg1"/>
          </a:solidFill>
        </p:spPr>
        <p:txBody>
          <a:bodyPr wrap="none" rtlCol="0">
            <a:spAutoFit/>
          </a:bodyPr>
          <a:lstStyle/>
          <a:p>
            <a:r>
              <a:rPr kumimoji="1" lang="ja-JP" altLang="en-US" sz="1400" b="1" dirty="0">
                <a:latin typeface="BIZ UDゴシック" panose="020B0400000000000000" pitchFamily="49" charset="-128"/>
                <a:ea typeface="BIZ UDゴシック" panose="020B0400000000000000" pitchFamily="49" charset="-128"/>
              </a:rPr>
              <a:t>第１号関係</a:t>
            </a:r>
          </a:p>
        </p:txBody>
      </p:sp>
      <p:sp>
        <p:nvSpPr>
          <p:cNvPr id="5" name="四角形: 角を丸くする 4">
            <a:extLst>
              <a:ext uri="{FF2B5EF4-FFF2-40B4-BE49-F238E27FC236}">
                <a16:creationId xmlns:a16="http://schemas.microsoft.com/office/drawing/2014/main" id="{7ADE3D50-6EE4-0053-7816-EFBA51F1E4E8}"/>
              </a:ext>
            </a:extLst>
          </p:cNvPr>
          <p:cNvSpPr/>
          <p:nvPr/>
        </p:nvSpPr>
        <p:spPr>
          <a:xfrm>
            <a:off x="73152" y="707136"/>
            <a:ext cx="6693408" cy="2097024"/>
          </a:xfrm>
          <a:prstGeom prst="roundRect">
            <a:avLst>
              <a:gd name="adj" fmla="val 6618"/>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森林の位置図は、届出の対象となる森林の位置が特定できる図面の添付をお願いします（縮尺は任意です。）。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森林の区域図は、森林計画図、不動産登記法</a:t>
            </a:r>
            <a:r>
              <a:rPr kumimoji="1" lang="en-US" altLang="ja-JP" sz="1600" dirty="0">
                <a:solidFill>
                  <a:schemeClr val="tx1"/>
                </a:solidFill>
                <a:latin typeface="BIZ UDゴシック" panose="020B0400000000000000" pitchFamily="49" charset="-128"/>
                <a:ea typeface="BIZ UDゴシック" panose="020B0400000000000000" pitchFamily="49" charset="-128"/>
              </a:rPr>
              <a:t>14</a:t>
            </a:r>
            <a:r>
              <a:rPr kumimoji="1" lang="ja-JP" altLang="en-US" sz="1600" dirty="0">
                <a:solidFill>
                  <a:schemeClr val="tx1"/>
                </a:solidFill>
                <a:latin typeface="BIZ UDゴシック" panose="020B0400000000000000" pitchFamily="49" charset="-128"/>
                <a:ea typeface="BIZ UDゴシック" panose="020B0400000000000000" pitchFamily="49" charset="-128"/>
              </a:rPr>
              <a:t>条１項地図、空中写真等に伐採する森林の区域の外縁を明示した図面の添付をお願いします（縮尺は任意です。）。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区域図により、位置が特定できる場合には、位置図を兼ねることが可能です。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en-US" altLang="ja-JP"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dirty="0">
                <a:solidFill>
                  <a:schemeClr val="tx1"/>
                </a:solidFill>
                <a:latin typeface="BIZ UDPゴシック" panose="020B0400000000000000" pitchFamily="50" charset="-128"/>
                <a:ea typeface="BIZ UDPゴシック" panose="020B0400000000000000" pitchFamily="50" charset="-128"/>
              </a:rPr>
              <a:t>国土地理院地図の利用も便利です（</a:t>
            </a:r>
            <a:r>
              <a:rPr kumimoji="1" lang="en-US" altLang="ja-JP" sz="1050" dirty="0">
                <a:solidFill>
                  <a:schemeClr val="tx1"/>
                </a:solidFill>
                <a:latin typeface="BIZ UDPゴシック" panose="020B0400000000000000" pitchFamily="50" charset="-128"/>
                <a:ea typeface="BIZ UDPゴシック" panose="020B0400000000000000" pitchFamily="50" charset="-128"/>
                <a:hlinkClick r:id="rId2"/>
              </a:rPr>
              <a:t>https://maps.gsi.go.jp/help/intro/general/shorui.html</a:t>
            </a: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p>
        </p:txBody>
      </p:sp>
      <p:sp>
        <p:nvSpPr>
          <p:cNvPr id="6" name="テキスト ボックス 5">
            <a:extLst>
              <a:ext uri="{FF2B5EF4-FFF2-40B4-BE49-F238E27FC236}">
                <a16:creationId xmlns:a16="http://schemas.microsoft.com/office/drawing/2014/main" id="{182AAD5E-9C1C-7104-658E-E8AAF1DCCD1F}"/>
              </a:ext>
            </a:extLst>
          </p:cNvPr>
          <p:cNvSpPr txBox="1"/>
          <p:nvPr/>
        </p:nvSpPr>
        <p:spPr>
          <a:xfrm>
            <a:off x="73152" y="2926080"/>
            <a:ext cx="6846746" cy="2062103"/>
          </a:xfrm>
          <a:prstGeom prst="rect">
            <a:avLst/>
          </a:prstGeom>
          <a:noFill/>
        </p:spPr>
        <p:txBody>
          <a:bodyPr wrap="none" rtlCol="0">
            <a:spAutoFit/>
          </a:bodyPr>
          <a:lstStyle/>
          <a:p>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各種図面の入手方法</a:t>
            </a:r>
            <a:r>
              <a:rPr kumimoji="1" lang="en-US" altLang="ja-JP" sz="1400" dirty="0">
                <a:latin typeface="BIZ UDゴシック" panose="020B0400000000000000" pitchFamily="49" charset="-128"/>
                <a:ea typeface="BIZ UDゴシック" panose="020B0400000000000000" pitchFamily="49" charset="-128"/>
              </a:rPr>
              <a:t>】</a:t>
            </a:r>
          </a:p>
          <a:p>
            <a:pPr marL="285750" indent="-285750">
              <a:spcBef>
                <a:spcPts val="600"/>
              </a:spcBef>
              <a:buFont typeface="Wingdings" panose="05000000000000000000" pitchFamily="2" charset="2"/>
              <a:buChar char="p"/>
            </a:pPr>
            <a:r>
              <a:rPr kumimoji="1" lang="ja-JP" altLang="en-US" sz="1400" dirty="0">
                <a:latin typeface="BIZ UDゴシック" panose="020B0400000000000000" pitchFamily="49" charset="-128"/>
                <a:ea typeface="BIZ UDゴシック" panose="020B0400000000000000" pitchFamily="49" charset="-128"/>
              </a:rPr>
              <a:t>森林計画図：都道府県又は市町村の林務担当部局にお問い合わせ下さい。</a:t>
            </a:r>
            <a:endParaRPr kumimoji="1" lang="en-US" altLang="ja-JP" sz="1400" dirty="0">
              <a:latin typeface="BIZ UDゴシック" panose="020B0400000000000000" pitchFamily="49" charset="-128"/>
              <a:ea typeface="BIZ UDゴシック" panose="020B0400000000000000" pitchFamily="49" charset="-128"/>
            </a:endParaRPr>
          </a:p>
          <a:p>
            <a:pPr>
              <a:spcBef>
                <a:spcPts val="600"/>
              </a:spcBef>
            </a:pPr>
            <a:r>
              <a:rPr kumimoji="1" lang="ja-JP" altLang="en-US" sz="1400" dirty="0">
                <a:latin typeface="BIZ UDゴシック" panose="020B0400000000000000" pitchFamily="49" charset="-128"/>
                <a:ea typeface="BIZ UDゴシック" panose="020B0400000000000000" pitchFamily="49" charset="-128"/>
              </a:rPr>
              <a:t>　</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インターネット上で公開されている地域もあります。</a:t>
            </a:r>
            <a:endParaRPr kumimoji="1" lang="en-US" altLang="ja-JP" sz="1400" dirty="0">
              <a:latin typeface="BIZ UDゴシック" panose="020B0400000000000000" pitchFamily="49" charset="-128"/>
              <a:ea typeface="BIZ UDゴシック" panose="020B0400000000000000" pitchFamily="49" charset="-128"/>
            </a:endParaRPr>
          </a:p>
          <a:p>
            <a:pPr marL="285750" indent="-285750">
              <a:spcBef>
                <a:spcPts val="600"/>
              </a:spcBef>
              <a:buFont typeface="Wingdings" panose="05000000000000000000" pitchFamily="2" charset="2"/>
              <a:buChar char="p"/>
            </a:pPr>
            <a:r>
              <a:rPr kumimoji="1" lang="ja-JP" altLang="en-US" sz="1400" dirty="0">
                <a:latin typeface="BIZ UDゴシック" panose="020B0400000000000000" pitchFamily="49" charset="-128"/>
                <a:ea typeface="BIZ UDゴシック" panose="020B0400000000000000" pitchFamily="49" charset="-128"/>
              </a:rPr>
              <a:t>不動産登記簿</a:t>
            </a:r>
            <a:r>
              <a:rPr kumimoji="1" lang="en-US" altLang="ja-JP" sz="1400" dirty="0">
                <a:latin typeface="BIZ UDゴシック" panose="020B0400000000000000" pitchFamily="49" charset="-128"/>
                <a:ea typeface="BIZ UDゴシック" panose="020B0400000000000000" pitchFamily="49" charset="-128"/>
              </a:rPr>
              <a:t>14</a:t>
            </a:r>
            <a:r>
              <a:rPr kumimoji="1" lang="ja-JP" altLang="en-US" sz="1400" dirty="0">
                <a:latin typeface="BIZ UDゴシック" panose="020B0400000000000000" pitchFamily="49" charset="-128"/>
                <a:ea typeface="BIZ UDゴシック" panose="020B0400000000000000" pitchFamily="49" charset="-128"/>
              </a:rPr>
              <a:t>条１項地図：お近くの法務局や登記情報提供サービスで</a:t>
            </a:r>
            <a:endParaRPr kumimoji="1" lang="en-US" altLang="ja-JP" sz="1400" dirty="0">
              <a:latin typeface="BIZ UDゴシック" panose="020B0400000000000000" pitchFamily="49" charset="-128"/>
              <a:ea typeface="BIZ UDゴシック" panose="020B0400000000000000" pitchFamily="49" charset="-128"/>
            </a:endParaRPr>
          </a:p>
          <a:p>
            <a:pPr>
              <a:spcBef>
                <a:spcPts val="600"/>
              </a:spcBef>
            </a:pPr>
            <a:r>
              <a:rPr kumimoji="1" lang="ja-JP" altLang="en-US" sz="1400" dirty="0">
                <a:latin typeface="BIZ UDゴシック" panose="020B0400000000000000" pitchFamily="49" charset="-128"/>
                <a:ea typeface="BIZ UDゴシック" panose="020B0400000000000000" pitchFamily="49" charset="-128"/>
              </a:rPr>
              <a:t>　　　　　　　　　　　　　　　入手可能です。</a:t>
            </a:r>
            <a:endParaRPr kumimoji="1" lang="en-US" altLang="ja-JP" sz="1400" dirty="0">
              <a:latin typeface="BIZ UDゴシック" panose="020B0400000000000000" pitchFamily="49" charset="-128"/>
              <a:ea typeface="BIZ UDゴシック" panose="020B0400000000000000" pitchFamily="49" charset="-128"/>
            </a:endParaRPr>
          </a:p>
          <a:p>
            <a:pPr marL="285750" indent="-285750">
              <a:spcBef>
                <a:spcPts val="600"/>
              </a:spcBef>
              <a:buFont typeface="Wingdings" panose="05000000000000000000" pitchFamily="2" charset="2"/>
              <a:buChar char="p"/>
            </a:pPr>
            <a:r>
              <a:rPr kumimoji="1" lang="ja-JP" altLang="en-US" sz="1400" dirty="0">
                <a:latin typeface="BIZ UDゴシック" panose="020B0400000000000000" pitchFamily="49" charset="-128"/>
                <a:ea typeface="BIZ UDゴシック" panose="020B0400000000000000" pitchFamily="49" charset="-128"/>
              </a:rPr>
              <a:t>空中写真：インターネット上の国土地理院地図（</a:t>
            </a:r>
            <a:r>
              <a:rPr kumimoji="1" lang="en-US" altLang="ja-JP" sz="1400" dirty="0">
                <a:latin typeface="BIZ UDゴシック" panose="020B0400000000000000" pitchFamily="49" charset="-128"/>
                <a:ea typeface="BIZ UDゴシック" panose="020B0400000000000000" pitchFamily="49" charset="-128"/>
                <a:hlinkClick r:id="rId3"/>
              </a:rPr>
              <a:t>https://maps.gsi.go.jp/</a:t>
            </a:r>
            <a:r>
              <a:rPr kumimoji="1" lang="ja-JP" altLang="en-US" sz="1400" dirty="0">
                <a:latin typeface="BIZ UDゴシック" panose="020B0400000000000000" pitchFamily="49" charset="-128"/>
                <a:ea typeface="BIZ UDゴシック" panose="020B0400000000000000" pitchFamily="49" charset="-128"/>
              </a:rPr>
              <a:t>）で</a:t>
            </a:r>
            <a:endParaRPr kumimoji="1" lang="en-US" altLang="ja-JP" sz="1400" dirty="0">
              <a:latin typeface="BIZ UDゴシック" panose="020B0400000000000000" pitchFamily="49" charset="-128"/>
              <a:ea typeface="BIZ UDゴシック" panose="020B0400000000000000" pitchFamily="49" charset="-128"/>
            </a:endParaRPr>
          </a:p>
          <a:p>
            <a:pPr>
              <a:spcBef>
                <a:spcPts val="600"/>
              </a:spcBef>
            </a:pPr>
            <a:r>
              <a:rPr kumimoji="1" lang="ja-JP" altLang="en-US" sz="1400" dirty="0">
                <a:latin typeface="BIZ UDゴシック" panose="020B0400000000000000" pitchFamily="49" charset="-128"/>
                <a:ea typeface="BIZ UDゴシック" panose="020B0400000000000000" pitchFamily="49" charset="-128"/>
              </a:rPr>
              <a:t>　　　　　　入手可能です。</a:t>
            </a:r>
          </a:p>
        </p:txBody>
      </p:sp>
      <p:sp>
        <p:nvSpPr>
          <p:cNvPr id="7" name="テキスト ボックス 6">
            <a:extLst>
              <a:ext uri="{FF2B5EF4-FFF2-40B4-BE49-F238E27FC236}">
                <a16:creationId xmlns:a16="http://schemas.microsoft.com/office/drawing/2014/main" id="{BFADCE66-9CF3-B1C5-2E69-381E0AB568A5}"/>
              </a:ext>
            </a:extLst>
          </p:cNvPr>
          <p:cNvSpPr txBox="1"/>
          <p:nvPr/>
        </p:nvSpPr>
        <p:spPr>
          <a:xfrm>
            <a:off x="121920" y="4876800"/>
            <a:ext cx="1082348" cy="307777"/>
          </a:xfrm>
          <a:prstGeom prst="rect">
            <a:avLst/>
          </a:prstGeom>
          <a:noFill/>
        </p:spPr>
        <p:txBody>
          <a:bodyPr wrap="none" rtlCol="0">
            <a:spAutoFit/>
          </a:bodyPr>
          <a:lstStyle/>
          <a:p>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記載例</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p:txBody>
      </p:sp>
      <p:grpSp>
        <p:nvGrpSpPr>
          <p:cNvPr id="10" name="グループ化 9">
            <a:extLst>
              <a:ext uri="{FF2B5EF4-FFF2-40B4-BE49-F238E27FC236}">
                <a16:creationId xmlns:a16="http://schemas.microsoft.com/office/drawing/2014/main" id="{3B7CD792-125B-5CE2-212A-D243A9958A7F}"/>
              </a:ext>
            </a:extLst>
          </p:cNvPr>
          <p:cNvGrpSpPr/>
          <p:nvPr/>
        </p:nvGrpSpPr>
        <p:grpSpPr>
          <a:xfrm>
            <a:off x="121920" y="5184577"/>
            <a:ext cx="6644640" cy="4276415"/>
            <a:chOff x="121920" y="6059424"/>
            <a:chExt cx="5718048" cy="3645408"/>
          </a:xfrm>
        </p:grpSpPr>
        <p:sp>
          <p:nvSpPr>
            <p:cNvPr id="8" name="正方形/長方形 7">
              <a:extLst>
                <a:ext uri="{FF2B5EF4-FFF2-40B4-BE49-F238E27FC236}">
                  <a16:creationId xmlns:a16="http://schemas.microsoft.com/office/drawing/2014/main" id="{601396E4-7770-B92B-0646-FD62264A1AB8}"/>
                </a:ext>
              </a:extLst>
            </p:cNvPr>
            <p:cNvSpPr/>
            <p:nvPr/>
          </p:nvSpPr>
          <p:spPr>
            <a:xfrm>
              <a:off x="121920" y="6059424"/>
              <a:ext cx="2852928" cy="36454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A0733839-2F06-423D-2D78-ACD8AC53F4BF}"/>
                </a:ext>
              </a:extLst>
            </p:cNvPr>
            <p:cNvSpPr/>
            <p:nvPr/>
          </p:nvSpPr>
          <p:spPr>
            <a:xfrm>
              <a:off x="2987040" y="6059424"/>
              <a:ext cx="2852928" cy="36454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pic>
        <p:nvPicPr>
          <p:cNvPr id="16" name="図 15">
            <a:extLst>
              <a:ext uri="{FF2B5EF4-FFF2-40B4-BE49-F238E27FC236}">
                <a16:creationId xmlns:a16="http://schemas.microsoft.com/office/drawing/2014/main" id="{6D1BADBE-71C4-A321-8B26-07F6C0F98A49}"/>
              </a:ext>
            </a:extLst>
          </p:cNvPr>
          <p:cNvPicPr>
            <a:picLocks noChangeAspect="1"/>
          </p:cNvPicPr>
          <p:nvPr/>
        </p:nvPicPr>
        <p:blipFill rotWithShape="1">
          <a:blip r:embed="rId4"/>
          <a:srcRect l="29132" t="6428" r="44215" b="20966"/>
          <a:stretch/>
        </p:blipFill>
        <p:spPr>
          <a:xfrm>
            <a:off x="3596640" y="5373166"/>
            <a:ext cx="3011424" cy="3951628"/>
          </a:xfrm>
          <a:prstGeom prst="rect">
            <a:avLst/>
          </a:prstGeom>
        </p:spPr>
      </p:pic>
      <p:sp>
        <p:nvSpPr>
          <p:cNvPr id="17" name="フリーフォーム: 図形 16">
            <a:extLst>
              <a:ext uri="{FF2B5EF4-FFF2-40B4-BE49-F238E27FC236}">
                <a16:creationId xmlns:a16="http://schemas.microsoft.com/office/drawing/2014/main" id="{296D651C-6678-2804-E1B5-3078C9A77F05}"/>
              </a:ext>
            </a:extLst>
          </p:cNvPr>
          <p:cNvSpPr/>
          <p:nvPr/>
        </p:nvSpPr>
        <p:spPr>
          <a:xfrm>
            <a:off x="4852416" y="7351776"/>
            <a:ext cx="853440" cy="1280160"/>
          </a:xfrm>
          <a:custGeom>
            <a:avLst/>
            <a:gdLst>
              <a:gd name="connsiteX0" fmla="*/ 451104 w 853440"/>
              <a:gd name="connsiteY0" fmla="*/ 1109472 h 1280160"/>
              <a:gd name="connsiteX1" fmla="*/ 170688 w 853440"/>
              <a:gd name="connsiteY1" fmla="*/ 1060704 h 1280160"/>
              <a:gd name="connsiteX2" fmla="*/ 146304 w 853440"/>
              <a:gd name="connsiteY2" fmla="*/ 841248 h 1280160"/>
              <a:gd name="connsiteX3" fmla="*/ 0 w 853440"/>
              <a:gd name="connsiteY3" fmla="*/ 573024 h 1280160"/>
              <a:gd name="connsiteX4" fmla="*/ 414528 w 853440"/>
              <a:gd name="connsiteY4" fmla="*/ 0 h 1280160"/>
              <a:gd name="connsiteX5" fmla="*/ 512064 w 853440"/>
              <a:gd name="connsiteY5" fmla="*/ 377952 h 1280160"/>
              <a:gd name="connsiteX6" fmla="*/ 694944 w 853440"/>
              <a:gd name="connsiteY6" fmla="*/ 341376 h 1280160"/>
              <a:gd name="connsiteX7" fmla="*/ 853440 w 853440"/>
              <a:gd name="connsiteY7" fmla="*/ 792480 h 1280160"/>
              <a:gd name="connsiteX8" fmla="*/ 573024 w 853440"/>
              <a:gd name="connsiteY8" fmla="*/ 1060704 h 1280160"/>
              <a:gd name="connsiteX9" fmla="*/ 548640 w 853440"/>
              <a:gd name="connsiteY9" fmla="*/ 1280160 h 1280160"/>
              <a:gd name="connsiteX10" fmla="*/ 377952 w 853440"/>
              <a:gd name="connsiteY10" fmla="*/ 1109472 h 1280160"/>
              <a:gd name="connsiteX11" fmla="*/ 402336 w 853440"/>
              <a:gd name="connsiteY11" fmla="*/ 1085088 h 1280160"/>
              <a:gd name="connsiteX0" fmla="*/ 451104 w 853440"/>
              <a:gd name="connsiteY0" fmla="*/ 1109472 h 1280160"/>
              <a:gd name="connsiteX1" fmla="*/ 170688 w 853440"/>
              <a:gd name="connsiteY1" fmla="*/ 1060704 h 1280160"/>
              <a:gd name="connsiteX2" fmla="*/ 146304 w 853440"/>
              <a:gd name="connsiteY2" fmla="*/ 841248 h 1280160"/>
              <a:gd name="connsiteX3" fmla="*/ 0 w 853440"/>
              <a:gd name="connsiteY3" fmla="*/ 573024 h 1280160"/>
              <a:gd name="connsiteX4" fmla="*/ 414528 w 853440"/>
              <a:gd name="connsiteY4" fmla="*/ 0 h 1280160"/>
              <a:gd name="connsiteX5" fmla="*/ 512064 w 853440"/>
              <a:gd name="connsiteY5" fmla="*/ 377952 h 1280160"/>
              <a:gd name="connsiteX6" fmla="*/ 694944 w 853440"/>
              <a:gd name="connsiteY6" fmla="*/ 341376 h 1280160"/>
              <a:gd name="connsiteX7" fmla="*/ 853440 w 853440"/>
              <a:gd name="connsiteY7" fmla="*/ 792480 h 1280160"/>
              <a:gd name="connsiteX8" fmla="*/ 573024 w 853440"/>
              <a:gd name="connsiteY8" fmla="*/ 1060704 h 1280160"/>
              <a:gd name="connsiteX9" fmla="*/ 548640 w 853440"/>
              <a:gd name="connsiteY9" fmla="*/ 1280160 h 1280160"/>
              <a:gd name="connsiteX10" fmla="*/ 377952 w 853440"/>
              <a:gd name="connsiteY10" fmla="*/ 1109472 h 1280160"/>
              <a:gd name="connsiteX11" fmla="*/ 402336 w 853440"/>
              <a:gd name="connsiteY11" fmla="*/ 1085088 h 1280160"/>
              <a:gd name="connsiteX12" fmla="*/ 451104 w 853440"/>
              <a:gd name="connsiteY12" fmla="*/ 1109472 h 1280160"/>
              <a:gd name="connsiteX0" fmla="*/ 451104 w 853440"/>
              <a:gd name="connsiteY0" fmla="*/ 1170432 h 1280160"/>
              <a:gd name="connsiteX1" fmla="*/ 170688 w 853440"/>
              <a:gd name="connsiteY1" fmla="*/ 1060704 h 1280160"/>
              <a:gd name="connsiteX2" fmla="*/ 146304 w 853440"/>
              <a:gd name="connsiteY2" fmla="*/ 841248 h 1280160"/>
              <a:gd name="connsiteX3" fmla="*/ 0 w 853440"/>
              <a:gd name="connsiteY3" fmla="*/ 573024 h 1280160"/>
              <a:gd name="connsiteX4" fmla="*/ 414528 w 853440"/>
              <a:gd name="connsiteY4" fmla="*/ 0 h 1280160"/>
              <a:gd name="connsiteX5" fmla="*/ 512064 w 853440"/>
              <a:gd name="connsiteY5" fmla="*/ 377952 h 1280160"/>
              <a:gd name="connsiteX6" fmla="*/ 694944 w 853440"/>
              <a:gd name="connsiteY6" fmla="*/ 341376 h 1280160"/>
              <a:gd name="connsiteX7" fmla="*/ 853440 w 853440"/>
              <a:gd name="connsiteY7" fmla="*/ 792480 h 1280160"/>
              <a:gd name="connsiteX8" fmla="*/ 573024 w 853440"/>
              <a:gd name="connsiteY8" fmla="*/ 1060704 h 1280160"/>
              <a:gd name="connsiteX9" fmla="*/ 548640 w 853440"/>
              <a:gd name="connsiteY9" fmla="*/ 1280160 h 1280160"/>
              <a:gd name="connsiteX10" fmla="*/ 377952 w 853440"/>
              <a:gd name="connsiteY10" fmla="*/ 1109472 h 1280160"/>
              <a:gd name="connsiteX11" fmla="*/ 402336 w 853440"/>
              <a:gd name="connsiteY11" fmla="*/ 1085088 h 1280160"/>
              <a:gd name="connsiteX12" fmla="*/ 451104 w 853440"/>
              <a:gd name="connsiteY12" fmla="*/ 1170432 h 1280160"/>
              <a:gd name="connsiteX0" fmla="*/ 402336 w 853440"/>
              <a:gd name="connsiteY0" fmla="*/ 1085088 h 1280160"/>
              <a:gd name="connsiteX1" fmla="*/ 170688 w 853440"/>
              <a:gd name="connsiteY1" fmla="*/ 1060704 h 1280160"/>
              <a:gd name="connsiteX2" fmla="*/ 146304 w 853440"/>
              <a:gd name="connsiteY2" fmla="*/ 841248 h 1280160"/>
              <a:gd name="connsiteX3" fmla="*/ 0 w 853440"/>
              <a:gd name="connsiteY3" fmla="*/ 573024 h 1280160"/>
              <a:gd name="connsiteX4" fmla="*/ 414528 w 853440"/>
              <a:gd name="connsiteY4" fmla="*/ 0 h 1280160"/>
              <a:gd name="connsiteX5" fmla="*/ 512064 w 853440"/>
              <a:gd name="connsiteY5" fmla="*/ 377952 h 1280160"/>
              <a:gd name="connsiteX6" fmla="*/ 694944 w 853440"/>
              <a:gd name="connsiteY6" fmla="*/ 341376 h 1280160"/>
              <a:gd name="connsiteX7" fmla="*/ 853440 w 853440"/>
              <a:gd name="connsiteY7" fmla="*/ 792480 h 1280160"/>
              <a:gd name="connsiteX8" fmla="*/ 573024 w 853440"/>
              <a:gd name="connsiteY8" fmla="*/ 1060704 h 1280160"/>
              <a:gd name="connsiteX9" fmla="*/ 548640 w 853440"/>
              <a:gd name="connsiteY9" fmla="*/ 1280160 h 1280160"/>
              <a:gd name="connsiteX10" fmla="*/ 377952 w 853440"/>
              <a:gd name="connsiteY10" fmla="*/ 1109472 h 1280160"/>
              <a:gd name="connsiteX11" fmla="*/ 402336 w 853440"/>
              <a:gd name="connsiteY11" fmla="*/ 1085088 h 1280160"/>
              <a:gd name="connsiteX0" fmla="*/ 377952 w 853440"/>
              <a:gd name="connsiteY0" fmla="*/ 1109472 h 1280160"/>
              <a:gd name="connsiteX1" fmla="*/ 170688 w 853440"/>
              <a:gd name="connsiteY1" fmla="*/ 1060704 h 1280160"/>
              <a:gd name="connsiteX2" fmla="*/ 146304 w 853440"/>
              <a:gd name="connsiteY2" fmla="*/ 841248 h 1280160"/>
              <a:gd name="connsiteX3" fmla="*/ 0 w 853440"/>
              <a:gd name="connsiteY3" fmla="*/ 573024 h 1280160"/>
              <a:gd name="connsiteX4" fmla="*/ 414528 w 853440"/>
              <a:gd name="connsiteY4" fmla="*/ 0 h 1280160"/>
              <a:gd name="connsiteX5" fmla="*/ 512064 w 853440"/>
              <a:gd name="connsiteY5" fmla="*/ 377952 h 1280160"/>
              <a:gd name="connsiteX6" fmla="*/ 694944 w 853440"/>
              <a:gd name="connsiteY6" fmla="*/ 341376 h 1280160"/>
              <a:gd name="connsiteX7" fmla="*/ 853440 w 853440"/>
              <a:gd name="connsiteY7" fmla="*/ 792480 h 1280160"/>
              <a:gd name="connsiteX8" fmla="*/ 573024 w 853440"/>
              <a:gd name="connsiteY8" fmla="*/ 1060704 h 1280160"/>
              <a:gd name="connsiteX9" fmla="*/ 548640 w 853440"/>
              <a:gd name="connsiteY9" fmla="*/ 1280160 h 1280160"/>
              <a:gd name="connsiteX10" fmla="*/ 377952 w 853440"/>
              <a:gd name="connsiteY10" fmla="*/ 1109472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3440" h="1280160">
                <a:moveTo>
                  <a:pt x="377952" y="1109472"/>
                </a:moveTo>
                <a:lnTo>
                  <a:pt x="170688" y="1060704"/>
                </a:lnTo>
                <a:lnTo>
                  <a:pt x="146304" y="841248"/>
                </a:lnTo>
                <a:lnTo>
                  <a:pt x="0" y="573024"/>
                </a:lnTo>
                <a:lnTo>
                  <a:pt x="414528" y="0"/>
                </a:lnTo>
                <a:lnTo>
                  <a:pt x="512064" y="377952"/>
                </a:lnTo>
                <a:lnTo>
                  <a:pt x="694944" y="341376"/>
                </a:lnTo>
                <a:lnTo>
                  <a:pt x="853440" y="792480"/>
                </a:lnTo>
                <a:lnTo>
                  <a:pt x="573024" y="1060704"/>
                </a:lnTo>
                <a:lnTo>
                  <a:pt x="548640" y="1280160"/>
                </a:lnTo>
                <a:lnTo>
                  <a:pt x="377952" y="1109472"/>
                </a:lnTo>
                <a:close/>
              </a:path>
            </a:pathLst>
          </a:custGeom>
          <a:solidFill>
            <a:schemeClr val="accent2">
              <a:lumMod val="60000"/>
              <a:lumOff val="40000"/>
              <a:alpha val="4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8" name="吹き出し: 線 (強調線付き) 17">
            <a:extLst>
              <a:ext uri="{FF2B5EF4-FFF2-40B4-BE49-F238E27FC236}">
                <a16:creationId xmlns:a16="http://schemas.microsoft.com/office/drawing/2014/main" id="{4D11DFE8-AFCB-ADAF-03E0-2506C742EAFB}"/>
              </a:ext>
            </a:extLst>
          </p:cNvPr>
          <p:cNvSpPr/>
          <p:nvPr/>
        </p:nvSpPr>
        <p:spPr>
          <a:xfrm>
            <a:off x="5503700" y="7348980"/>
            <a:ext cx="694944" cy="268224"/>
          </a:xfrm>
          <a:prstGeom prst="accentCallout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BIZ UDゴシック" panose="020B0400000000000000" pitchFamily="49" charset="-128"/>
                <a:ea typeface="BIZ UDゴシック" panose="020B0400000000000000" pitchFamily="49" charset="-128"/>
              </a:rPr>
              <a:t>伐採区画</a:t>
            </a:r>
          </a:p>
        </p:txBody>
      </p:sp>
      <p:grpSp>
        <p:nvGrpSpPr>
          <p:cNvPr id="11" name="グループ化 10">
            <a:extLst>
              <a:ext uri="{FF2B5EF4-FFF2-40B4-BE49-F238E27FC236}">
                <a16:creationId xmlns:a16="http://schemas.microsoft.com/office/drawing/2014/main" id="{2466DA4D-6F57-CBC0-8726-A2EE65758EA0}"/>
              </a:ext>
            </a:extLst>
          </p:cNvPr>
          <p:cNvGrpSpPr/>
          <p:nvPr/>
        </p:nvGrpSpPr>
        <p:grpSpPr>
          <a:xfrm>
            <a:off x="330556" y="5365582"/>
            <a:ext cx="2888132" cy="4021156"/>
            <a:chOff x="330556" y="5365582"/>
            <a:chExt cx="2888132" cy="4021156"/>
          </a:xfrm>
        </p:grpSpPr>
        <p:pic>
          <p:nvPicPr>
            <p:cNvPr id="12" name="図 11">
              <a:extLst>
                <a:ext uri="{FF2B5EF4-FFF2-40B4-BE49-F238E27FC236}">
                  <a16:creationId xmlns:a16="http://schemas.microsoft.com/office/drawing/2014/main" id="{39A397BF-7A38-19C6-0B73-6F77D3BCCC58}"/>
                </a:ext>
              </a:extLst>
            </p:cNvPr>
            <p:cNvPicPr>
              <a:picLocks noChangeAspect="1"/>
            </p:cNvPicPr>
            <p:nvPr/>
          </p:nvPicPr>
          <p:blipFill rotWithShape="1">
            <a:blip r:embed="rId5"/>
            <a:srcRect l="41778" t="27763" r="38558" b="15400"/>
            <a:stretch/>
          </p:blipFill>
          <p:spPr>
            <a:xfrm>
              <a:off x="330556" y="5365582"/>
              <a:ext cx="2888132" cy="4021156"/>
            </a:xfrm>
            <a:prstGeom prst="rect">
              <a:avLst/>
            </a:prstGeom>
          </p:spPr>
        </p:pic>
        <p:sp>
          <p:nvSpPr>
            <p:cNvPr id="13" name="楕円 12">
              <a:extLst>
                <a:ext uri="{FF2B5EF4-FFF2-40B4-BE49-F238E27FC236}">
                  <a16:creationId xmlns:a16="http://schemas.microsoft.com/office/drawing/2014/main" id="{6ECDAE55-5503-D16A-D15D-B749492ED36A}"/>
                </a:ext>
              </a:extLst>
            </p:cNvPr>
            <p:cNvSpPr/>
            <p:nvPr/>
          </p:nvSpPr>
          <p:spPr>
            <a:xfrm>
              <a:off x="1889760" y="8449056"/>
              <a:ext cx="146304" cy="146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4" name="吹き出し: 線 (強調線付き) 13">
              <a:extLst>
                <a:ext uri="{FF2B5EF4-FFF2-40B4-BE49-F238E27FC236}">
                  <a16:creationId xmlns:a16="http://schemas.microsoft.com/office/drawing/2014/main" id="{E7247283-8DE9-CDA8-B133-9EB7D2441382}"/>
                </a:ext>
              </a:extLst>
            </p:cNvPr>
            <p:cNvSpPr/>
            <p:nvPr/>
          </p:nvSpPr>
          <p:spPr>
            <a:xfrm>
              <a:off x="2285506" y="8180832"/>
              <a:ext cx="694944" cy="268224"/>
            </a:xfrm>
            <a:prstGeom prst="accentCallout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BIZ UDゴシック" panose="020B0400000000000000" pitchFamily="49" charset="-128"/>
                  <a:ea typeface="BIZ UDゴシック" panose="020B0400000000000000" pitchFamily="49" charset="-128"/>
                </a:rPr>
                <a:t>伐採箇所</a:t>
              </a:r>
            </a:p>
          </p:txBody>
        </p:sp>
        <p:sp>
          <p:nvSpPr>
            <p:cNvPr id="19" name="テキスト ボックス 18">
              <a:extLst>
                <a:ext uri="{FF2B5EF4-FFF2-40B4-BE49-F238E27FC236}">
                  <a16:creationId xmlns:a16="http://schemas.microsoft.com/office/drawing/2014/main" id="{2E731B11-18AC-931B-BC31-019C5BD22F75}"/>
                </a:ext>
              </a:extLst>
            </p:cNvPr>
            <p:cNvSpPr txBox="1"/>
            <p:nvPr/>
          </p:nvSpPr>
          <p:spPr>
            <a:xfrm>
              <a:off x="403708" y="5471542"/>
              <a:ext cx="877163" cy="369332"/>
            </a:xfrm>
            <a:prstGeom prst="rect">
              <a:avLst/>
            </a:prstGeom>
            <a:solidFill>
              <a:schemeClr val="bg1"/>
            </a:solidFill>
          </p:spPr>
          <p:txBody>
            <a:bodyPr wrap="none" rtlCol="0">
              <a:spAutoFit/>
            </a:bodyPr>
            <a:lstStyle/>
            <a:p>
              <a:r>
                <a:rPr kumimoji="1" lang="ja-JP" altLang="en-US" b="1" u="sng" dirty="0">
                  <a:latin typeface="BIZ UDゴシック" panose="020B0400000000000000" pitchFamily="49" charset="-128"/>
                  <a:ea typeface="BIZ UDゴシック" panose="020B0400000000000000" pitchFamily="49" charset="-128"/>
                </a:rPr>
                <a:t>位置図</a:t>
              </a:r>
            </a:p>
          </p:txBody>
        </p:sp>
      </p:grpSp>
      <p:sp>
        <p:nvSpPr>
          <p:cNvPr id="20" name="テキスト ボックス 19">
            <a:extLst>
              <a:ext uri="{FF2B5EF4-FFF2-40B4-BE49-F238E27FC236}">
                <a16:creationId xmlns:a16="http://schemas.microsoft.com/office/drawing/2014/main" id="{74077D5F-56DE-E0A5-5EF0-27FBAA2A3511}"/>
              </a:ext>
            </a:extLst>
          </p:cNvPr>
          <p:cNvSpPr txBox="1"/>
          <p:nvPr/>
        </p:nvSpPr>
        <p:spPr>
          <a:xfrm>
            <a:off x="3582472" y="5471542"/>
            <a:ext cx="877163" cy="369332"/>
          </a:xfrm>
          <a:prstGeom prst="rect">
            <a:avLst/>
          </a:prstGeom>
          <a:solidFill>
            <a:schemeClr val="bg1"/>
          </a:solidFill>
        </p:spPr>
        <p:txBody>
          <a:bodyPr wrap="none" rtlCol="0">
            <a:spAutoFit/>
          </a:bodyPr>
          <a:lstStyle/>
          <a:p>
            <a:r>
              <a:rPr kumimoji="1" lang="ja-JP" altLang="en-US" b="1" u="sng" dirty="0">
                <a:latin typeface="BIZ UDゴシック" panose="020B0400000000000000" pitchFamily="49" charset="-128"/>
                <a:ea typeface="BIZ UDゴシック" panose="020B0400000000000000" pitchFamily="49" charset="-128"/>
              </a:rPr>
              <a:t>区域図</a:t>
            </a:r>
          </a:p>
        </p:txBody>
      </p:sp>
      <p:sp>
        <p:nvSpPr>
          <p:cNvPr id="21" name="テキスト ボックス 20">
            <a:extLst>
              <a:ext uri="{FF2B5EF4-FFF2-40B4-BE49-F238E27FC236}">
                <a16:creationId xmlns:a16="http://schemas.microsoft.com/office/drawing/2014/main" id="{3AF87CDF-2709-5646-B8DA-0683EC78C85B}"/>
              </a:ext>
            </a:extLst>
          </p:cNvPr>
          <p:cNvSpPr txBox="1"/>
          <p:nvPr/>
        </p:nvSpPr>
        <p:spPr>
          <a:xfrm>
            <a:off x="0" y="9584103"/>
            <a:ext cx="415498" cy="369332"/>
          </a:xfrm>
          <a:prstGeom prst="rect">
            <a:avLst/>
          </a:prstGeom>
          <a:noFill/>
        </p:spPr>
        <p:txBody>
          <a:bodyPr wrap="none" rtlCol="0">
            <a:spAutoFit/>
          </a:bodyPr>
          <a:lstStyle/>
          <a:p>
            <a:r>
              <a:rPr kumimoji="1" lang="en-US" altLang="ja-JP" b="1" dirty="0">
                <a:latin typeface="BIZ UDゴシック" panose="020B0400000000000000" pitchFamily="49" charset="-128"/>
                <a:ea typeface="BIZ UDゴシック" panose="020B0400000000000000" pitchFamily="49" charset="-128"/>
              </a:rPr>
              <a:t>24</a:t>
            </a:r>
            <a:endParaRPr kumimoji="1" lang="ja-JP" altLang="en-US" b="1" dirty="0">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BAE75773-3359-43D0-383A-B7D58FE854F1}"/>
              </a:ext>
            </a:extLst>
          </p:cNvPr>
          <p:cNvSpPr txBox="1"/>
          <p:nvPr/>
        </p:nvSpPr>
        <p:spPr>
          <a:xfrm>
            <a:off x="3473455" y="8701365"/>
            <a:ext cx="3168445" cy="646331"/>
          </a:xfrm>
          <a:prstGeom prst="rect">
            <a:avLst/>
          </a:prstGeom>
          <a:solidFill>
            <a:schemeClr val="bg1"/>
          </a:solidFill>
        </p:spPr>
        <p:txBody>
          <a:bodyPr wrap="square" rtlCol="0">
            <a:spAutoFit/>
          </a:bodyPr>
          <a:lstStyle/>
          <a:p>
            <a:r>
              <a:rPr kumimoji="1" lang="en-US" altLang="ja-JP" sz="1200" b="1" dirty="0">
                <a:solidFill>
                  <a:srgbClr val="FF0000"/>
                </a:solidFill>
              </a:rPr>
              <a:t>※</a:t>
            </a:r>
            <a:r>
              <a:rPr kumimoji="1" lang="ja-JP" altLang="en-US" sz="1200" b="1" dirty="0">
                <a:solidFill>
                  <a:srgbClr val="FF0000"/>
                </a:solidFill>
              </a:rPr>
              <a:t>原則、区画の実測は必要ありません</a:t>
            </a:r>
            <a:endParaRPr kumimoji="1" lang="en-US" altLang="ja-JP" sz="1200" b="1" dirty="0">
              <a:solidFill>
                <a:srgbClr val="FF0000"/>
              </a:solidFill>
            </a:endParaRPr>
          </a:p>
          <a:p>
            <a:r>
              <a:rPr kumimoji="1" lang="ja-JP" altLang="en-US" sz="1200" b="1" dirty="0">
                <a:solidFill>
                  <a:srgbClr val="FF0000"/>
                </a:solidFill>
              </a:rPr>
              <a:t>（市町村から実測を指導されている場合には、指導に従って下さい。）。</a:t>
            </a:r>
          </a:p>
        </p:txBody>
      </p:sp>
      <p:sp>
        <p:nvSpPr>
          <p:cNvPr id="3" name="テキスト ボックス 2">
            <a:extLst>
              <a:ext uri="{FF2B5EF4-FFF2-40B4-BE49-F238E27FC236}">
                <a16:creationId xmlns:a16="http://schemas.microsoft.com/office/drawing/2014/main" id="{359D1FE4-23F9-014B-4372-29AB0B6CEE33}"/>
              </a:ext>
            </a:extLst>
          </p:cNvPr>
          <p:cNvSpPr txBox="1"/>
          <p:nvPr/>
        </p:nvSpPr>
        <p:spPr>
          <a:xfrm>
            <a:off x="7147560" y="921039"/>
            <a:ext cx="3350597" cy="276999"/>
          </a:xfrm>
          <a:prstGeom prst="rect">
            <a:avLst/>
          </a:prstGeom>
          <a:noFill/>
          <a:ln>
            <a:solidFill>
              <a:schemeClr val="tx1"/>
            </a:solidFill>
          </a:ln>
        </p:spPr>
        <p:txBody>
          <a:bodyPr wrap="none" rtlCol="0">
            <a:spAutoFit/>
          </a:bodyPr>
          <a:lstStyle/>
          <a:p>
            <a:r>
              <a:rPr kumimoji="1" lang="ja-JP" altLang="en-US" sz="1200" b="0" i="0" dirty="0">
                <a:solidFill>
                  <a:srgbClr val="333333"/>
                </a:solidFill>
                <a:effectLst/>
                <a:latin typeface="Lucida Grande"/>
              </a:rPr>
              <a:t>規</a:t>
            </a:r>
            <a:r>
              <a:rPr lang="en-US" altLang="ja-JP" sz="1200" b="0" i="0" dirty="0">
                <a:solidFill>
                  <a:srgbClr val="333333"/>
                </a:solidFill>
                <a:effectLst/>
                <a:latin typeface="Lucida Grande"/>
              </a:rPr>
              <a:t>§9Ⅲ</a:t>
            </a:r>
            <a:r>
              <a:rPr lang="ja-JP" altLang="en-US" sz="1200" b="0" i="0" dirty="0">
                <a:solidFill>
                  <a:srgbClr val="333333"/>
                </a:solidFill>
                <a:effectLst/>
                <a:latin typeface="Lucida Grande"/>
              </a:rPr>
              <a:t>①</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長</a:t>
            </a:r>
            <a:r>
              <a:rPr lang="en-US" altLang="ja-JP" sz="1200" b="0" i="0" dirty="0">
                <a:solidFill>
                  <a:srgbClr val="333333"/>
                </a:solidFill>
                <a:effectLst/>
                <a:latin typeface="Lucida Grande"/>
              </a:rPr>
              <a:t>P2-2-</a:t>
            </a:r>
            <a:r>
              <a:rPr lang="ja-JP" altLang="en-US" sz="1200" b="0" i="0" dirty="0">
                <a:solidFill>
                  <a:srgbClr val="333333"/>
                </a:solidFill>
                <a:effectLst/>
                <a:latin typeface="Lucida Grande"/>
              </a:rPr>
              <a:t>⑴</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課</a:t>
            </a:r>
            <a:r>
              <a:rPr lang="en-US" altLang="ja-JP" sz="1200" b="0" i="0" dirty="0">
                <a:solidFill>
                  <a:srgbClr val="333333"/>
                </a:solidFill>
                <a:effectLst/>
                <a:latin typeface="Lucida Grande"/>
              </a:rPr>
              <a:t>P1-</a:t>
            </a:r>
            <a:r>
              <a:rPr lang="ja-JP" altLang="en-US" sz="1200" b="0" i="0" dirty="0">
                <a:solidFill>
                  <a:srgbClr val="333333"/>
                </a:solidFill>
                <a:effectLst/>
                <a:latin typeface="Lucida Grande"/>
              </a:rPr>
              <a:t>⑵</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ア</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P13-</a:t>
            </a:r>
            <a:r>
              <a:rPr lang="ja-JP" altLang="en-US" sz="1200" b="0" i="0" dirty="0">
                <a:solidFill>
                  <a:srgbClr val="333333"/>
                </a:solidFill>
                <a:effectLst/>
                <a:latin typeface="Lucida Grande"/>
              </a:rPr>
              <a:t>（ア）</a:t>
            </a:r>
            <a:endParaRPr lang="en-US" altLang="ja-JP" sz="1200" b="0" i="0" dirty="0">
              <a:solidFill>
                <a:srgbClr val="333333"/>
              </a:solidFill>
              <a:effectLst/>
              <a:latin typeface="Lucida Grande"/>
            </a:endParaRPr>
          </a:p>
        </p:txBody>
      </p:sp>
    </p:spTree>
    <p:extLst>
      <p:ext uri="{BB962C8B-B14F-4D97-AF65-F5344CB8AC3E}">
        <p14:creationId xmlns:p14="http://schemas.microsoft.com/office/powerpoint/2010/main" val="388457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15341"/>
            <a:ext cx="6858000" cy="569875"/>
          </a:xfrm>
          <a:solidFill>
            <a:schemeClr val="accent4">
              <a:lumMod val="50000"/>
            </a:schemeClr>
          </a:solidFill>
        </p:spPr>
        <p:txBody>
          <a:bodyPr>
            <a:normAutofit/>
          </a:bodyPr>
          <a:lstStyle/>
          <a:p>
            <a:r>
              <a:rPr kumimoji="1" lang="ja-JP" altLang="en-US" sz="1800" b="1" dirty="0">
                <a:solidFill>
                  <a:schemeClr val="bg1"/>
                </a:solidFill>
                <a:latin typeface="BIZ UDゴシック" panose="020B0400000000000000" pitchFamily="49" charset="-128"/>
                <a:ea typeface="BIZ UDゴシック" panose="020B0400000000000000" pitchFamily="49" charset="-128"/>
              </a:rPr>
              <a:t>②　届出者の確認書類</a:t>
            </a:r>
          </a:p>
        </p:txBody>
      </p:sp>
      <p:sp>
        <p:nvSpPr>
          <p:cNvPr id="4" name="テキスト ボックス 3">
            <a:extLst>
              <a:ext uri="{FF2B5EF4-FFF2-40B4-BE49-F238E27FC236}">
                <a16:creationId xmlns:a16="http://schemas.microsoft.com/office/drawing/2014/main" id="{5F1F9EFD-2ED4-349D-02DF-7D45C54AD92C}"/>
              </a:ext>
            </a:extLst>
          </p:cNvPr>
          <p:cNvSpPr txBox="1"/>
          <p:nvPr/>
        </p:nvSpPr>
        <p:spPr>
          <a:xfrm>
            <a:off x="5559552" y="146389"/>
            <a:ext cx="1082348" cy="307777"/>
          </a:xfrm>
          <a:prstGeom prst="rect">
            <a:avLst/>
          </a:prstGeom>
          <a:solidFill>
            <a:schemeClr val="bg1"/>
          </a:solidFill>
        </p:spPr>
        <p:txBody>
          <a:bodyPr wrap="none" rtlCol="0">
            <a:spAutoFit/>
          </a:bodyPr>
          <a:lstStyle/>
          <a:p>
            <a:r>
              <a:rPr kumimoji="1" lang="ja-JP" altLang="en-US" sz="1400" b="1" dirty="0">
                <a:latin typeface="BIZ UDゴシック" panose="020B0400000000000000" pitchFamily="49" charset="-128"/>
                <a:ea typeface="BIZ UDゴシック" panose="020B0400000000000000" pitchFamily="49" charset="-128"/>
              </a:rPr>
              <a:t>第２号関係</a:t>
            </a:r>
          </a:p>
        </p:txBody>
      </p:sp>
      <p:grpSp>
        <p:nvGrpSpPr>
          <p:cNvPr id="23" name="グループ化 22">
            <a:extLst>
              <a:ext uri="{FF2B5EF4-FFF2-40B4-BE49-F238E27FC236}">
                <a16:creationId xmlns:a16="http://schemas.microsoft.com/office/drawing/2014/main" id="{39BFFAD2-7DAD-6F70-D2CB-08581A936E7D}"/>
              </a:ext>
            </a:extLst>
          </p:cNvPr>
          <p:cNvGrpSpPr/>
          <p:nvPr/>
        </p:nvGrpSpPr>
        <p:grpSpPr>
          <a:xfrm>
            <a:off x="36576" y="718094"/>
            <a:ext cx="6766560" cy="2162080"/>
            <a:chOff x="0" y="737092"/>
            <a:chExt cx="6766560" cy="2162080"/>
          </a:xfrm>
        </p:grpSpPr>
        <p:sp>
          <p:nvSpPr>
            <p:cNvPr id="5" name="四角形: 角を丸くする 4">
              <a:extLst>
                <a:ext uri="{FF2B5EF4-FFF2-40B4-BE49-F238E27FC236}">
                  <a16:creationId xmlns:a16="http://schemas.microsoft.com/office/drawing/2014/main" id="{7ADE3D50-6EE4-0053-7816-EFBA51F1E4E8}"/>
                </a:ext>
              </a:extLst>
            </p:cNvPr>
            <p:cNvSpPr/>
            <p:nvPr/>
          </p:nvSpPr>
          <p:spPr>
            <a:xfrm>
              <a:off x="73152" y="1176528"/>
              <a:ext cx="6693408" cy="1722644"/>
            </a:xfrm>
            <a:prstGeom prst="roundRect">
              <a:avLst>
                <a:gd name="adj" fmla="val 8944"/>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ゴシック" panose="020B0400000000000000" pitchFamily="49" charset="-128"/>
                  <a:ea typeface="BIZ UDゴシック" panose="020B0400000000000000" pitchFamily="49" charset="-128"/>
                </a:rPr>
                <a:t>次の書類の</a:t>
              </a:r>
              <a:r>
                <a:rPr kumimoji="1" lang="ja-JP" altLang="en-US" sz="1600" b="1" u="sng" dirty="0">
                  <a:solidFill>
                    <a:schemeClr val="accent2">
                      <a:lumMod val="75000"/>
                    </a:schemeClr>
                  </a:solidFill>
                  <a:latin typeface="BIZ UDゴシック" panose="020B0400000000000000" pitchFamily="49" charset="-128"/>
                  <a:ea typeface="BIZ UDゴシック" panose="020B0400000000000000" pitchFamily="49" charset="-128"/>
                </a:rPr>
                <a:t>いずれか</a:t>
              </a:r>
              <a:r>
                <a:rPr kumimoji="1" lang="ja-JP" altLang="en-US" sz="1600" dirty="0">
                  <a:solidFill>
                    <a:schemeClr val="tx1"/>
                  </a:solidFill>
                  <a:latin typeface="BIZ UDゴシック" panose="020B0400000000000000" pitchFamily="49" charset="-128"/>
                  <a:ea typeface="BIZ UDゴシック" panose="020B0400000000000000" pitchFamily="49" charset="-128"/>
                </a:rPr>
                <a:t>の添付をお願いします。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法人の登記事項証明書（写しで可）</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法人番号を記した書類</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200" dirty="0">
                  <a:solidFill>
                    <a:schemeClr val="tx1"/>
                  </a:solidFill>
                  <a:latin typeface="BIZ UDゴシック" panose="020B0400000000000000" pitchFamily="49" charset="-128"/>
                  <a:ea typeface="BIZ UDゴシック" panose="020B0400000000000000" pitchFamily="49" charset="-128"/>
                </a:rPr>
                <a:t>　</a:t>
              </a:r>
              <a:r>
                <a:rPr kumimoji="1" lang="en-US" altLang="ja-JP" sz="1200" dirty="0">
                  <a:solidFill>
                    <a:schemeClr val="tx1"/>
                  </a:solidFill>
                  <a:latin typeface="BIZ UDゴシック" panose="020B0400000000000000" pitchFamily="49" charset="-128"/>
                  <a:ea typeface="BIZ UDゴシック" panose="020B0400000000000000" pitchFamily="49" charset="-128"/>
                </a:rPr>
                <a:t>※</a:t>
              </a:r>
              <a:r>
                <a:rPr kumimoji="1" lang="ja-JP" altLang="en-US" sz="1200" dirty="0">
                  <a:solidFill>
                    <a:schemeClr val="tx1"/>
                  </a:solidFill>
                  <a:latin typeface="BIZ UDゴシック" panose="020B0400000000000000" pitchFamily="49" charset="-128"/>
                  <a:ea typeface="BIZ UDゴシック" panose="020B0400000000000000" pitchFamily="49" charset="-128"/>
                </a:rPr>
                <a:t>　国税庁の法人番号公表サイト（</a:t>
              </a:r>
              <a:r>
                <a:rPr kumimoji="1" lang="en-US" altLang="ja-JP" sz="1200" dirty="0">
                  <a:solidFill>
                    <a:schemeClr val="tx1"/>
                  </a:solidFill>
                  <a:latin typeface="BIZ UDゴシック" panose="020B0400000000000000" pitchFamily="49" charset="-128"/>
                  <a:ea typeface="BIZ UDゴシック" panose="020B0400000000000000" pitchFamily="49" charset="-128"/>
                  <a:hlinkClick r:id="rId2"/>
                </a:rPr>
                <a:t>https://www.houjin-bangou.nta.go.jp/</a:t>
              </a:r>
              <a:r>
                <a:rPr kumimoji="1" lang="ja-JP" altLang="en-US" sz="1200" dirty="0">
                  <a:solidFill>
                    <a:schemeClr val="tx1"/>
                  </a:solidFill>
                  <a:latin typeface="BIZ UDゴシック" panose="020B0400000000000000" pitchFamily="49" charset="-128"/>
                  <a:ea typeface="BIZ UDゴシック" panose="020B0400000000000000" pitchFamily="49" charset="-128"/>
                </a:rPr>
                <a:t>）の写しが</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ja-JP" altLang="en-US" sz="1200" dirty="0">
                  <a:solidFill>
                    <a:schemeClr val="tx1"/>
                  </a:solidFill>
                  <a:latin typeface="BIZ UDゴシック" panose="020B0400000000000000" pitchFamily="49" charset="-128"/>
                  <a:ea typeface="BIZ UDゴシック" panose="020B0400000000000000" pitchFamily="49" charset="-128"/>
                </a:rPr>
                <a:t>　　便利です。</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法人の名称及び所在地が分かる書類（ホームページの写し等）</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501729C3-DAF6-0F7B-AB57-C10322198FA1}"/>
                </a:ext>
              </a:extLst>
            </p:cNvPr>
            <p:cNvSpPr txBox="1"/>
            <p:nvPr/>
          </p:nvSpPr>
          <p:spPr>
            <a:xfrm>
              <a:off x="0" y="737092"/>
              <a:ext cx="2723823" cy="369332"/>
            </a:xfrm>
            <a:prstGeom prst="rect">
              <a:avLst/>
            </a:prstGeom>
            <a:noFill/>
          </p:spPr>
          <p:txBody>
            <a:bodyPr wrap="none" rtlCol="0">
              <a:spAutoFit/>
            </a:bodyPr>
            <a:lstStyle/>
            <a:p>
              <a:r>
                <a:rPr kumimoji="1" lang="ja-JP" altLang="en-US" b="1" u="sng" dirty="0">
                  <a:latin typeface="BIZ UDゴシック" panose="020B0400000000000000" pitchFamily="49" charset="-128"/>
                  <a:ea typeface="BIZ UDゴシック" panose="020B0400000000000000" pitchFamily="49" charset="-128"/>
                </a:rPr>
                <a:t>⑴　届出者が法人の場合</a:t>
              </a:r>
            </a:p>
          </p:txBody>
        </p:sp>
        <p:sp>
          <p:nvSpPr>
            <p:cNvPr id="11" name="テキスト ボックス 10">
              <a:extLst>
                <a:ext uri="{FF2B5EF4-FFF2-40B4-BE49-F238E27FC236}">
                  <a16:creationId xmlns:a16="http://schemas.microsoft.com/office/drawing/2014/main" id="{B126D546-5D78-6584-F9BA-CCF24F807BDA}"/>
                </a:ext>
              </a:extLst>
            </p:cNvPr>
            <p:cNvSpPr txBox="1"/>
            <p:nvPr/>
          </p:nvSpPr>
          <p:spPr>
            <a:xfrm>
              <a:off x="2680077" y="1882399"/>
              <a:ext cx="889987" cy="261610"/>
            </a:xfrm>
            <a:prstGeom prst="rect">
              <a:avLst/>
            </a:prstGeom>
            <a:solidFill>
              <a:schemeClr val="accent2"/>
            </a:solidFill>
          </p:spPr>
          <p:txBody>
            <a:bodyPr wrap="none" rtlCol="0" anchor="ctr">
              <a:spAutoFit/>
            </a:bodyPr>
            <a:lstStyle/>
            <a:p>
              <a:r>
                <a:rPr kumimoji="1" lang="ja-JP" altLang="en-US" sz="1100" b="1" i="1" dirty="0">
                  <a:solidFill>
                    <a:schemeClr val="bg1"/>
                  </a:solidFill>
                  <a:latin typeface="BIZ UDゴシック" panose="020B0400000000000000" pitchFamily="49" charset="-128"/>
                  <a:ea typeface="BIZ UDゴシック" panose="020B0400000000000000" pitchFamily="49" charset="-128"/>
                </a:rPr>
                <a:t>おススメ！</a:t>
              </a:r>
            </a:p>
          </p:txBody>
        </p:sp>
      </p:grpSp>
      <p:grpSp>
        <p:nvGrpSpPr>
          <p:cNvPr id="25" name="グループ化 24">
            <a:extLst>
              <a:ext uri="{FF2B5EF4-FFF2-40B4-BE49-F238E27FC236}">
                <a16:creationId xmlns:a16="http://schemas.microsoft.com/office/drawing/2014/main" id="{2CF4C1BA-5DB1-A37F-DAF4-02EDCDA0FC3A}"/>
              </a:ext>
            </a:extLst>
          </p:cNvPr>
          <p:cNvGrpSpPr/>
          <p:nvPr/>
        </p:nvGrpSpPr>
        <p:grpSpPr>
          <a:xfrm>
            <a:off x="0" y="2982552"/>
            <a:ext cx="6931152" cy="2287417"/>
            <a:chOff x="0" y="3127248"/>
            <a:chExt cx="6931152" cy="2287417"/>
          </a:xfrm>
        </p:grpSpPr>
        <p:sp>
          <p:nvSpPr>
            <p:cNvPr id="21" name="テキスト ボックス 20">
              <a:extLst>
                <a:ext uri="{FF2B5EF4-FFF2-40B4-BE49-F238E27FC236}">
                  <a16:creationId xmlns:a16="http://schemas.microsoft.com/office/drawing/2014/main" id="{EB289071-A7E2-B743-F841-D95A788B02A8}"/>
                </a:ext>
              </a:extLst>
            </p:cNvPr>
            <p:cNvSpPr txBox="1"/>
            <p:nvPr/>
          </p:nvSpPr>
          <p:spPr>
            <a:xfrm>
              <a:off x="0" y="3127248"/>
              <a:ext cx="3877985" cy="369332"/>
            </a:xfrm>
            <a:prstGeom prst="rect">
              <a:avLst/>
            </a:prstGeom>
            <a:noFill/>
          </p:spPr>
          <p:txBody>
            <a:bodyPr wrap="none" rtlCol="0">
              <a:spAutoFit/>
            </a:bodyPr>
            <a:lstStyle/>
            <a:p>
              <a:r>
                <a:rPr kumimoji="1" lang="ja-JP" altLang="en-US" b="1" u="sng" dirty="0">
                  <a:latin typeface="BIZ UDゴシック" panose="020B0400000000000000" pitchFamily="49" charset="-128"/>
                  <a:ea typeface="BIZ UDゴシック" panose="020B0400000000000000" pitchFamily="49" charset="-128"/>
                </a:rPr>
                <a:t>⑵　届出者が法人でない団体の場合</a:t>
              </a:r>
            </a:p>
          </p:txBody>
        </p:sp>
        <p:sp>
          <p:nvSpPr>
            <p:cNvPr id="22" name="四角形: 角を丸くする 21">
              <a:extLst>
                <a:ext uri="{FF2B5EF4-FFF2-40B4-BE49-F238E27FC236}">
                  <a16:creationId xmlns:a16="http://schemas.microsoft.com/office/drawing/2014/main" id="{4498FFA0-81B1-477B-4673-FABCA9D4589B}"/>
                </a:ext>
              </a:extLst>
            </p:cNvPr>
            <p:cNvSpPr/>
            <p:nvPr/>
          </p:nvSpPr>
          <p:spPr>
            <a:xfrm>
              <a:off x="73152" y="3553968"/>
              <a:ext cx="6693408" cy="1359408"/>
            </a:xfrm>
            <a:prstGeom prst="roundRect">
              <a:avLst>
                <a:gd name="adj" fmla="val 8944"/>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ゴシック" panose="020B0400000000000000" pitchFamily="49" charset="-128"/>
                  <a:ea typeface="BIZ UDゴシック" panose="020B0400000000000000" pitchFamily="49" charset="-128"/>
                </a:rPr>
                <a:t>次の書類の</a:t>
              </a:r>
              <a:r>
                <a:rPr kumimoji="1" lang="ja-JP" altLang="en-US" sz="1600" b="1" u="sng" dirty="0">
                  <a:solidFill>
                    <a:schemeClr val="accent2">
                      <a:lumMod val="75000"/>
                    </a:schemeClr>
                  </a:solidFill>
                  <a:latin typeface="BIZ UDゴシック" panose="020B0400000000000000" pitchFamily="49" charset="-128"/>
                  <a:ea typeface="BIZ UDゴシック" panose="020B0400000000000000" pitchFamily="49" charset="-128"/>
                </a:rPr>
                <a:t>全て</a:t>
              </a:r>
              <a:r>
                <a:rPr kumimoji="1" lang="ja-JP" altLang="en-US" sz="1600" dirty="0">
                  <a:solidFill>
                    <a:schemeClr val="tx1"/>
                  </a:solidFill>
                  <a:latin typeface="BIZ UDゴシック" panose="020B0400000000000000" pitchFamily="49" charset="-128"/>
                  <a:ea typeface="BIZ UDゴシック" panose="020B0400000000000000" pitchFamily="49" charset="-128"/>
                </a:rPr>
                <a:t>の添付をお願いします。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代表者の氏名を記載した書類</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規約等団体の組織及び運営に関する定めを記載した書類</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p:txBody>
        </p:sp>
        <p:sp>
          <p:nvSpPr>
            <p:cNvPr id="24" name="テキスト ボックス 23">
              <a:extLst>
                <a:ext uri="{FF2B5EF4-FFF2-40B4-BE49-F238E27FC236}">
                  <a16:creationId xmlns:a16="http://schemas.microsoft.com/office/drawing/2014/main" id="{57BAB746-7E4B-F058-5652-A3254716A024}"/>
                </a:ext>
              </a:extLst>
            </p:cNvPr>
            <p:cNvSpPr txBox="1"/>
            <p:nvPr/>
          </p:nvSpPr>
          <p:spPr>
            <a:xfrm>
              <a:off x="73152" y="4953000"/>
              <a:ext cx="6858000" cy="461665"/>
            </a:xfrm>
            <a:prstGeom prst="rect">
              <a:avLst/>
            </a:prstGeom>
            <a:noFill/>
          </p:spPr>
          <p:txBody>
            <a:bodyPr wrap="square" rtlCol="0">
              <a:spAutoFit/>
            </a:bodyPr>
            <a:lstStyle/>
            <a:p>
              <a:r>
                <a:rPr kumimoji="1" lang="en-US" altLang="ja-JP" sz="1200" dirty="0">
                  <a:latin typeface="BIZ UDゴシック" panose="020B0400000000000000" pitchFamily="49" charset="-128"/>
                  <a:ea typeface="BIZ UDゴシック" panose="020B0400000000000000" pitchFamily="49" charset="-128"/>
                </a:rPr>
                <a:t>※</a:t>
              </a:r>
              <a:r>
                <a:rPr kumimoji="1" lang="ja-JP" altLang="en-US" sz="1200" dirty="0">
                  <a:latin typeface="BIZ UDゴシック" panose="020B0400000000000000" pitchFamily="49" charset="-128"/>
                  <a:ea typeface="BIZ UDゴシック" panose="020B0400000000000000" pitchFamily="49" charset="-128"/>
                </a:rPr>
                <a:t>　規約等がない団体については、団体の代表者（個人）名義での届出をお願いします。</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（その場合の詳細は⑶を参照下さい。）</a:t>
              </a:r>
            </a:p>
          </p:txBody>
        </p:sp>
      </p:grpSp>
      <p:grpSp>
        <p:nvGrpSpPr>
          <p:cNvPr id="26" name="グループ化 25">
            <a:extLst>
              <a:ext uri="{FF2B5EF4-FFF2-40B4-BE49-F238E27FC236}">
                <a16:creationId xmlns:a16="http://schemas.microsoft.com/office/drawing/2014/main" id="{DAD94C25-8A89-6C3E-DFDA-BCB2A9CB25D7}"/>
              </a:ext>
            </a:extLst>
          </p:cNvPr>
          <p:cNvGrpSpPr/>
          <p:nvPr/>
        </p:nvGrpSpPr>
        <p:grpSpPr>
          <a:xfrm>
            <a:off x="0" y="5267572"/>
            <a:ext cx="6931152" cy="2634704"/>
            <a:chOff x="0" y="3127248"/>
            <a:chExt cx="6931152" cy="2634704"/>
          </a:xfrm>
        </p:grpSpPr>
        <p:sp>
          <p:nvSpPr>
            <p:cNvPr id="27" name="テキスト ボックス 26">
              <a:extLst>
                <a:ext uri="{FF2B5EF4-FFF2-40B4-BE49-F238E27FC236}">
                  <a16:creationId xmlns:a16="http://schemas.microsoft.com/office/drawing/2014/main" id="{560C7043-376F-FF96-21FE-88D1A4C828C1}"/>
                </a:ext>
              </a:extLst>
            </p:cNvPr>
            <p:cNvSpPr txBox="1"/>
            <p:nvPr/>
          </p:nvSpPr>
          <p:spPr>
            <a:xfrm>
              <a:off x="0" y="3127248"/>
              <a:ext cx="1800493" cy="369332"/>
            </a:xfrm>
            <a:prstGeom prst="rect">
              <a:avLst/>
            </a:prstGeom>
            <a:noFill/>
          </p:spPr>
          <p:txBody>
            <a:bodyPr wrap="none" rtlCol="0">
              <a:spAutoFit/>
            </a:bodyPr>
            <a:lstStyle/>
            <a:p>
              <a:r>
                <a:rPr kumimoji="1" lang="ja-JP" altLang="en-US" b="1" u="sng" dirty="0">
                  <a:latin typeface="BIZ UDゴシック" panose="020B0400000000000000" pitchFamily="49" charset="-128"/>
                  <a:ea typeface="BIZ UDゴシック" panose="020B0400000000000000" pitchFamily="49" charset="-128"/>
                </a:rPr>
                <a:t>⑶　個人の場合</a:t>
              </a:r>
            </a:p>
          </p:txBody>
        </p:sp>
        <p:sp>
          <p:nvSpPr>
            <p:cNvPr id="28" name="四角形: 角を丸くする 27">
              <a:extLst>
                <a:ext uri="{FF2B5EF4-FFF2-40B4-BE49-F238E27FC236}">
                  <a16:creationId xmlns:a16="http://schemas.microsoft.com/office/drawing/2014/main" id="{98A6CCBB-D3D3-3A37-6F38-B6901CAAD642}"/>
                </a:ext>
              </a:extLst>
            </p:cNvPr>
            <p:cNvSpPr/>
            <p:nvPr/>
          </p:nvSpPr>
          <p:spPr>
            <a:xfrm>
              <a:off x="73152" y="3553968"/>
              <a:ext cx="6693408" cy="2207984"/>
            </a:xfrm>
            <a:prstGeom prst="roundRect">
              <a:avLst>
                <a:gd name="adj" fmla="val 6735"/>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ゴシック" panose="020B0400000000000000" pitchFamily="49" charset="-128"/>
                  <a:ea typeface="BIZ UDゴシック" panose="020B0400000000000000" pitchFamily="49" charset="-128"/>
                </a:rPr>
                <a:t>次の書類の</a:t>
              </a:r>
              <a:r>
                <a:rPr kumimoji="1" lang="ja-JP" altLang="en-US" sz="1600" b="1" u="sng" dirty="0">
                  <a:solidFill>
                    <a:schemeClr val="accent2">
                      <a:lumMod val="75000"/>
                    </a:schemeClr>
                  </a:solidFill>
                  <a:latin typeface="BIZ UDゴシック" panose="020B0400000000000000" pitchFamily="49" charset="-128"/>
                  <a:ea typeface="BIZ UDゴシック" panose="020B0400000000000000" pitchFamily="49" charset="-128"/>
                </a:rPr>
                <a:t>いずれか</a:t>
              </a:r>
              <a:r>
                <a:rPr kumimoji="1" lang="ja-JP" altLang="en-US" sz="1600" dirty="0">
                  <a:solidFill>
                    <a:schemeClr val="tx1"/>
                  </a:solidFill>
                  <a:latin typeface="BIZ UDゴシック" panose="020B0400000000000000" pitchFamily="49" charset="-128"/>
                  <a:ea typeface="BIZ UDゴシック" panose="020B0400000000000000" pitchFamily="49" charset="-128"/>
                </a:rPr>
                <a:t>の添付をお願いします。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住民票の写し（コピーで可）</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個人番号（マイナンバー）カードの表面の写し</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運転免許証の写し</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健康保険証の写し</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国民年金手帳の写し</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p:txBody>
        </p:sp>
        <p:sp>
          <p:nvSpPr>
            <p:cNvPr id="29" name="テキスト ボックス 28">
              <a:extLst>
                <a:ext uri="{FF2B5EF4-FFF2-40B4-BE49-F238E27FC236}">
                  <a16:creationId xmlns:a16="http://schemas.microsoft.com/office/drawing/2014/main" id="{7E1FB7EF-C937-2BC1-61BC-14707D950C8F}"/>
                </a:ext>
              </a:extLst>
            </p:cNvPr>
            <p:cNvSpPr txBox="1"/>
            <p:nvPr/>
          </p:nvSpPr>
          <p:spPr>
            <a:xfrm>
              <a:off x="73152" y="4953000"/>
              <a:ext cx="6858000" cy="276999"/>
            </a:xfrm>
            <a:prstGeom prst="rect">
              <a:avLst/>
            </a:prstGeom>
            <a:noFill/>
          </p:spPr>
          <p:txBody>
            <a:bodyPr wrap="square" rtlCol="0">
              <a:spAutoFit/>
            </a:bodyPr>
            <a:lstStyle/>
            <a:p>
              <a:endParaRPr kumimoji="1" lang="ja-JP" altLang="en-US" sz="1200" dirty="0">
                <a:latin typeface="BIZ UDゴシック" panose="020B0400000000000000" pitchFamily="49" charset="-128"/>
                <a:ea typeface="BIZ UDゴシック" panose="020B0400000000000000" pitchFamily="49" charset="-128"/>
              </a:endParaRPr>
            </a:p>
          </p:txBody>
        </p:sp>
      </p:grpSp>
      <p:sp>
        <p:nvSpPr>
          <p:cNvPr id="30" name="テキスト ボックス 29">
            <a:extLst>
              <a:ext uri="{FF2B5EF4-FFF2-40B4-BE49-F238E27FC236}">
                <a16:creationId xmlns:a16="http://schemas.microsoft.com/office/drawing/2014/main" id="{A8A4C9F0-3D08-22BB-24E7-AED3F41A54EC}"/>
              </a:ext>
            </a:extLst>
          </p:cNvPr>
          <p:cNvSpPr txBox="1"/>
          <p:nvPr/>
        </p:nvSpPr>
        <p:spPr>
          <a:xfrm>
            <a:off x="6458628" y="9558528"/>
            <a:ext cx="415498" cy="369332"/>
          </a:xfrm>
          <a:prstGeom prst="rect">
            <a:avLst/>
          </a:prstGeom>
          <a:noFill/>
        </p:spPr>
        <p:txBody>
          <a:bodyPr wrap="none" rtlCol="0">
            <a:spAutoFit/>
          </a:bodyPr>
          <a:lstStyle/>
          <a:p>
            <a:r>
              <a:rPr kumimoji="1" lang="en-US" altLang="ja-JP" b="1" dirty="0">
                <a:latin typeface="BIZ UDゴシック" panose="020B0400000000000000" pitchFamily="49" charset="-128"/>
                <a:ea typeface="BIZ UDゴシック" panose="020B0400000000000000" pitchFamily="49" charset="-128"/>
              </a:rPr>
              <a:t>25</a:t>
            </a:r>
            <a:endParaRPr kumimoji="1" lang="ja-JP" altLang="en-US" b="1"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88F45807-2BA1-D76B-8480-00807B1C3B31}"/>
              </a:ext>
            </a:extLst>
          </p:cNvPr>
          <p:cNvSpPr txBox="1"/>
          <p:nvPr/>
        </p:nvSpPr>
        <p:spPr>
          <a:xfrm>
            <a:off x="7147560" y="921039"/>
            <a:ext cx="2420856" cy="461665"/>
          </a:xfrm>
          <a:prstGeom prst="rect">
            <a:avLst/>
          </a:prstGeom>
          <a:noFill/>
          <a:ln>
            <a:solidFill>
              <a:schemeClr val="tx1"/>
            </a:solidFill>
          </a:ln>
        </p:spPr>
        <p:txBody>
          <a:bodyPr wrap="none" rtlCol="0">
            <a:spAutoFit/>
          </a:bodyPr>
          <a:lstStyle/>
          <a:p>
            <a:r>
              <a:rPr kumimoji="1" lang="ja-JP" altLang="en-US" sz="1200" b="0" i="0" dirty="0">
                <a:solidFill>
                  <a:srgbClr val="333333"/>
                </a:solidFill>
                <a:effectLst/>
                <a:latin typeface="Lucida Grande"/>
              </a:rPr>
              <a:t>規</a:t>
            </a:r>
            <a:r>
              <a:rPr lang="en-US" altLang="ja-JP" sz="1200" b="0" i="0" dirty="0">
                <a:solidFill>
                  <a:srgbClr val="333333"/>
                </a:solidFill>
                <a:effectLst/>
                <a:latin typeface="Lucida Grande"/>
              </a:rPr>
              <a:t>§9Ⅲ</a:t>
            </a:r>
            <a:r>
              <a:rPr lang="ja-JP" altLang="en-US" sz="1200" b="0" i="0" dirty="0">
                <a:solidFill>
                  <a:srgbClr val="333333"/>
                </a:solidFill>
                <a:effectLst/>
                <a:latin typeface="Lucida Grande"/>
              </a:rPr>
              <a:t>②</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長</a:t>
            </a:r>
            <a:r>
              <a:rPr lang="en-US" altLang="ja-JP" sz="1200" b="0" i="0" dirty="0">
                <a:solidFill>
                  <a:srgbClr val="333333"/>
                </a:solidFill>
                <a:effectLst/>
                <a:latin typeface="Lucida Grande"/>
              </a:rPr>
              <a:t>P2-2-</a:t>
            </a:r>
            <a:r>
              <a:rPr lang="ja-JP" altLang="en-US" sz="1200" b="0" i="0" dirty="0">
                <a:solidFill>
                  <a:srgbClr val="333333"/>
                </a:solidFill>
                <a:effectLst/>
                <a:latin typeface="Lucida Grande"/>
              </a:rPr>
              <a:t>⑵</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課</a:t>
            </a:r>
            <a:r>
              <a:rPr lang="en-US" altLang="ja-JP" sz="1200" b="0" i="0" dirty="0">
                <a:solidFill>
                  <a:srgbClr val="333333"/>
                </a:solidFill>
                <a:effectLst/>
                <a:latin typeface="Lucida Grande"/>
              </a:rPr>
              <a:t>P1-</a:t>
            </a:r>
            <a:r>
              <a:rPr lang="ja-JP" altLang="en-US" sz="1200" b="0" i="0" dirty="0">
                <a:solidFill>
                  <a:srgbClr val="333333"/>
                </a:solidFill>
                <a:effectLst/>
                <a:latin typeface="Lucida Grande"/>
              </a:rPr>
              <a:t>⑵</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イ</a:t>
            </a:r>
            <a:r>
              <a:rPr lang="en-US" altLang="ja-JP" sz="1200" b="0" i="0" dirty="0">
                <a:solidFill>
                  <a:srgbClr val="333333"/>
                </a:solidFill>
                <a:effectLst/>
                <a:latin typeface="Lucida Grande"/>
              </a:rPr>
              <a:t>,</a:t>
            </a:r>
          </a:p>
          <a:p>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P13-</a:t>
            </a:r>
            <a:r>
              <a:rPr lang="ja-JP" altLang="en-US" sz="1200" b="0" i="0" dirty="0">
                <a:solidFill>
                  <a:srgbClr val="333333"/>
                </a:solidFill>
                <a:effectLst/>
                <a:latin typeface="Lucida Grande"/>
              </a:rPr>
              <a:t>（イ）～（エ）</a:t>
            </a:r>
            <a:endParaRPr lang="en-US" altLang="ja-JP" sz="1200" b="0" i="0" dirty="0">
              <a:solidFill>
                <a:srgbClr val="333333"/>
              </a:solidFill>
              <a:effectLst/>
              <a:latin typeface="Lucida Grande"/>
            </a:endParaRPr>
          </a:p>
        </p:txBody>
      </p:sp>
      <p:sp>
        <p:nvSpPr>
          <p:cNvPr id="7" name="テキスト ボックス 6">
            <a:extLst>
              <a:ext uri="{FF2B5EF4-FFF2-40B4-BE49-F238E27FC236}">
                <a16:creationId xmlns:a16="http://schemas.microsoft.com/office/drawing/2014/main" id="{46574458-3C0E-D60B-2FE5-F3D75509E6A8}"/>
              </a:ext>
            </a:extLst>
          </p:cNvPr>
          <p:cNvSpPr txBox="1"/>
          <p:nvPr/>
        </p:nvSpPr>
        <p:spPr>
          <a:xfrm>
            <a:off x="160300" y="7985379"/>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8" name="テキスト ボックス 7">
            <a:extLst>
              <a:ext uri="{FF2B5EF4-FFF2-40B4-BE49-F238E27FC236}">
                <a16:creationId xmlns:a16="http://schemas.microsoft.com/office/drawing/2014/main" id="{61399167-3D4D-7B1C-B71B-298AA6BC32CD}"/>
              </a:ext>
            </a:extLst>
          </p:cNvPr>
          <p:cNvSpPr txBox="1"/>
          <p:nvPr/>
        </p:nvSpPr>
        <p:spPr>
          <a:xfrm>
            <a:off x="1210588" y="7985379"/>
            <a:ext cx="1826141" cy="338554"/>
          </a:xfrm>
          <a:prstGeom prst="rect">
            <a:avLst/>
          </a:prstGeom>
          <a:noFill/>
        </p:spPr>
        <p:txBody>
          <a:bodyPr wrap="none" rtlCol="0">
            <a:spAutoFit/>
          </a:bodyPr>
          <a:lstStyle/>
          <a:p>
            <a:r>
              <a:rPr kumimoji="1" lang="ja-JP" altLang="en-US" sz="1600" b="1" u="sng" dirty="0">
                <a:latin typeface="BIZ UDゴシック" panose="020B0400000000000000" pitchFamily="49" charset="-128"/>
                <a:ea typeface="BIZ UDゴシック" panose="020B0400000000000000" pitchFamily="49" charset="-128"/>
              </a:rPr>
              <a:t>連名の届出の場合</a:t>
            </a:r>
          </a:p>
        </p:txBody>
      </p:sp>
      <p:sp>
        <p:nvSpPr>
          <p:cNvPr id="9" name="テキスト ボックス 8">
            <a:extLst>
              <a:ext uri="{FF2B5EF4-FFF2-40B4-BE49-F238E27FC236}">
                <a16:creationId xmlns:a16="http://schemas.microsoft.com/office/drawing/2014/main" id="{69D30A5B-B5E4-8FCA-E6D8-4D0B882DB538}"/>
              </a:ext>
            </a:extLst>
          </p:cNvPr>
          <p:cNvSpPr txBox="1"/>
          <p:nvPr/>
        </p:nvSpPr>
        <p:spPr>
          <a:xfrm>
            <a:off x="159074" y="8296275"/>
            <a:ext cx="6698926" cy="307777"/>
          </a:xfrm>
          <a:prstGeom prst="rect">
            <a:avLst/>
          </a:prstGeom>
          <a:noFill/>
        </p:spPr>
        <p:txBody>
          <a:bodyPr wrap="square" rtlCol="0">
            <a:spAutoFit/>
          </a:bodyPr>
          <a:lstStyle/>
          <a:p>
            <a:r>
              <a:rPr kumimoji="1" lang="ja-JP" altLang="en-US" sz="1400" dirty="0">
                <a:latin typeface="BIZ UDゴシック" panose="020B0400000000000000" pitchFamily="49" charset="-128"/>
                <a:ea typeface="BIZ UDゴシック" panose="020B0400000000000000" pitchFamily="49" charset="-128"/>
              </a:rPr>
              <a:t>　それぞれ該当する確認書類の添付が必要です。</a:t>
            </a:r>
          </a:p>
        </p:txBody>
      </p:sp>
      <p:sp>
        <p:nvSpPr>
          <p:cNvPr id="10" name="テキスト ボックス 9">
            <a:extLst>
              <a:ext uri="{FF2B5EF4-FFF2-40B4-BE49-F238E27FC236}">
                <a16:creationId xmlns:a16="http://schemas.microsoft.com/office/drawing/2014/main" id="{3EA9DE3C-E8C3-4EF1-1D3F-4B1B13A430FE}"/>
              </a:ext>
            </a:extLst>
          </p:cNvPr>
          <p:cNvSpPr txBox="1"/>
          <p:nvPr/>
        </p:nvSpPr>
        <p:spPr>
          <a:xfrm>
            <a:off x="179350" y="8737854"/>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12" name="テキスト ボックス 11">
            <a:extLst>
              <a:ext uri="{FF2B5EF4-FFF2-40B4-BE49-F238E27FC236}">
                <a16:creationId xmlns:a16="http://schemas.microsoft.com/office/drawing/2014/main" id="{C3C8B4A3-DDF7-0453-B37B-2C18B37E4187}"/>
              </a:ext>
            </a:extLst>
          </p:cNvPr>
          <p:cNvSpPr txBox="1"/>
          <p:nvPr/>
        </p:nvSpPr>
        <p:spPr>
          <a:xfrm>
            <a:off x="1229638" y="8737854"/>
            <a:ext cx="3057247" cy="338554"/>
          </a:xfrm>
          <a:prstGeom prst="rect">
            <a:avLst/>
          </a:prstGeom>
          <a:noFill/>
        </p:spPr>
        <p:txBody>
          <a:bodyPr wrap="none" rtlCol="0">
            <a:spAutoFit/>
          </a:bodyPr>
          <a:lstStyle/>
          <a:p>
            <a:r>
              <a:rPr kumimoji="1" lang="ja-JP" altLang="en-US" sz="1600" b="1" u="sng" dirty="0">
                <a:latin typeface="BIZ UDゴシック" panose="020B0400000000000000" pitchFamily="49" charset="-128"/>
                <a:ea typeface="BIZ UDゴシック" panose="020B0400000000000000" pitchFamily="49" charset="-128"/>
              </a:rPr>
              <a:t>繰り返し同様の届出を行う場合</a:t>
            </a:r>
          </a:p>
        </p:txBody>
      </p:sp>
      <p:sp>
        <p:nvSpPr>
          <p:cNvPr id="13" name="テキスト ボックス 12">
            <a:extLst>
              <a:ext uri="{FF2B5EF4-FFF2-40B4-BE49-F238E27FC236}">
                <a16:creationId xmlns:a16="http://schemas.microsoft.com/office/drawing/2014/main" id="{A4602468-CD86-87CC-88B1-554471B90C5D}"/>
              </a:ext>
            </a:extLst>
          </p:cNvPr>
          <p:cNvSpPr txBox="1"/>
          <p:nvPr/>
        </p:nvSpPr>
        <p:spPr>
          <a:xfrm>
            <a:off x="178124" y="9048750"/>
            <a:ext cx="6698926" cy="738664"/>
          </a:xfrm>
          <a:prstGeom prst="rect">
            <a:avLst/>
          </a:prstGeom>
          <a:noFill/>
        </p:spPr>
        <p:txBody>
          <a:bodyPr wrap="square" rtlCol="0">
            <a:spAutoFit/>
          </a:bodyPr>
          <a:lstStyle/>
          <a:p>
            <a:r>
              <a:rPr kumimoji="1" lang="ja-JP" altLang="en-US" sz="1400" dirty="0">
                <a:latin typeface="BIZ UDゴシック" panose="020B0400000000000000" pitchFamily="49" charset="-128"/>
                <a:ea typeface="BIZ UDゴシック" panose="020B0400000000000000" pitchFamily="49" charset="-128"/>
              </a:rPr>
              <a:t>　市町村によっては、「○年○月○日付け届出書に添付した書類と同一」と記載した書面を添付することで、代替可能です。</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（詳細は各市町村にお問い合わせ下さい。）</a:t>
            </a:r>
          </a:p>
        </p:txBody>
      </p:sp>
      <p:sp>
        <p:nvSpPr>
          <p:cNvPr id="14" name="テキスト ボックス 13">
            <a:extLst>
              <a:ext uri="{FF2B5EF4-FFF2-40B4-BE49-F238E27FC236}">
                <a16:creationId xmlns:a16="http://schemas.microsoft.com/office/drawing/2014/main" id="{3D46F9C2-66B3-DCE6-0FA4-1F62C04300E8}"/>
              </a:ext>
            </a:extLst>
          </p:cNvPr>
          <p:cNvSpPr txBox="1"/>
          <p:nvPr/>
        </p:nvSpPr>
        <p:spPr>
          <a:xfrm>
            <a:off x="7252335" y="8845575"/>
            <a:ext cx="1308371"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長</a:t>
            </a:r>
            <a:r>
              <a:rPr lang="en-US" altLang="ja-JP" sz="1200" b="0" i="0" dirty="0">
                <a:solidFill>
                  <a:srgbClr val="333333"/>
                </a:solidFill>
                <a:effectLst/>
                <a:latin typeface="Lucida Grande"/>
              </a:rPr>
              <a:t>P2-2,</a:t>
            </a:r>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P13-</a:t>
            </a:r>
            <a:r>
              <a:rPr lang="ja-JP" altLang="en-US" sz="1200" b="0" i="0" dirty="0">
                <a:solidFill>
                  <a:srgbClr val="333333"/>
                </a:solidFill>
                <a:effectLst/>
                <a:latin typeface="Lucida Grande"/>
              </a:rPr>
              <a:t>イ</a:t>
            </a:r>
            <a:endParaRPr lang="en-US" altLang="ja-JP" sz="1200" b="0" i="0" dirty="0">
              <a:solidFill>
                <a:srgbClr val="333333"/>
              </a:solidFill>
              <a:effectLst/>
              <a:latin typeface="Lucida Grande"/>
            </a:endParaRPr>
          </a:p>
        </p:txBody>
      </p:sp>
    </p:spTree>
    <p:extLst>
      <p:ext uri="{BB962C8B-B14F-4D97-AF65-F5344CB8AC3E}">
        <p14:creationId xmlns:p14="http://schemas.microsoft.com/office/powerpoint/2010/main" val="1626602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15341"/>
            <a:ext cx="6858000" cy="569875"/>
          </a:xfrm>
          <a:solidFill>
            <a:schemeClr val="accent4">
              <a:lumMod val="50000"/>
            </a:schemeClr>
          </a:solidFill>
        </p:spPr>
        <p:txBody>
          <a:bodyPr>
            <a:normAutofit/>
          </a:bodyPr>
          <a:lstStyle/>
          <a:p>
            <a:r>
              <a:rPr kumimoji="1" lang="ja-JP" altLang="en-US" sz="1800" b="1" dirty="0">
                <a:solidFill>
                  <a:schemeClr val="bg1"/>
                </a:solidFill>
                <a:latin typeface="BIZ UDゴシック" panose="020B0400000000000000" pitchFamily="49" charset="-128"/>
                <a:ea typeface="BIZ UDゴシック" panose="020B0400000000000000" pitchFamily="49" charset="-128"/>
              </a:rPr>
              <a:t>③　許認可関係書類</a:t>
            </a:r>
          </a:p>
        </p:txBody>
      </p:sp>
      <p:sp>
        <p:nvSpPr>
          <p:cNvPr id="4" name="テキスト ボックス 3">
            <a:extLst>
              <a:ext uri="{FF2B5EF4-FFF2-40B4-BE49-F238E27FC236}">
                <a16:creationId xmlns:a16="http://schemas.microsoft.com/office/drawing/2014/main" id="{5F1F9EFD-2ED4-349D-02DF-7D45C54AD92C}"/>
              </a:ext>
            </a:extLst>
          </p:cNvPr>
          <p:cNvSpPr txBox="1"/>
          <p:nvPr/>
        </p:nvSpPr>
        <p:spPr>
          <a:xfrm>
            <a:off x="5559552" y="146389"/>
            <a:ext cx="1082348" cy="307777"/>
          </a:xfrm>
          <a:prstGeom prst="rect">
            <a:avLst/>
          </a:prstGeom>
          <a:solidFill>
            <a:schemeClr val="bg1"/>
          </a:solidFill>
        </p:spPr>
        <p:txBody>
          <a:bodyPr wrap="none" rtlCol="0">
            <a:spAutoFit/>
          </a:bodyPr>
          <a:lstStyle/>
          <a:p>
            <a:r>
              <a:rPr kumimoji="1" lang="ja-JP" altLang="en-US" sz="1400" b="1" dirty="0">
                <a:latin typeface="BIZ UDゴシック" panose="020B0400000000000000" pitchFamily="49" charset="-128"/>
                <a:ea typeface="BIZ UDゴシック" panose="020B0400000000000000" pitchFamily="49" charset="-128"/>
              </a:rPr>
              <a:t>第３号関係</a:t>
            </a:r>
          </a:p>
        </p:txBody>
      </p:sp>
      <p:sp>
        <p:nvSpPr>
          <p:cNvPr id="5" name="四角形: 角を丸くする 4">
            <a:extLst>
              <a:ext uri="{FF2B5EF4-FFF2-40B4-BE49-F238E27FC236}">
                <a16:creationId xmlns:a16="http://schemas.microsoft.com/office/drawing/2014/main" id="{7ADE3D50-6EE4-0053-7816-EFBA51F1E4E8}"/>
              </a:ext>
            </a:extLst>
          </p:cNvPr>
          <p:cNvSpPr/>
          <p:nvPr/>
        </p:nvSpPr>
        <p:spPr>
          <a:xfrm>
            <a:off x="73152" y="707136"/>
            <a:ext cx="6693408" cy="1101163"/>
          </a:xfrm>
          <a:prstGeom prst="roundRect">
            <a:avLst>
              <a:gd name="adj" fmla="val 8944"/>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森林の伐採又は土地の形質変更に、他の行政庁の免許、許可、認可その他の処分を必要とする場合には、こうした処分にかかる申請状況を記載した書類を添付して下さい。</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a:t>
            </a:r>
            <a:r>
              <a:rPr kumimoji="1" lang="en-US" altLang="ja-JP" sz="1100" dirty="0">
                <a:solidFill>
                  <a:srgbClr val="FF0000"/>
                </a:solidFill>
                <a:latin typeface="BIZ UDゴシック" panose="020B0400000000000000" pitchFamily="49" charset="-128"/>
                <a:ea typeface="BIZ UDゴシック" panose="020B0400000000000000" pitchFamily="49" charset="-128"/>
              </a:rPr>
              <a:t>※</a:t>
            </a:r>
            <a:r>
              <a:rPr kumimoji="1" lang="ja-JP" altLang="en-US" sz="1100" dirty="0">
                <a:solidFill>
                  <a:srgbClr val="FF0000"/>
                </a:solidFill>
                <a:latin typeface="BIZ UDゴシック" panose="020B0400000000000000" pitchFamily="49" charset="-128"/>
                <a:ea typeface="BIZ UDゴシック" panose="020B0400000000000000" pitchFamily="49" charset="-128"/>
              </a:rPr>
              <a:t>許認可が必要な手続きについては、</a:t>
            </a:r>
            <a:r>
              <a:rPr kumimoji="1" lang="en-US" altLang="ja-JP" sz="1100" dirty="0">
                <a:solidFill>
                  <a:srgbClr val="FF0000"/>
                </a:solidFill>
                <a:latin typeface="BIZ UDゴシック" panose="020B0400000000000000" pitchFamily="49" charset="-128"/>
                <a:ea typeface="BIZ UDゴシック" panose="020B0400000000000000" pitchFamily="49" charset="-128"/>
              </a:rPr>
              <a:t>P.6</a:t>
            </a:r>
            <a:r>
              <a:rPr kumimoji="1" lang="ja-JP" altLang="en-US" sz="1100" dirty="0">
                <a:solidFill>
                  <a:srgbClr val="FF0000"/>
                </a:solidFill>
                <a:latin typeface="BIZ UDゴシック" panose="020B0400000000000000" pitchFamily="49" charset="-128"/>
                <a:ea typeface="BIZ UDゴシック" panose="020B0400000000000000" pitchFamily="49" charset="-128"/>
              </a:rPr>
              <a:t>を参照して下さい。</a:t>
            </a:r>
            <a:endParaRPr kumimoji="1" lang="ja-JP" altLang="en-US" sz="1600" dirty="0">
              <a:solidFill>
                <a:srgbClr val="FF0000"/>
              </a:solidFill>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897D2318-74B5-6FEB-7AC7-42F671E1EC98}"/>
              </a:ext>
            </a:extLst>
          </p:cNvPr>
          <p:cNvSpPr txBox="1"/>
          <p:nvPr/>
        </p:nvSpPr>
        <p:spPr>
          <a:xfrm>
            <a:off x="2285506" y="99317"/>
            <a:ext cx="2492990" cy="369332"/>
          </a:xfrm>
          <a:prstGeom prst="rect">
            <a:avLst/>
          </a:prstGeom>
          <a:solidFill>
            <a:schemeClr val="bg1"/>
          </a:solidFill>
        </p:spPr>
        <p:txBody>
          <a:bodyPr wrap="none" rtlCol="0">
            <a:spAutoFit/>
          </a:bodyPr>
          <a:lstStyle/>
          <a:p>
            <a:r>
              <a:rPr kumimoji="1" lang="en-US" altLang="ja-JP" b="1" dirty="0">
                <a:solidFill>
                  <a:schemeClr val="accent2"/>
                </a:solidFill>
                <a:latin typeface="BIZ UDゴシック" panose="020B0400000000000000" pitchFamily="49" charset="-128"/>
                <a:ea typeface="BIZ UDゴシック" panose="020B0400000000000000" pitchFamily="49" charset="-128"/>
              </a:rPr>
              <a:t>【</a:t>
            </a:r>
            <a:r>
              <a:rPr kumimoji="1" lang="ja-JP" altLang="en-US" b="1" dirty="0">
                <a:solidFill>
                  <a:schemeClr val="accent2"/>
                </a:solidFill>
                <a:latin typeface="BIZ UDゴシック" panose="020B0400000000000000" pitchFamily="49" charset="-128"/>
                <a:ea typeface="BIZ UDゴシック" panose="020B0400000000000000" pitchFamily="49" charset="-128"/>
              </a:rPr>
              <a:t>該当する場合のみ</a:t>
            </a:r>
            <a:r>
              <a:rPr kumimoji="1" lang="en-US" altLang="ja-JP" b="1" dirty="0">
                <a:solidFill>
                  <a:schemeClr val="accent2"/>
                </a:solidFill>
                <a:latin typeface="BIZ UDゴシック" panose="020B0400000000000000" pitchFamily="49" charset="-128"/>
                <a:ea typeface="BIZ UDゴシック" panose="020B0400000000000000" pitchFamily="49" charset="-128"/>
              </a:rPr>
              <a:t>】</a:t>
            </a:r>
            <a:endParaRPr kumimoji="1" lang="ja-JP" altLang="en-US" b="1" dirty="0">
              <a:solidFill>
                <a:schemeClr val="accent2"/>
              </a:solidFill>
              <a:latin typeface="BIZ UDゴシック" panose="020B0400000000000000" pitchFamily="49" charset="-128"/>
              <a:ea typeface="BIZ UDゴシック" panose="020B0400000000000000" pitchFamily="49" charset="-128"/>
            </a:endParaRPr>
          </a:p>
        </p:txBody>
      </p:sp>
      <p:grpSp>
        <p:nvGrpSpPr>
          <p:cNvPr id="11" name="グループ化 10">
            <a:extLst>
              <a:ext uri="{FF2B5EF4-FFF2-40B4-BE49-F238E27FC236}">
                <a16:creationId xmlns:a16="http://schemas.microsoft.com/office/drawing/2014/main" id="{06C042AA-77F9-608D-3A75-D8B80BC68D31}"/>
              </a:ext>
            </a:extLst>
          </p:cNvPr>
          <p:cNvGrpSpPr/>
          <p:nvPr/>
        </p:nvGrpSpPr>
        <p:grpSpPr>
          <a:xfrm>
            <a:off x="36576" y="2107982"/>
            <a:ext cx="6766560" cy="1086322"/>
            <a:chOff x="0" y="737092"/>
            <a:chExt cx="6766560" cy="1086322"/>
          </a:xfrm>
        </p:grpSpPr>
        <p:sp>
          <p:nvSpPr>
            <p:cNvPr id="15" name="四角形: 角を丸くする 14">
              <a:extLst>
                <a:ext uri="{FF2B5EF4-FFF2-40B4-BE49-F238E27FC236}">
                  <a16:creationId xmlns:a16="http://schemas.microsoft.com/office/drawing/2014/main" id="{F987650F-5515-95FA-7332-1BB1578EC53D}"/>
                </a:ext>
              </a:extLst>
            </p:cNvPr>
            <p:cNvSpPr/>
            <p:nvPr/>
          </p:nvSpPr>
          <p:spPr>
            <a:xfrm>
              <a:off x="73152" y="1176528"/>
              <a:ext cx="6693408" cy="646886"/>
            </a:xfrm>
            <a:prstGeom prst="roundRect">
              <a:avLst>
                <a:gd name="adj" fmla="val 8944"/>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許認可書の写し</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p:txBody>
        </p:sp>
        <p:sp>
          <p:nvSpPr>
            <p:cNvPr id="21" name="テキスト ボックス 20">
              <a:extLst>
                <a:ext uri="{FF2B5EF4-FFF2-40B4-BE49-F238E27FC236}">
                  <a16:creationId xmlns:a16="http://schemas.microsoft.com/office/drawing/2014/main" id="{F3E0BA58-38A4-7102-128B-243956ABCE74}"/>
                </a:ext>
              </a:extLst>
            </p:cNvPr>
            <p:cNvSpPr txBox="1"/>
            <p:nvPr/>
          </p:nvSpPr>
          <p:spPr>
            <a:xfrm>
              <a:off x="0" y="737092"/>
              <a:ext cx="3185487" cy="369332"/>
            </a:xfrm>
            <a:prstGeom prst="rect">
              <a:avLst/>
            </a:prstGeom>
            <a:noFill/>
          </p:spPr>
          <p:txBody>
            <a:bodyPr wrap="none" rtlCol="0">
              <a:spAutoFit/>
            </a:bodyPr>
            <a:lstStyle/>
            <a:p>
              <a:r>
                <a:rPr kumimoji="1" lang="ja-JP" altLang="en-US" b="1" u="sng" dirty="0">
                  <a:latin typeface="BIZ UDゴシック" panose="020B0400000000000000" pitchFamily="49" charset="-128"/>
                  <a:ea typeface="BIZ UDゴシック" panose="020B0400000000000000" pitchFamily="49" charset="-128"/>
                </a:rPr>
                <a:t>⑴　既に許認可があった場合</a:t>
              </a:r>
            </a:p>
          </p:txBody>
        </p:sp>
      </p:grpSp>
      <p:grpSp>
        <p:nvGrpSpPr>
          <p:cNvPr id="23" name="グループ化 22">
            <a:extLst>
              <a:ext uri="{FF2B5EF4-FFF2-40B4-BE49-F238E27FC236}">
                <a16:creationId xmlns:a16="http://schemas.microsoft.com/office/drawing/2014/main" id="{CECF5486-BD74-B0D1-DE95-24C7AB998D8D}"/>
              </a:ext>
            </a:extLst>
          </p:cNvPr>
          <p:cNvGrpSpPr/>
          <p:nvPr/>
        </p:nvGrpSpPr>
        <p:grpSpPr>
          <a:xfrm>
            <a:off x="42672" y="3278414"/>
            <a:ext cx="6766560" cy="1357416"/>
            <a:chOff x="0" y="737092"/>
            <a:chExt cx="6766560" cy="1357416"/>
          </a:xfrm>
        </p:grpSpPr>
        <p:sp>
          <p:nvSpPr>
            <p:cNvPr id="24" name="四角形: 角を丸くする 23">
              <a:extLst>
                <a:ext uri="{FF2B5EF4-FFF2-40B4-BE49-F238E27FC236}">
                  <a16:creationId xmlns:a16="http://schemas.microsoft.com/office/drawing/2014/main" id="{3A450109-BCE7-AC70-8F52-A240DDA33183}"/>
                </a:ext>
              </a:extLst>
            </p:cNvPr>
            <p:cNvSpPr/>
            <p:nvPr/>
          </p:nvSpPr>
          <p:spPr>
            <a:xfrm>
              <a:off x="73152" y="1176528"/>
              <a:ext cx="6693408" cy="917980"/>
            </a:xfrm>
            <a:prstGeom prst="roundRect">
              <a:avLst>
                <a:gd name="adj" fmla="val 8944"/>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許認可の種類、申請先行政庁及び申請年月日（申請前の場合は申請予定時期）を記載した書類</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a:spcBef>
                  <a:spcPts val="600"/>
                </a:spcBef>
              </a:pPr>
              <a:r>
                <a:rPr kumimoji="1" lang="ja-JP" altLang="en-US" sz="1200" dirty="0">
                  <a:solidFill>
                    <a:schemeClr val="tx1"/>
                  </a:solidFill>
                  <a:latin typeface="BIZ UDゴシック" panose="020B0400000000000000" pitchFamily="49" charset="-128"/>
                  <a:ea typeface="BIZ UDゴシック" panose="020B0400000000000000" pitchFamily="49" charset="-128"/>
                </a:rPr>
                <a:t>　</a:t>
              </a:r>
              <a:r>
                <a:rPr kumimoji="1" lang="en-US" altLang="ja-JP" sz="1200" dirty="0">
                  <a:solidFill>
                    <a:schemeClr val="tx1"/>
                  </a:solidFill>
                  <a:latin typeface="BIZ UDゴシック" panose="020B0400000000000000" pitchFamily="49" charset="-128"/>
                  <a:ea typeface="BIZ UDゴシック" panose="020B0400000000000000" pitchFamily="49" charset="-128"/>
                </a:rPr>
                <a:t>※</a:t>
              </a:r>
              <a:r>
                <a:rPr kumimoji="1" lang="ja-JP" altLang="en-US" sz="1200" dirty="0">
                  <a:solidFill>
                    <a:schemeClr val="tx1"/>
                  </a:solidFill>
                  <a:latin typeface="BIZ UDゴシック" panose="020B0400000000000000" pitchFamily="49" charset="-128"/>
                  <a:ea typeface="BIZ UDゴシック" panose="020B0400000000000000" pitchFamily="49" charset="-128"/>
                </a:rPr>
                <a:t>　様式は任意です。記載例を参考にして下さい。</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25" name="テキスト ボックス 24">
              <a:extLst>
                <a:ext uri="{FF2B5EF4-FFF2-40B4-BE49-F238E27FC236}">
                  <a16:creationId xmlns:a16="http://schemas.microsoft.com/office/drawing/2014/main" id="{F043BB54-69E5-312E-E57F-1C98B9366404}"/>
                </a:ext>
              </a:extLst>
            </p:cNvPr>
            <p:cNvSpPr txBox="1"/>
            <p:nvPr/>
          </p:nvSpPr>
          <p:spPr>
            <a:xfrm>
              <a:off x="0" y="737092"/>
              <a:ext cx="3877985" cy="369332"/>
            </a:xfrm>
            <a:prstGeom prst="rect">
              <a:avLst/>
            </a:prstGeom>
            <a:noFill/>
          </p:spPr>
          <p:txBody>
            <a:bodyPr wrap="none" rtlCol="0">
              <a:spAutoFit/>
            </a:bodyPr>
            <a:lstStyle/>
            <a:p>
              <a:r>
                <a:rPr kumimoji="1" lang="ja-JP" altLang="en-US" b="1" u="sng" dirty="0">
                  <a:latin typeface="BIZ UDゴシック" panose="020B0400000000000000" pitchFamily="49" charset="-128"/>
                  <a:ea typeface="BIZ UDゴシック" panose="020B0400000000000000" pitchFamily="49" charset="-128"/>
                </a:rPr>
                <a:t>⑵　許認可申請前又は申請中の場合</a:t>
              </a:r>
            </a:p>
          </p:txBody>
        </p:sp>
      </p:grpSp>
      <p:sp>
        <p:nvSpPr>
          <p:cNvPr id="26" name="正方形/長方形 25">
            <a:extLst>
              <a:ext uri="{FF2B5EF4-FFF2-40B4-BE49-F238E27FC236}">
                <a16:creationId xmlns:a16="http://schemas.microsoft.com/office/drawing/2014/main" id="{411A0573-B767-10CB-5124-FFBCF4DB45E6}"/>
              </a:ext>
            </a:extLst>
          </p:cNvPr>
          <p:cNvSpPr/>
          <p:nvPr/>
        </p:nvSpPr>
        <p:spPr>
          <a:xfrm>
            <a:off x="159074" y="5571744"/>
            <a:ext cx="6607486" cy="2766874"/>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en-US" altLang="ja-JP" sz="1200" dirty="0">
              <a:latin typeface="BIZ UDゴシック" panose="020B0400000000000000" pitchFamily="49" charset="-128"/>
              <a:ea typeface="BIZ UDゴシック" panose="020B0400000000000000" pitchFamily="49" charset="-128"/>
            </a:endParaRPr>
          </a:p>
          <a:p>
            <a:pPr algn="ctr"/>
            <a:r>
              <a:rPr kumimoji="1" lang="ja-JP" altLang="en-US" sz="1200" dirty="0">
                <a:latin typeface="BIZ UDゴシック" panose="020B0400000000000000" pitchFamily="49" charset="-128"/>
                <a:ea typeface="BIZ UDゴシック" panose="020B0400000000000000" pitchFamily="49" charset="-128"/>
              </a:rPr>
              <a:t>許認可の申請状況について</a:t>
            </a:r>
            <a:endParaRPr kumimoji="1" lang="en-US" altLang="ja-JP" sz="1200" dirty="0">
              <a:latin typeface="BIZ UDゴシック" panose="020B0400000000000000" pitchFamily="49" charset="-128"/>
              <a:ea typeface="BIZ UDゴシック" panose="020B0400000000000000" pitchFamily="49" charset="-128"/>
            </a:endParaRPr>
          </a:p>
          <a:p>
            <a:pPr algn="r"/>
            <a:r>
              <a:rPr kumimoji="1" lang="ja-JP" altLang="en-US" sz="1200" dirty="0">
                <a:latin typeface="BIZ UDゴシック" panose="020B0400000000000000" pitchFamily="49" charset="-128"/>
                <a:ea typeface="BIZ UDゴシック" panose="020B0400000000000000" pitchFamily="49" charset="-128"/>
              </a:rPr>
              <a:t>年　　月　　日</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○○市町村長　殿</a:t>
            </a:r>
            <a:endParaRPr kumimoji="1" lang="en-US" altLang="ja-JP" sz="1200" dirty="0">
              <a:latin typeface="BIZ UDゴシック" panose="020B0400000000000000" pitchFamily="49" charset="-128"/>
              <a:ea typeface="BIZ UDゴシック" panose="020B0400000000000000" pitchFamily="49" charset="-128"/>
            </a:endParaRPr>
          </a:p>
          <a:p>
            <a:pPr lvl="8"/>
            <a:r>
              <a:rPr kumimoji="1" lang="ja-JP" altLang="en-US" sz="1200" dirty="0">
                <a:latin typeface="BIZ UDゴシック" panose="020B0400000000000000" pitchFamily="49" charset="-128"/>
                <a:ea typeface="BIZ UDゴシック" panose="020B0400000000000000" pitchFamily="49" charset="-128"/>
              </a:rPr>
              <a:t>　住　所</a:t>
            </a:r>
            <a:endParaRPr kumimoji="1" lang="en-US" altLang="ja-JP" sz="1200" dirty="0">
              <a:latin typeface="BIZ UDゴシック" panose="020B0400000000000000" pitchFamily="49" charset="-128"/>
              <a:ea typeface="BIZ UDゴシック" panose="020B0400000000000000" pitchFamily="49" charset="-128"/>
            </a:endParaRPr>
          </a:p>
          <a:p>
            <a:pPr lvl="8"/>
            <a:r>
              <a:rPr kumimoji="1" lang="ja-JP" altLang="en-US" sz="1200" dirty="0">
                <a:latin typeface="BIZ UDゴシック" panose="020B0400000000000000" pitchFamily="49" charset="-128"/>
                <a:ea typeface="BIZ UDゴシック" panose="020B0400000000000000" pitchFamily="49" charset="-128"/>
              </a:rPr>
              <a:t>　氏　名</a:t>
            </a:r>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届出の対象である森林の伐採（又は土地の形質変更）については、次のとおり必要な手続きを進めています。（申請前の場合は「進める予定です。」として下さい。）</a:t>
            </a:r>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・許認可の種類　○○法第○条の木竹の伐採許可</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・申　請　先　　○○県○○部○○課</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・申請年月日　　○○年○○月○○日</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（申請前の場合は「申請予定時期」として下さい。）</a:t>
            </a:r>
          </a:p>
        </p:txBody>
      </p:sp>
      <p:sp>
        <p:nvSpPr>
          <p:cNvPr id="27" name="テキスト ボックス 26">
            <a:extLst>
              <a:ext uri="{FF2B5EF4-FFF2-40B4-BE49-F238E27FC236}">
                <a16:creationId xmlns:a16="http://schemas.microsoft.com/office/drawing/2014/main" id="{0D6D3046-6CFB-5487-A073-73C55817090D}"/>
              </a:ext>
            </a:extLst>
          </p:cNvPr>
          <p:cNvSpPr txBox="1"/>
          <p:nvPr/>
        </p:nvSpPr>
        <p:spPr>
          <a:xfrm>
            <a:off x="0" y="5233190"/>
            <a:ext cx="1210588" cy="338554"/>
          </a:xfrm>
          <a:prstGeom prst="rect">
            <a:avLst/>
          </a:prstGeom>
          <a:noFill/>
        </p:spPr>
        <p:txBody>
          <a:bodyPr wrap="none" rtlCol="0">
            <a:spAutoFit/>
          </a:bodyPr>
          <a:lstStyle/>
          <a:p>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記載例</a:t>
            </a:r>
            <a:r>
              <a:rPr kumimoji="1" lang="en-US" altLang="ja-JP" sz="1600" dirty="0">
                <a:latin typeface="BIZ UDゴシック" panose="020B0400000000000000" pitchFamily="49" charset="-128"/>
                <a:ea typeface="BIZ UDゴシック" panose="020B0400000000000000" pitchFamily="49" charset="-128"/>
              </a:rPr>
              <a:t>】</a:t>
            </a:r>
            <a:endParaRPr kumimoji="1" lang="ja-JP" altLang="en-US" sz="1600" dirty="0">
              <a:latin typeface="BIZ UDゴシック" panose="020B0400000000000000" pitchFamily="49" charset="-128"/>
              <a:ea typeface="BIZ UDゴシック" panose="020B0400000000000000" pitchFamily="49" charset="-128"/>
            </a:endParaRPr>
          </a:p>
        </p:txBody>
      </p:sp>
      <p:sp>
        <p:nvSpPr>
          <p:cNvPr id="28" name="テキスト ボックス 27">
            <a:extLst>
              <a:ext uri="{FF2B5EF4-FFF2-40B4-BE49-F238E27FC236}">
                <a16:creationId xmlns:a16="http://schemas.microsoft.com/office/drawing/2014/main" id="{789E3A21-ECB5-3C3A-EAFB-3DCECE094D78}"/>
              </a:ext>
            </a:extLst>
          </p:cNvPr>
          <p:cNvSpPr txBox="1"/>
          <p:nvPr/>
        </p:nvSpPr>
        <p:spPr>
          <a:xfrm>
            <a:off x="0" y="4663934"/>
            <a:ext cx="6803136" cy="461665"/>
          </a:xfrm>
          <a:prstGeom prst="rect">
            <a:avLst/>
          </a:prstGeom>
          <a:noFill/>
        </p:spPr>
        <p:txBody>
          <a:bodyPr wrap="square" rtlCol="0">
            <a:spAutoFit/>
          </a:bodyPr>
          <a:lstStyle/>
          <a:p>
            <a:r>
              <a:rPr kumimoji="1" lang="en-US" altLang="ja-JP" sz="1200" dirty="0">
                <a:solidFill>
                  <a:srgbClr val="FF0000"/>
                </a:solidFill>
                <a:latin typeface="BIZ UDゴシック" panose="020B0400000000000000" pitchFamily="49" charset="-128"/>
                <a:ea typeface="BIZ UDゴシック" panose="020B0400000000000000" pitchFamily="49" charset="-128"/>
              </a:rPr>
              <a:t>【</a:t>
            </a:r>
            <a:r>
              <a:rPr kumimoji="1" lang="ja-JP" altLang="en-US" sz="1200" dirty="0">
                <a:solidFill>
                  <a:srgbClr val="FF0000"/>
                </a:solidFill>
                <a:latin typeface="BIZ UDゴシック" panose="020B0400000000000000" pitchFamily="49" charset="-128"/>
                <a:ea typeface="BIZ UDゴシック" panose="020B0400000000000000" pitchFamily="49" charset="-128"/>
              </a:rPr>
              <a:t>注意</a:t>
            </a:r>
            <a:r>
              <a:rPr kumimoji="1" lang="en-US" altLang="ja-JP" sz="1200" dirty="0">
                <a:solidFill>
                  <a:srgbClr val="FF0000"/>
                </a:solidFill>
                <a:latin typeface="BIZ UDゴシック" panose="020B0400000000000000" pitchFamily="49" charset="-128"/>
                <a:ea typeface="BIZ UDゴシック" panose="020B0400000000000000" pitchFamily="49" charset="-128"/>
              </a:rPr>
              <a:t>】</a:t>
            </a:r>
            <a:r>
              <a:rPr kumimoji="1" lang="ja-JP" altLang="en-US" sz="1200" dirty="0">
                <a:solidFill>
                  <a:srgbClr val="FF0000"/>
                </a:solidFill>
                <a:latin typeface="BIZ UDゴシック" panose="020B0400000000000000" pitchFamily="49" charset="-128"/>
                <a:ea typeface="BIZ UDゴシック" panose="020B0400000000000000" pitchFamily="49" charset="-128"/>
              </a:rPr>
              <a:t>申請中又は申請前の場合には、届出書の伐採の期間は「○年○月○日～△年△月△日（許認可のあった日以降、伐採に着手）」と記載し、許認可後に伐採を行うこととして下さい。</a:t>
            </a:r>
          </a:p>
        </p:txBody>
      </p:sp>
      <p:sp>
        <p:nvSpPr>
          <p:cNvPr id="29" name="テキスト ボックス 28">
            <a:extLst>
              <a:ext uri="{FF2B5EF4-FFF2-40B4-BE49-F238E27FC236}">
                <a16:creationId xmlns:a16="http://schemas.microsoft.com/office/drawing/2014/main" id="{14405F7B-FDC5-AC01-C2C6-54835FF64284}"/>
              </a:ext>
            </a:extLst>
          </p:cNvPr>
          <p:cNvSpPr txBox="1"/>
          <p:nvPr/>
        </p:nvSpPr>
        <p:spPr>
          <a:xfrm>
            <a:off x="18288" y="9557903"/>
            <a:ext cx="415498" cy="369332"/>
          </a:xfrm>
          <a:prstGeom prst="rect">
            <a:avLst/>
          </a:prstGeom>
          <a:noFill/>
        </p:spPr>
        <p:txBody>
          <a:bodyPr wrap="none" rtlCol="0">
            <a:spAutoFit/>
          </a:bodyPr>
          <a:lstStyle/>
          <a:p>
            <a:r>
              <a:rPr kumimoji="1" lang="en-US" altLang="ja-JP" b="1" dirty="0">
                <a:latin typeface="BIZ UDゴシック" panose="020B0400000000000000" pitchFamily="49" charset="-128"/>
                <a:ea typeface="BIZ UDゴシック" panose="020B0400000000000000" pitchFamily="49" charset="-128"/>
              </a:rPr>
              <a:t>26</a:t>
            </a:r>
            <a:endParaRPr kumimoji="1" lang="ja-JP" altLang="en-US" b="1"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27EC9DAA-3A16-1673-0462-0071E115A2AD}"/>
              </a:ext>
            </a:extLst>
          </p:cNvPr>
          <p:cNvSpPr txBox="1"/>
          <p:nvPr/>
        </p:nvSpPr>
        <p:spPr>
          <a:xfrm>
            <a:off x="7147560" y="921039"/>
            <a:ext cx="2728632" cy="461665"/>
          </a:xfrm>
          <a:prstGeom prst="rect">
            <a:avLst/>
          </a:prstGeom>
          <a:noFill/>
          <a:ln>
            <a:solidFill>
              <a:schemeClr val="tx1"/>
            </a:solidFill>
          </a:ln>
        </p:spPr>
        <p:txBody>
          <a:bodyPr wrap="none" rtlCol="0">
            <a:spAutoFit/>
          </a:bodyPr>
          <a:lstStyle/>
          <a:p>
            <a:r>
              <a:rPr kumimoji="1" lang="ja-JP" altLang="en-US" sz="1200" b="0" i="0" dirty="0">
                <a:solidFill>
                  <a:srgbClr val="333333"/>
                </a:solidFill>
                <a:effectLst/>
                <a:latin typeface="Lucida Grande"/>
              </a:rPr>
              <a:t>規</a:t>
            </a:r>
            <a:r>
              <a:rPr lang="en-US" altLang="ja-JP" sz="1200" b="0" i="0" dirty="0">
                <a:solidFill>
                  <a:srgbClr val="333333"/>
                </a:solidFill>
                <a:effectLst/>
                <a:latin typeface="Lucida Grande"/>
              </a:rPr>
              <a:t>§9Ⅲ</a:t>
            </a:r>
            <a:r>
              <a:rPr lang="ja-JP" altLang="en-US" sz="1200" b="0" i="0" dirty="0">
                <a:solidFill>
                  <a:srgbClr val="333333"/>
                </a:solidFill>
                <a:effectLst/>
                <a:latin typeface="Lucida Grande"/>
              </a:rPr>
              <a:t>③</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長</a:t>
            </a:r>
            <a:r>
              <a:rPr lang="en-US" altLang="ja-JP" sz="1200" b="0" i="0" dirty="0">
                <a:solidFill>
                  <a:srgbClr val="333333"/>
                </a:solidFill>
                <a:effectLst/>
                <a:latin typeface="Lucida Grande"/>
              </a:rPr>
              <a:t>P2-2-</a:t>
            </a:r>
            <a:r>
              <a:rPr lang="ja-JP" altLang="en-US" sz="1200" b="0" i="0" dirty="0">
                <a:solidFill>
                  <a:srgbClr val="333333"/>
                </a:solidFill>
                <a:effectLst/>
                <a:latin typeface="Lucida Grande"/>
              </a:rPr>
              <a:t>⑶・⑷</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課</a:t>
            </a:r>
            <a:r>
              <a:rPr lang="en-US" altLang="ja-JP" sz="1200" b="0" i="0" dirty="0">
                <a:solidFill>
                  <a:srgbClr val="333333"/>
                </a:solidFill>
                <a:effectLst/>
                <a:latin typeface="Lucida Grande"/>
              </a:rPr>
              <a:t>P1-</a:t>
            </a:r>
            <a:r>
              <a:rPr lang="ja-JP" altLang="en-US" sz="1200" b="0" i="0" dirty="0">
                <a:solidFill>
                  <a:srgbClr val="333333"/>
                </a:solidFill>
                <a:effectLst/>
                <a:latin typeface="Lucida Grande"/>
              </a:rPr>
              <a:t>⑵</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ウ</a:t>
            </a:r>
            <a:r>
              <a:rPr lang="en-US" altLang="ja-JP" sz="1200" b="0" i="0" dirty="0">
                <a:solidFill>
                  <a:srgbClr val="333333"/>
                </a:solidFill>
                <a:effectLst/>
                <a:latin typeface="Lucida Grande"/>
              </a:rPr>
              <a:t>,</a:t>
            </a:r>
          </a:p>
          <a:p>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P14-</a:t>
            </a:r>
            <a:r>
              <a:rPr lang="ja-JP" altLang="en-US" sz="1200" b="0" i="0" dirty="0">
                <a:solidFill>
                  <a:srgbClr val="333333"/>
                </a:solidFill>
                <a:effectLst/>
                <a:latin typeface="Lucida Grande"/>
              </a:rPr>
              <a:t>（オ）</a:t>
            </a:r>
            <a:endParaRPr lang="en-US" altLang="ja-JP" sz="1200" b="0" i="0" dirty="0">
              <a:solidFill>
                <a:srgbClr val="333333"/>
              </a:solidFill>
              <a:effectLst/>
              <a:latin typeface="Lucida Grande"/>
            </a:endParaRPr>
          </a:p>
        </p:txBody>
      </p:sp>
    </p:spTree>
    <p:extLst>
      <p:ext uri="{BB962C8B-B14F-4D97-AF65-F5344CB8AC3E}">
        <p14:creationId xmlns:p14="http://schemas.microsoft.com/office/powerpoint/2010/main" val="2542092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15341"/>
            <a:ext cx="6858000" cy="569875"/>
          </a:xfrm>
          <a:solidFill>
            <a:schemeClr val="accent4">
              <a:lumMod val="50000"/>
            </a:schemeClr>
          </a:solidFill>
        </p:spPr>
        <p:txBody>
          <a:bodyPr>
            <a:normAutofit/>
          </a:bodyPr>
          <a:lstStyle/>
          <a:p>
            <a:r>
              <a:rPr kumimoji="1" lang="ja-JP" altLang="en-US" sz="1800" b="1" dirty="0">
                <a:solidFill>
                  <a:schemeClr val="bg1"/>
                </a:solidFill>
                <a:latin typeface="BIZ UDゴシック" panose="020B0400000000000000" pitchFamily="49" charset="-128"/>
                <a:ea typeface="BIZ UDゴシック" panose="020B0400000000000000" pitchFamily="49" charset="-128"/>
              </a:rPr>
              <a:t>④　土地権原関係書類</a:t>
            </a:r>
          </a:p>
        </p:txBody>
      </p:sp>
      <p:sp>
        <p:nvSpPr>
          <p:cNvPr id="4" name="テキスト ボックス 3">
            <a:extLst>
              <a:ext uri="{FF2B5EF4-FFF2-40B4-BE49-F238E27FC236}">
                <a16:creationId xmlns:a16="http://schemas.microsoft.com/office/drawing/2014/main" id="{5F1F9EFD-2ED4-349D-02DF-7D45C54AD92C}"/>
              </a:ext>
            </a:extLst>
          </p:cNvPr>
          <p:cNvSpPr txBox="1"/>
          <p:nvPr/>
        </p:nvSpPr>
        <p:spPr>
          <a:xfrm>
            <a:off x="5559552" y="146389"/>
            <a:ext cx="1082348" cy="307777"/>
          </a:xfrm>
          <a:prstGeom prst="rect">
            <a:avLst/>
          </a:prstGeom>
          <a:solidFill>
            <a:schemeClr val="bg1"/>
          </a:solidFill>
        </p:spPr>
        <p:txBody>
          <a:bodyPr wrap="none" rtlCol="0">
            <a:spAutoFit/>
          </a:bodyPr>
          <a:lstStyle/>
          <a:p>
            <a:r>
              <a:rPr kumimoji="1" lang="ja-JP" altLang="en-US" sz="1400" b="1" dirty="0">
                <a:latin typeface="BIZ UDゴシック" panose="020B0400000000000000" pitchFamily="49" charset="-128"/>
                <a:ea typeface="BIZ UDゴシック" panose="020B0400000000000000" pitchFamily="49" charset="-128"/>
              </a:rPr>
              <a:t>第４号関係</a:t>
            </a:r>
          </a:p>
        </p:txBody>
      </p:sp>
      <p:sp>
        <p:nvSpPr>
          <p:cNvPr id="5" name="四角形: 角を丸くする 4">
            <a:extLst>
              <a:ext uri="{FF2B5EF4-FFF2-40B4-BE49-F238E27FC236}">
                <a16:creationId xmlns:a16="http://schemas.microsoft.com/office/drawing/2014/main" id="{7ADE3D50-6EE4-0053-7816-EFBA51F1E4E8}"/>
              </a:ext>
            </a:extLst>
          </p:cNvPr>
          <p:cNvSpPr/>
          <p:nvPr/>
        </p:nvSpPr>
        <p:spPr>
          <a:xfrm>
            <a:off x="73152" y="646176"/>
            <a:ext cx="6693408" cy="2038402"/>
          </a:xfrm>
          <a:prstGeom prst="roundRect">
            <a:avLst>
              <a:gd name="adj" fmla="val 9542"/>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ゴシック" panose="020B0400000000000000" pitchFamily="49" charset="-128"/>
                <a:ea typeface="BIZ UDゴシック" panose="020B0400000000000000" pitchFamily="49" charset="-128"/>
              </a:rPr>
              <a:t>次の書類の</a:t>
            </a:r>
            <a:r>
              <a:rPr kumimoji="1" lang="ja-JP" altLang="en-US" sz="1600" b="1" u="sng" dirty="0">
                <a:solidFill>
                  <a:schemeClr val="accent2">
                    <a:lumMod val="75000"/>
                  </a:schemeClr>
                </a:solidFill>
                <a:latin typeface="BIZ UDゴシック" panose="020B0400000000000000" pitchFamily="49" charset="-128"/>
                <a:ea typeface="BIZ UDゴシック" panose="020B0400000000000000" pitchFamily="49" charset="-128"/>
              </a:rPr>
              <a:t>いずれか</a:t>
            </a:r>
            <a:r>
              <a:rPr kumimoji="1" lang="ja-JP" altLang="en-US" sz="1600" dirty="0">
                <a:solidFill>
                  <a:schemeClr val="tx1"/>
                </a:solidFill>
                <a:latin typeface="BIZ UDゴシック" panose="020B0400000000000000" pitchFamily="49" charset="-128"/>
                <a:ea typeface="BIZ UDゴシック" panose="020B0400000000000000" pitchFamily="49" charset="-128"/>
              </a:rPr>
              <a:t>の添付をお願いします。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土地の登記事項証明書、土地の売買契約書、遺産分割協議書、固定資産税納税通知書等の土地の所有権等が分かる書類（写しで可）</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届出者が林地台帳・森林の土地の所有者届出書と同一である場合には、下記の記載例に沿った書類（記載例①参照）</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口頭契約等で書類の添付が困難な場合には、その状況を記載した書類（記載例②参照）</a:t>
            </a:r>
          </a:p>
        </p:txBody>
      </p:sp>
      <p:sp>
        <p:nvSpPr>
          <p:cNvPr id="26" name="正方形/長方形 25">
            <a:extLst>
              <a:ext uri="{FF2B5EF4-FFF2-40B4-BE49-F238E27FC236}">
                <a16:creationId xmlns:a16="http://schemas.microsoft.com/office/drawing/2014/main" id="{411A0573-B767-10CB-5124-FFBCF4DB45E6}"/>
              </a:ext>
            </a:extLst>
          </p:cNvPr>
          <p:cNvSpPr/>
          <p:nvPr/>
        </p:nvSpPr>
        <p:spPr>
          <a:xfrm>
            <a:off x="159074" y="4575048"/>
            <a:ext cx="6607486" cy="2581656"/>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en-US" altLang="ja-JP" sz="1200" dirty="0">
              <a:latin typeface="BIZ UDゴシック" panose="020B0400000000000000" pitchFamily="49" charset="-128"/>
              <a:ea typeface="BIZ UDゴシック" panose="020B0400000000000000" pitchFamily="49" charset="-128"/>
            </a:endParaRPr>
          </a:p>
          <a:p>
            <a:pPr algn="ctr"/>
            <a:r>
              <a:rPr kumimoji="1" lang="ja-JP" altLang="en-US" sz="1200" dirty="0">
                <a:latin typeface="BIZ UDゴシック" panose="020B0400000000000000" pitchFamily="49" charset="-128"/>
                <a:ea typeface="BIZ UDゴシック" panose="020B0400000000000000" pitchFamily="49" charset="-128"/>
              </a:rPr>
              <a:t>土地の登記事項証明書の代替について</a:t>
            </a:r>
            <a:endParaRPr kumimoji="1" lang="en-US" altLang="ja-JP" sz="1200" dirty="0">
              <a:latin typeface="BIZ UDゴシック" panose="020B0400000000000000" pitchFamily="49" charset="-128"/>
              <a:ea typeface="BIZ UDゴシック" panose="020B0400000000000000" pitchFamily="49" charset="-128"/>
            </a:endParaRPr>
          </a:p>
          <a:p>
            <a:pPr algn="r"/>
            <a:r>
              <a:rPr kumimoji="1" lang="ja-JP" altLang="en-US" sz="1200" dirty="0">
                <a:latin typeface="BIZ UDゴシック" panose="020B0400000000000000" pitchFamily="49" charset="-128"/>
                <a:ea typeface="BIZ UDゴシック" panose="020B0400000000000000" pitchFamily="49" charset="-128"/>
              </a:rPr>
              <a:t>年　　月　　日</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○○市町村長　殿</a:t>
            </a:r>
            <a:endParaRPr kumimoji="1" lang="en-US" altLang="ja-JP" sz="1200" dirty="0">
              <a:latin typeface="BIZ UDゴシック" panose="020B0400000000000000" pitchFamily="49" charset="-128"/>
              <a:ea typeface="BIZ UDゴシック" panose="020B0400000000000000" pitchFamily="49" charset="-128"/>
            </a:endParaRPr>
          </a:p>
          <a:p>
            <a:pPr lvl="8"/>
            <a:r>
              <a:rPr kumimoji="1" lang="ja-JP" altLang="en-US" sz="1200" dirty="0">
                <a:latin typeface="BIZ UDゴシック" panose="020B0400000000000000" pitchFamily="49" charset="-128"/>
                <a:ea typeface="BIZ UDゴシック" panose="020B0400000000000000" pitchFamily="49" charset="-128"/>
              </a:rPr>
              <a:t>　住　所</a:t>
            </a:r>
            <a:endParaRPr kumimoji="1" lang="en-US" altLang="ja-JP" sz="1200" dirty="0">
              <a:latin typeface="BIZ UDゴシック" panose="020B0400000000000000" pitchFamily="49" charset="-128"/>
              <a:ea typeface="BIZ UDゴシック" panose="020B0400000000000000" pitchFamily="49" charset="-128"/>
            </a:endParaRPr>
          </a:p>
          <a:p>
            <a:pPr lvl="8"/>
            <a:r>
              <a:rPr kumimoji="1" lang="ja-JP" altLang="en-US" sz="1200" dirty="0">
                <a:latin typeface="BIZ UDゴシック" panose="020B0400000000000000" pitchFamily="49" charset="-128"/>
                <a:ea typeface="BIZ UDゴシック" panose="020B0400000000000000" pitchFamily="49" charset="-128"/>
              </a:rPr>
              <a:t>　氏　名</a:t>
            </a:r>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（例１）</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森林法施行規則第９条第３項第４号に掲げる書類は、林地台帳のとおりです。</a:t>
            </a:r>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（例２）</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森林法施行規則第９条第３項第４号に掲げる書類は、○年○月○日付け森林の土地の所有者届出書のとおりです。</a:t>
            </a:r>
          </a:p>
        </p:txBody>
      </p:sp>
      <p:sp>
        <p:nvSpPr>
          <p:cNvPr id="27" name="テキスト ボックス 26">
            <a:extLst>
              <a:ext uri="{FF2B5EF4-FFF2-40B4-BE49-F238E27FC236}">
                <a16:creationId xmlns:a16="http://schemas.microsoft.com/office/drawing/2014/main" id="{0D6D3046-6CFB-5487-A073-73C55817090D}"/>
              </a:ext>
            </a:extLst>
          </p:cNvPr>
          <p:cNvSpPr txBox="1"/>
          <p:nvPr/>
        </p:nvSpPr>
        <p:spPr>
          <a:xfrm>
            <a:off x="0" y="4236494"/>
            <a:ext cx="1415772" cy="338554"/>
          </a:xfrm>
          <a:prstGeom prst="rect">
            <a:avLst/>
          </a:prstGeom>
          <a:noFill/>
        </p:spPr>
        <p:txBody>
          <a:bodyPr wrap="none" rtlCol="0">
            <a:spAutoFit/>
          </a:bodyPr>
          <a:lstStyle/>
          <a:p>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記載例①</a:t>
            </a:r>
            <a:r>
              <a:rPr kumimoji="1" lang="en-US" altLang="ja-JP" sz="1600" dirty="0">
                <a:latin typeface="BIZ UDゴシック" panose="020B0400000000000000" pitchFamily="49" charset="-128"/>
                <a:ea typeface="BIZ UDゴシック" panose="020B0400000000000000" pitchFamily="49" charset="-128"/>
              </a:rPr>
              <a:t>】</a:t>
            </a:r>
            <a:endParaRPr kumimoji="1" lang="ja-JP" altLang="en-US" sz="1600"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FF984EC7-5BAE-98C1-7763-6991C2332FCA}"/>
              </a:ext>
            </a:extLst>
          </p:cNvPr>
          <p:cNvSpPr txBox="1"/>
          <p:nvPr/>
        </p:nvSpPr>
        <p:spPr>
          <a:xfrm>
            <a:off x="4925568" y="1817577"/>
            <a:ext cx="889987" cy="261610"/>
          </a:xfrm>
          <a:prstGeom prst="rect">
            <a:avLst/>
          </a:prstGeom>
          <a:solidFill>
            <a:schemeClr val="accent2"/>
          </a:solidFill>
        </p:spPr>
        <p:txBody>
          <a:bodyPr wrap="none" rtlCol="0">
            <a:spAutoFit/>
          </a:bodyPr>
          <a:lstStyle/>
          <a:p>
            <a:r>
              <a:rPr kumimoji="1" lang="ja-JP" altLang="en-US" sz="1100" b="1" i="1" dirty="0">
                <a:solidFill>
                  <a:schemeClr val="bg1"/>
                </a:solidFill>
                <a:latin typeface="BIZ UDゴシック" panose="020B0400000000000000" pitchFamily="49" charset="-128"/>
                <a:ea typeface="BIZ UDゴシック" panose="020B0400000000000000" pitchFamily="49" charset="-128"/>
              </a:rPr>
              <a:t>おススメ！</a:t>
            </a:r>
          </a:p>
        </p:txBody>
      </p:sp>
      <p:sp>
        <p:nvSpPr>
          <p:cNvPr id="8" name="テキスト ボックス 7">
            <a:extLst>
              <a:ext uri="{FF2B5EF4-FFF2-40B4-BE49-F238E27FC236}">
                <a16:creationId xmlns:a16="http://schemas.microsoft.com/office/drawing/2014/main" id="{3CE48C01-41CA-BE7A-E4EA-F5770B71F163}"/>
              </a:ext>
            </a:extLst>
          </p:cNvPr>
          <p:cNvSpPr txBox="1"/>
          <p:nvPr/>
        </p:nvSpPr>
        <p:spPr>
          <a:xfrm>
            <a:off x="160300" y="2737104"/>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9" name="テキスト ボックス 8">
            <a:extLst>
              <a:ext uri="{FF2B5EF4-FFF2-40B4-BE49-F238E27FC236}">
                <a16:creationId xmlns:a16="http://schemas.microsoft.com/office/drawing/2014/main" id="{0AEFF412-1FDA-9E4B-8A31-3A58F0AB21D7}"/>
              </a:ext>
            </a:extLst>
          </p:cNvPr>
          <p:cNvSpPr txBox="1"/>
          <p:nvPr/>
        </p:nvSpPr>
        <p:spPr>
          <a:xfrm>
            <a:off x="1210588" y="2737104"/>
            <a:ext cx="1826141" cy="338554"/>
          </a:xfrm>
          <a:prstGeom prst="rect">
            <a:avLst/>
          </a:prstGeom>
          <a:noFill/>
        </p:spPr>
        <p:txBody>
          <a:bodyPr wrap="none" rtlCol="0">
            <a:spAutoFit/>
          </a:bodyPr>
          <a:lstStyle/>
          <a:p>
            <a:r>
              <a:rPr kumimoji="1" lang="ja-JP" altLang="en-US" sz="1600" b="1" u="sng" dirty="0">
                <a:latin typeface="BIZ UDゴシック" panose="020B0400000000000000" pitchFamily="49" charset="-128"/>
                <a:ea typeface="BIZ UDゴシック" panose="020B0400000000000000" pitchFamily="49" charset="-128"/>
              </a:rPr>
              <a:t>林地台帳について</a:t>
            </a:r>
          </a:p>
        </p:txBody>
      </p:sp>
      <p:sp>
        <p:nvSpPr>
          <p:cNvPr id="10" name="テキスト ボックス 9">
            <a:extLst>
              <a:ext uri="{FF2B5EF4-FFF2-40B4-BE49-F238E27FC236}">
                <a16:creationId xmlns:a16="http://schemas.microsoft.com/office/drawing/2014/main" id="{AC5BFD1B-9745-7432-E25E-50CF05C2CBDE}"/>
              </a:ext>
            </a:extLst>
          </p:cNvPr>
          <p:cNvSpPr txBox="1"/>
          <p:nvPr/>
        </p:nvSpPr>
        <p:spPr>
          <a:xfrm>
            <a:off x="159074" y="3048000"/>
            <a:ext cx="6698926" cy="1169551"/>
          </a:xfrm>
          <a:prstGeom prst="rect">
            <a:avLst/>
          </a:prstGeom>
          <a:noFill/>
        </p:spPr>
        <p:txBody>
          <a:bodyPr wrap="square" rtlCol="0">
            <a:spAutoFit/>
          </a:bodyPr>
          <a:lstStyle/>
          <a:p>
            <a:r>
              <a:rPr kumimoji="1" lang="ja-JP" altLang="en-US" sz="1400" dirty="0">
                <a:latin typeface="BIZ UDゴシック" panose="020B0400000000000000" pitchFamily="49" charset="-128"/>
                <a:ea typeface="BIZ UDゴシック" panose="020B0400000000000000" pitchFamily="49" charset="-128"/>
              </a:rPr>
              <a:t>　森林法の規定に基づき、市町村が作成している森林の土地所有者をまとめた台帳です。該当する土地や隣接する森林所有者などは、市町村に対して台帳の記載事項を請求することが可能です（通常、手数料がかかりません。）。</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　伐採等の森林施業を予定している方は、予め市町村の林務部局において、施業箇所に自身が所有者として記載されているか確認することをお勧めします。</a:t>
            </a:r>
          </a:p>
        </p:txBody>
      </p:sp>
      <p:sp>
        <p:nvSpPr>
          <p:cNvPr id="12" name="正方形/長方形 11">
            <a:extLst>
              <a:ext uri="{FF2B5EF4-FFF2-40B4-BE49-F238E27FC236}">
                <a16:creationId xmlns:a16="http://schemas.microsoft.com/office/drawing/2014/main" id="{1AAE68DF-F02B-5D3E-ABD3-D1924A1A272E}"/>
              </a:ext>
            </a:extLst>
          </p:cNvPr>
          <p:cNvSpPr/>
          <p:nvPr/>
        </p:nvSpPr>
        <p:spPr>
          <a:xfrm>
            <a:off x="165170" y="7543800"/>
            <a:ext cx="6607486" cy="1923288"/>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en-US" altLang="ja-JP" sz="1200" dirty="0">
              <a:latin typeface="BIZ UDゴシック" panose="020B0400000000000000" pitchFamily="49" charset="-128"/>
              <a:ea typeface="BIZ UDゴシック" panose="020B0400000000000000" pitchFamily="49" charset="-128"/>
            </a:endParaRPr>
          </a:p>
          <a:p>
            <a:pPr algn="ctr"/>
            <a:r>
              <a:rPr kumimoji="1" lang="ja-JP" altLang="en-US" sz="1200" dirty="0">
                <a:latin typeface="BIZ UDゴシック" panose="020B0400000000000000" pitchFamily="49" charset="-128"/>
                <a:ea typeface="BIZ UDゴシック" panose="020B0400000000000000" pitchFamily="49" charset="-128"/>
              </a:rPr>
              <a:t>森林の土地の所有権について</a:t>
            </a:r>
            <a:endParaRPr kumimoji="1" lang="en-US" altLang="ja-JP" sz="1200" dirty="0">
              <a:latin typeface="BIZ UDゴシック" panose="020B0400000000000000" pitchFamily="49" charset="-128"/>
              <a:ea typeface="BIZ UDゴシック" panose="020B0400000000000000" pitchFamily="49" charset="-128"/>
            </a:endParaRPr>
          </a:p>
          <a:p>
            <a:pPr algn="r"/>
            <a:r>
              <a:rPr kumimoji="1" lang="ja-JP" altLang="en-US" sz="1200" dirty="0">
                <a:latin typeface="BIZ UDゴシック" panose="020B0400000000000000" pitchFamily="49" charset="-128"/>
                <a:ea typeface="BIZ UDゴシック" panose="020B0400000000000000" pitchFamily="49" charset="-128"/>
              </a:rPr>
              <a:t>年　　月　　日</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○○市町村長　殿</a:t>
            </a:r>
            <a:endParaRPr kumimoji="1" lang="en-US" altLang="ja-JP" sz="1200" dirty="0">
              <a:latin typeface="BIZ UDゴシック" panose="020B0400000000000000" pitchFamily="49" charset="-128"/>
              <a:ea typeface="BIZ UDゴシック" panose="020B0400000000000000" pitchFamily="49" charset="-128"/>
            </a:endParaRPr>
          </a:p>
          <a:p>
            <a:pPr lvl="8"/>
            <a:r>
              <a:rPr kumimoji="1" lang="ja-JP" altLang="en-US" sz="1200" dirty="0">
                <a:latin typeface="BIZ UDゴシック" panose="020B0400000000000000" pitchFamily="49" charset="-128"/>
                <a:ea typeface="BIZ UDゴシック" panose="020B0400000000000000" pitchFamily="49" charset="-128"/>
              </a:rPr>
              <a:t>　住　所</a:t>
            </a:r>
            <a:endParaRPr kumimoji="1" lang="en-US" altLang="ja-JP" sz="1200" dirty="0">
              <a:latin typeface="BIZ UDゴシック" panose="020B0400000000000000" pitchFamily="49" charset="-128"/>
              <a:ea typeface="BIZ UDゴシック" panose="020B0400000000000000" pitchFamily="49" charset="-128"/>
            </a:endParaRPr>
          </a:p>
          <a:p>
            <a:pPr lvl="8"/>
            <a:r>
              <a:rPr kumimoji="1" lang="ja-JP" altLang="en-US" sz="1200" dirty="0">
                <a:latin typeface="BIZ UDゴシック" panose="020B0400000000000000" pitchFamily="49" charset="-128"/>
                <a:ea typeface="BIZ UDゴシック" panose="020B0400000000000000" pitchFamily="49" charset="-128"/>
              </a:rPr>
              <a:t>　氏　名</a:t>
            </a:r>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本届出の対象の森林の土地について、登記簿上の所有者は○○○○氏ですが、○年○月○日に○○○○氏から□□□□が口頭契約により購入したため、現在の所有者は届出者である□□□□です。</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EE7221F0-9418-C4CD-093E-AE31C15D67E5}"/>
              </a:ext>
            </a:extLst>
          </p:cNvPr>
          <p:cNvSpPr txBox="1"/>
          <p:nvPr/>
        </p:nvSpPr>
        <p:spPr>
          <a:xfrm>
            <a:off x="6096" y="7205246"/>
            <a:ext cx="1415772" cy="338554"/>
          </a:xfrm>
          <a:prstGeom prst="rect">
            <a:avLst/>
          </a:prstGeom>
          <a:noFill/>
        </p:spPr>
        <p:txBody>
          <a:bodyPr wrap="none" rtlCol="0">
            <a:spAutoFit/>
          </a:bodyPr>
          <a:lstStyle/>
          <a:p>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記載例②</a:t>
            </a:r>
            <a:r>
              <a:rPr kumimoji="1" lang="en-US" altLang="ja-JP" sz="1600" dirty="0">
                <a:latin typeface="BIZ UDゴシック" panose="020B0400000000000000" pitchFamily="49" charset="-128"/>
                <a:ea typeface="BIZ UDゴシック" panose="020B0400000000000000" pitchFamily="49" charset="-128"/>
              </a:rPr>
              <a:t>】</a:t>
            </a:r>
            <a:endParaRPr kumimoji="1" lang="ja-JP" altLang="en-US" sz="1600"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E07B40D5-999F-5067-4B18-589F6DCA113B}"/>
              </a:ext>
            </a:extLst>
          </p:cNvPr>
          <p:cNvSpPr txBox="1"/>
          <p:nvPr/>
        </p:nvSpPr>
        <p:spPr>
          <a:xfrm>
            <a:off x="28069" y="9439698"/>
            <a:ext cx="6801862" cy="276999"/>
          </a:xfrm>
          <a:prstGeom prst="rect">
            <a:avLst/>
          </a:prstGeom>
          <a:noFill/>
        </p:spPr>
        <p:txBody>
          <a:bodyPr wrap="none" rtlCol="0">
            <a:spAutoFit/>
          </a:bodyPr>
          <a:lstStyle/>
          <a:p>
            <a:r>
              <a:rPr kumimoji="1" lang="en-US" altLang="ja-JP" sz="1200" dirty="0">
                <a:solidFill>
                  <a:srgbClr val="FF0000"/>
                </a:solidFill>
                <a:latin typeface="BIZ UDゴシック" panose="020B0400000000000000" pitchFamily="49" charset="-128"/>
                <a:ea typeface="BIZ UDゴシック" panose="020B0400000000000000" pitchFamily="49" charset="-128"/>
              </a:rPr>
              <a:t>【</a:t>
            </a:r>
            <a:r>
              <a:rPr kumimoji="1" lang="ja-JP" altLang="en-US" sz="1200" dirty="0">
                <a:solidFill>
                  <a:srgbClr val="FF0000"/>
                </a:solidFill>
                <a:latin typeface="BIZ UDゴシック" panose="020B0400000000000000" pitchFamily="49" charset="-128"/>
                <a:ea typeface="BIZ UDゴシック" panose="020B0400000000000000" pitchFamily="49" charset="-128"/>
              </a:rPr>
              <a:t>注意</a:t>
            </a:r>
            <a:r>
              <a:rPr kumimoji="1" lang="en-US" altLang="ja-JP" sz="1200" dirty="0">
                <a:solidFill>
                  <a:srgbClr val="FF0000"/>
                </a:solidFill>
                <a:latin typeface="BIZ UDゴシック" panose="020B0400000000000000" pitchFamily="49" charset="-128"/>
                <a:ea typeface="BIZ UDゴシック" panose="020B0400000000000000" pitchFamily="49" charset="-128"/>
              </a:rPr>
              <a:t>】</a:t>
            </a:r>
            <a:r>
              <a:rPr kumimoji="1" lang="ja-JP" altLang="en-US" sz="1200" dirty="0">
                <a:solidFill>
                  <a:srgbClr val="FF0000"/>
                </a:solidFill>
                <a:latin typeface="BIZ UDゴシック" panose="020B0400000000000000" pitchFamily="49" charset="-128"/>
                <a:ea typeface="BIZ UDゴシック" panose="020B0400000000000000" pitchFamily="49" charset="-128"/>
              </a:rPr>
              <a:t>口頭契約は後でトラブルとなりやすいため、可能な限り書面での契約をお願いします。</a:t>
            </a:r>
          </a:p>
        </p:txBody>
      </p:sp>
      <p:sp>
        <p:nvSpPr>
          <p:cNvPr id="16" name="テキスト ボックス 15">
            <a:extLst>
              <a:ext uri="{FF2B5EF4-FFF2-40B4-BE49-F238E27FC236}">
                <a16:creationId xmlns:a16="http://schemas.microsoft.com/office/drawing/2014/main" id="{7260A9A7-C486-BD5F-03D6-6BACFB475B37}"/>
              </a:ext>
            </a:extLst>
          </p:cNvPr>
          <p:cNvSpPr txBox="1"/>
          <p:nvPr/>
        </p:nvSpPr>
        <p:spPr>
          <a:xfrm>
            <a:off x="6458628" y="9509760"/>
            <a:ext cx="415498" cy="369332"/>
          </a:xfrm>
          <a:prstGeom prst="rect">
            <a:avLst/>
          </a:prstGeom>
          <a:noFill/>
        </p:spPr>
        <p:txBody>
          <a:bodyPr wrap="none" rtlCol="0">
            <a:spAutoFit/>
          </a:bodyPr>
          <a:lstStyle/>
          <a:p>
            <a:r>
              <a:rPr kumimoji="1" lang="en-US" altLang="ja-JP" b="1" dirty="0">
                <a:latin typeface="BIZ UDゴシック" panose="020B0400000000000000" pitchFamily="49" charset="-128"/>
                <a:ea typeface="BIZ UDゴシック" panose="020B0400000000000000" pitchFamily="49" charset="-128"/>
              </a:rPr>
              <a:t>27</a:t>
            </a:r>
            <a:endParaRPr kumimoji="1" lang="ja-JP" altLang="en-US" b="1"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8051982D-D7E2-815F-9319-8140387B3EF7}"/>
              </a:ext>
            </a:extLst>
          </p:cNvPr>
          <p:cNvSpPr txBox="1"/>
          <p:nvPr/>
        </p:nvSpPr>
        <p:spPr>
          <a:xfrm>
            <a:off x="7147560" y="921039"/>
            <a:ext cx="2574744" cy="461665"/>
          </a:xfrm>
          <a:prstGeom prst="rect">
            <a:avLst/>
          </a:prstGeom>
          <a:noFill/>
          <a:ln>
            <a:solidFill>
              <a:schemeClr val="tx1"/>
            </a:solidFill>
          </a:ln>
        </p:spPr>
        <p:txBody>
          <a:bodyPr wrap="none" rtlCol="0">
            <a:spAutoFit/>
          </a:bodyPr>
          <a:lstStyle/>
          <a:p>
            <a:r>
              <a:rPr kumimoji="1" lang="ja-JP" altLang="en-US" sz="1200" b="0" i="0" dirty="0">
                <a:solidFill>
                  <a:srgbClr val="333333"/>
                </a:solidFill>
                <a:effectLst/>
                <a:latin typeface="Lucida Grande"/>
              </a:rPr>
              <a:t>規</a:t>
            </a:r>
            <a:r>
              <a:rPr lang="en-US" altLang="ja-JP" sz="1200" b="0" i="0" dirty="0">
                <a:solidFill>
                  <a:srgbClr val="333333"/>
                </a:solidFill>
                <a:effectLst/>
                <a:latin typeface="Lucida Grande"/>
              </a:rPr>
              <a:t>§9Ⅲ</a:t>
            </a:r>
            <a:r>
              <a:rPr lang="ja-JP" altLang="en-US" sz="1200" b="0" i="0" dirty="0">
                <a:solidFill>
                  <a:srgbClr val="333333"/>
                </a:solidFill>
                <a:effectLst/>
                <a:latin typeface="Lucida Grande"/>
              </a:rPr>
              <a:t>④</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長</a:t>
            </a:r>
            <a:r>
              <a:rPr lang="en-US" altLang="ja-JP" sz="1200" b="0" i="0" dirty="0">
                <a:solidFill>
                  <a:srgbClr val="333333"/>
                </a:solidFill>
                <a:effectLst/>
                <a:latin typeface="Lucida Grande"/>
              </a:rPr>
              <a:t>P2-2-</a:t>
            </a:r>
            <a:r>
              <a:rPr lang="ja-JP" altLang="en-US" sz="1200" b="0" i="0" dirty="0">
                <a:solidFill>
                  <a:srgbClr val="333333"/>
                </a:solidFill>
                <a:effectLst/>
                <a:latin typeface="Lucida Grande"/>
              </a:rPr>
              <a:t>⑹</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課</a:t>
            </a:r>
            <a:r>
              <a:rPr lang="en-US" altLang="ja-JP" sz="1200" b="0" i="0" dirty="0">
                <a:solidFill>
                  <a:srgbClr val="333333"/>
                </a:solidFill>
                <a:effectLst/>
                <a:latin typeface="Lucida Grande"/>
              </a:rPr>
              <a:t>P1-</a:t>
            </a:r>
            <a:r>
              <a:rPr lang="ja-JP" altLang="en-US" sz="1200" b="0" i="0" dirty="0">
                <a:solidFill>
                  <a:srgbClr val="333333"/>
                </a:solidFill>
                <a:effectLst/>
                <a:latin typeface="Lucida Grande"/>
              </a:rPr>
              <a:t>⑵</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カキ</a:t>
            </a:r>
            <a:r>
              <a:rPr lang="en-US" altLang="ja-JP" sz="1200" b="0" i="0" dirty="0">
                <a:solidFill>
                  <a:srgbClr val="333333"/>
                </a:solidFill>
                <a:effectLst/>
                <a:latin typeface="Lucida Grande"/>
              </a:rPr>
              <a:t>,</a:t>
            </a:r>
          </a:p>
          <a:p>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P13-</a:t>
            </a:r>
            <a:r>
              <a:rPr lang="ja-JP" altLang="en-US" sz="1200" b="0" i="0" dirty="0">
                <a:solidFill>
                  <a:srgbClr val="333333"/>
                </a:solidFill>
                <a:effectLst/>
                <a:latin typeface="Lucida Grande"/>
              </a:rPr>
              <a:t>（カ）</a:t>
            </a:r>
            <a:endParaRPr lang="en-US" altLang="ja-JP" sz="1200" b="0" i="0" dirty="0">
              <a:solidFill>
                <a:srgbClr val="333333"/>
              </a:solidFill>
              <a:effectLst/>
              <a:latin typeface="Lucida Grande"/>
            </a:endParaRPr>
          </a:p>
        </p:txBody>
      </p:sp>
    </p:spTree>
    <p:extLst>
      <p:ext uri="{BB962C8B-B14F-4D97-AF65-F5344CB8AC3E}">
        <p14:creationId xmlns:p14="http://schemas.microsoft.com/office/powerpoint/2010/main" val="315750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4FCF630C-669C-C33C-AA2F-6DB3F7D97A18}"/>
              </a:ext>
            </a:extLst>
          </p:cNvPr>
          <p:cNvGrpSpPr/>
          <p:nvPr/>
        </p:nvGrpSpPr>
        <p:grpSpPr>
          <a:xfrm>
            <a:off x="0" y="2243328"/>
            <a:ext cx="6858000" cy="5821909"/>
            <a:chOff x="0" y="1804416"/>
            <a:chExt cx="6858000" cy="5821909"/>
          </a:xfrm>
        </p:grpSpPr>
        <p:sp>
          <p:nvSpPr>
            <p:cNvPr id="2" name="正方形/長方形 1">
              <a:extLst>
                <a:ext uri="{FF2B5EF4-FFF2-40B4-BE49-F238E27FC236}">
                  <a16:creationId xmlns:a16="http://schemas.microsoft.com/office/drawing/2014/main" id="{C08746C0-FBFA-E041-DE0C-00277E9B82A3}"/>
                </a:ext>
              </a:extLst>
            </p:cNvPr>
            <p:cNvSpPr/>
            <p:nvPr/>
          </p:nvSpPr>
          <p:spPr>
            <a:xfrm>
              <a:off x="0" y="1804416"/>
              <a:ext cx="6858000"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１　伐採造林届出制度の概要</a:t>
              </a:r>
            </a:p>
          </p:txBody>
        </p:sp>
        <p:sp>
          <p:nvSpPr>
            <p:cNvPr id="10" name="テキスト ボックス 9">
              <a:extLst>
                <a:ext uri="{FF2B5EF4-FFF2-40B4-BE49-F238E27FC236}">
                  <a16:creationId xmlns:a16="http://schemas.microsoft.com/office/drawing/2014/main" id="{50976507-9C0D-F502-88A5-D9AAF5014018}"/>
                </a:ext>
              </a:extLst>
            </p:cNvPr>
            <p:cNvSpPr txBox="1"/>
            <p:nvPr/>
          </p:nvSpPr>
          <p:spPr>
            <a:xfrm>
              <a:off x="310396" y="2825011"/>
              <a:ext cx="6417141" cy="4801314"/>
            </a:xfrm>
            <a:prstGeom prst="rect">
              <a:avLst/>
            </a:prstGeom>
            <a:noFill/>
          </p:spPr>
          <p:txBody>
            <a:bodyPr wrap="none" rtlCol="0">
              <a:spAutoFit/>
            </a:bodyPr>
            <a:lstStyle/>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①　制度の概要・・・・・・・・・・・・・・・・・・・２</a:t>
              </a:r>
              <a:endParaRPr kumimoji="1" lang="en-US" altLang="ja-JP" dirty="0">
                <a:latin typeface="BIZ UDゴシック" panose="020B0400000000000000" pitchFamily="49" charset="-128"/>
                <a:ea typeface="BIZ UDゴシック" panose="020B0400000000000000" pitchFamily="49" charset="-128"/>
              </a:endParaRP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②　届出対象の森林・・・・・・・・・・・・・・・・・３</a:t>
              </a:r>
              <a:endParaRPr kumimoji="1" lang="en-US" altLang="ja-JP" dirty="0">
                <a:latin typeface="BIZ UDゴシック" panose="020B0400000000000000" pitchFamily="49" charset="-128"/>
                <a:ea typeface="BIZ UDゴシック" panose="020B0400000000000000" pitchFamily="49" charset="-128"/>
              </a:endParaRP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③　届出を行う者・・・・・・・・・・・・・・・・・・３</a:t>
              </a:r>
              <a:endParaRPr kumimoji="1" lang="en-US" altLang="zh-TW" dirty="0">
                <a:latin typeface="BIZ UDゴシック" panose="020B0400000000000000" pitchFamily="49" charset="-128"/>
                <a:ea typeface="BIZ UDゴシック" panose="020B0400000000000000" pitchFamily="49" charset="-128"/>
              </a:endParaRP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④　届出を行う期間・・・・・・・・・・・・・・・・・３</a:t>
              </a:r>
              <a:endParaRPr kumimoji="1" lang="en-US" altLang="zh-TW" dirty="0">
                <a:latin typeface="BIZ UDゴシック" panose="020B0400000000000000" pitchFamily="49" charset="-128"/>
                <a:ea typeface="BIZ UDゴシック" panose="020B0400000000000000" pitchFamily="49" charset="-128"/>
              </a:endParaRP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⑤　適用除外・・・・・・・・・・・・・・・・・・・・４</a:t>
              </a:r>
              <a:endParaRPr kumimoji="1" lang="en-US" altLang="ja-JP" dirty="0">
                <a:latin typeface="BIZ UDゴシック" panose="020B0400000000000000" pitchFamily="49" charset="-128"/>
                <a:ea typeface="BIZ UDゴシック" panose="020B0400000000000000" pitchFamily="49" charset="-128"/>
              </a:endParaRP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⑥　届出対象のフローチャート・・・・・・・・・・・・５</a:t>
              </a:r>
              <a:endParaRPr kumimoji="1" lang="en-US" altLang="ja-JP" dirty="0">
                <a:latin typeface="BIZ UDゴシック" panose="020B0400000000000000" pitchFamily="49" charset="-128"/>
                <a:ea typeface="BIZ UDゴシック" panose="020B0400000000000000" pitchFamily="49" charset="-128"/>
              </a:endParaRP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⑦（参考）森林法以外の手続き・・・・・・・・・・・・６</a:t>
              </a:r>
            </a:p>
          </p:txBody>
        </p:sp>
      </p:grpSp>
      <p:sp>
        <p:nvSpPr>
          <p:cNvPr id="6" name="テキスト ボックス 5">
            <a:extLst>
              <a:ext uri="{FF2B5EF4-FFF2-40B4-BE49-F238E27FC236}">
                <a16:creationId xmlns:a16="http://schemas.microsoft.com/office/drawing/2014/main" id="{48EB9EC9-17A2-19A0-3464-0E610D8B066F}"/>
              </a:ext>
            </a:extLst>
          </p:cNvPr>
          <p:cNvSpPr txBox="1"/>
          <p:nvPr/>
        </p:nvSpPr>
        <p:spPr>
          <a:xfrm>
            <a:off x="6486144" y="9588190"/>
            <a:ext cx="387982" cy="369332"/>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１</a:t>
            </a:r>
          </a:p>
        </p:txBody>
      </p:sp>
    </p:spTree>
    <p:extLst>
      <p:ext uri="{BB962C8B-B14F-4D97-AF65-F5344CB8AC3E}">
        <p14:creationId xmlns:p14="http://schemas.microsoft.com/office/powerpoint/2010/main" val="2733836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15341"/>
            <a:ext cx="6858000" cy="569875"/>
          </a:xfrm>
          <a:solidFill>
            <a:schemeClr val="accent4">
              <a:lumMod val="50000"/>
            </a:schemeClr>
          </a:solidFill>
        </p:spPr>
        <p:txBody>
          <a:bodyPr>
            <a:normAutofit/>
          </a:bodyPr>
          <a:lstStyle/>
          <a:p>
            <a:r>
              <a:rPr kumimoji="1" lang="ja-JP" altLang="en-US" sz="1800" b="1" dirty="0">
                <a:solidFill>
                  <a:schemeClr val="bg1"/>
                </a:solidFill>
                <a:latin typeface="BIZ UDゴシック" panose="020B0400000000000000" pitchFamily="49" charset="-128"/>
                <a:ea typeface="BIZ UDゴシック" panose="020B0400000000000000" pitchFamily="49" charset="-128"/>
              </a:rPr>
              <a:t>⑤　伐採権原関係書類</a:t>
            </a:r>
          </a:p>
        </p:txBody>
      </p:sp>
      <p:sp>
        <p:nvSpPr>
          <p:cNvPr id="4" name="テキスト ボックス 3">
            <a:extLst>
              <a:ext uri="{FF2B5EF4-FFF2-40B4-BE49-F238E27FC236}">
                <a16:creationId xmlns:a16="http://schemas.microsoft.com/office/drawing/2014/main" id="{5F1F9EFD-2ED4-349D-02DF-7D45C54AD92C}"/>
              </a:ext>
            </a:extLst>
          </p:cNvPr>
          <p:cNvSpPr txBox="1"/>
          <p:nvPr/>
        </p:nvSpPr>
        <p:spPr>
          <a:xfrm>
            <a:off x="5559552" y="146389"/>
            <a:ext cx="1082348" cy="307777"/>
          </a:xfrm>
          <a:prstGeom prst="rect">
            <a:avLst/>
          </a:prstGeom>
          <a:solidFill>
            <a:schemeClr val="bg1"/>
          </a:solidFill>
        </p:spPr>
        <p:txBody>
          <a:bodyPr wrap="none" rtlCol="0">
            <a:spAutoFit/>
          </a:bodyPr>
          <a:lstStyle/>
          <a:p>
            <a:r>
              <a:rPr kumimoji="1" lang="ja-JP" altLang="en-US" sz="1400" b="1" dirty="0">
                <a:latin typeface="BIZ UDゴシック" panose="020B0400000000000000" pitchFamily="49" charset="-128"/>
                <a:ea typeface="BIZ UDゴシック" panose="020B0400000000000000" pitchFamily="49" charset="-128"/>
              </a:rPr>
              <a:t>第５号関係</a:t>
            </a:r>
          </a:p>
        </p:txBody>
      </p:sp>
      <p:sp>
        <p:nvSpPr>
          <p:cNvPr id="5" name="四角形: 角を丸くする 4">
            <a:extLst>
              <a:ext uri="{FF2B5EF4-FFF2-40B4-BE49-F238E27FC236}">
                <a16:creationId xmlns:a16="http://schemas.microsoft.com/office/drawing/2014/main" id="{7ADE3D50-6EE4-0053-7816-EFBA51F1E4E8}"/>
              </a:ext>
            </a:extLst>
          </p:cNvPr>
          <p:cNvSpPr/>
          <p:nvPr/>
        </p:nvSpPr>
        <p:spPr>
          <a:xfrm>
            <a:off x="73152" y="1133856"/>
            <a:ext cx="6693408" cy="2038402"/>
          </a:xfrm>
          <a:prstGeom prst="roundRect">
            <a:avLst>
              <a:gd name="adj" fmla="val 9542"/>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ゴシック" panose="020B0400000000000000" pitchFamily="49" charset="-128"/>
                <a:ea typeface="BIZ UDゴシック" panose="020B0400000000000000" pitchFamily="49" charset="-128"/>
              </a:rPr>
              <a:t>届出者が</a:t>
            </a:r>
            <a:r>
              <a:rPr kumimoji="1" lang="ja-JP" altLang="en-US" sz="1600" b="1" u="sng" dirty="0">
                <a:solidFill>
                  <a:schemeClr val="accent2">
                    <a:lumMod val="75000"/>
                  </a:schemeClr>
                </a:solidFill>
                <a:latin typeface="BIZ UDゴシック" panose="020B0400000000000000" pitchFamily="49" charset="-128"/>
                <a:ea typeface="BIZ UDゴシック" panose="020B0400000000000000" pitchFamily="49" charset="-128"/>
              </a:rPr>
              <a:t>森林の土地所有者でない場合</a:t>
            </a:r>
            <a:r>
              <a:rPr kumimoji="1" lang="ja-JP" altLang="en-US" sz="1600" dirty="0">
                <a:solidFill>
                  <a:schemeClr val="tx1"/>
                </a:solidFill>
                <a:latin typeface="BIZ UDゴシック" panose="020B0400000000000000" pitchFamily="49" charset="-128"/>
                <a:ea typeface="BIZ UDゴシック" panose="020B0400000000000000" pitchFamily="49" charset="-128"/>
              </a:rPr>
              <a:t>、次の書類の</a:t>
            </a:r>
            <a:r>
              <a:rPr kumimoji="1" lang="ja-JP" altLang="en-US" sz="1600" b="1" u="sng" dirty="0">
                <a:solidFill>
                  <a:schemeClr val="accent2">
                    <a:lumMod val="75000"/>
                  </a:schemeClr>
                </a:solidFill>
                <a:latin typeface="BIZ UDゴシック" panose="020B0400000000000000" pitchFamily="49" charset="-128"/>
                <a:ea typeface="BIZ UDゴシック" panose="020B0400000000000000" pitchFamily="49" charset="-128"/>
              </a:rPr>
              <a:t>いずれか</a:t>
            </a:r>
            <a:r>
              <a:rPr kumimoji="1" lang="ja-JP" altLang="en-US" sz="1600" dirty="0">
                <a:solidFill>
                  <a:schemeClr val="tx1"/>
                </a:solidFill>
                <a:latin typeface="BIZ UDゴシック" panose="020B0400000000000000" pitchFamily="49" charset="-128"/>
                <a:ea typeface="BIZ UDゴシック" panose="020B0400000000000000" pitchFamily="49" charset="-128"/>
              </a:rPr>
              <a:t>の添付をお願いします。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立木の登記事項証明書、立木売買契約書、遺産分割協議書、伐採に係る同意書・承諾書、伐採に係る受委託契約書等の伐採権原が分かる書類（写しで可）</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口頭契約等で書類の添付が困難な場合には、その状況を記載した書類（記載例参照）</a:t>
            </a:r>
          </a:p>
        </p:txBody>
      </p:sp>
      <p:sp>
        <p:nvSpPr>
          <p:cNvPr id="12" name="正方形/長方形 11">
            <a:extLst>
              <a:ext uri="{FF2B5EF4-FFF2-40B4-BE49-F238E27FC236}">
                <a16:creationId xmlns:a16="http://schemas.microsoft.com/office/drawing/2014/main" id="{1AAE68DF-F02B-5D3E-ABD3-D1924A1A272E}"/>
              </a:ext>
            </a:extLst>
          </p:cNvPr>
          <p:cNvSpPr/>
          <p:nvPr/>
        </p:nvSpPr>
        <p:spPr>
          <a:xfrm>
            <a:off x="165170" y="3959351"/>
            <a:ext cx="6607486" cy="203840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en-US" altLang="ja-JP" sz="1200" dirty="0">
              <a:latin typeface="BIZ UDゴシック" panose="020B0400000000000000" pitchFamily="49" charset="-128"/>
              <a:ea typeface="BIZ UDゴシック" panose="020B0400000000000000" pitchFamily="49" charset="-128"/>
            </a:endParaRPr>
          </a:p>
          <a:p>
            <a:pPr algn="ctr"/>
            <a:r>
              <a:rPr kumimoji="1" lang="ja-JP" altLang="en-US" sz="1200" dirty="0">
                <a:latin typeface="BIZ UDゴシック" panose="020B0400000000000000" pitchFamily="49" charset="-128"/>
                <a:ea typeface="BIZ UDゴシック" panose="020B0400000000000000" pitchFamily="49" charset="-128"/>
              </a:rPr>
              <a:t>伐採の権原について</a:t>
            </a:r>
            <a:endParaRPr kumimoji="1" lang="en-US" altLang="ja-JP" sz="1200" dirty="0">
              <a:latin typeface="BIZ UDゴシック" panose="020B0400000000000000" pitchFamily="49" charset="-128"/>
              <a:ea typeface="BIZ UDゴシック" panose="020B0400000000000000" pitchFamily="49" charset="-128"/>
            </a:endParaRPr>
          </a:p>
          <a:p>
            <a:pPr algn="r"/>
            <a:r>
              <a:rPr kumimoji="1" lang="ja-JP" altLang="en-US" sz="1200" dirty="0">
                <a:latin typeface="BIZ UDゴシック" panose="020B0400000000000000" pitchFamily="49" charset="-128"/>
                <a:ea typeface="BIZ UDゴシック" panose="020B0400000000000000" pitchFamily="49" charset="-128"/>
              </a:rPr>
              <a:t>年　　月　　日</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○○市町村長　殿</a:t>
            </a:r>
            <a:endParaRPr kumimoji="1" lang="en-US" altLang="ja-JP" sz="1200" dirty="0">
              <a:latin typeface="BIZ UDゴシック" panose="020B0400000000000000" pitchFamily="49" charset="-128"/>
              <a:ea typeface="BIZ UDゴシック" panose="020B0400000000000000" pitchFamily="49" charset="-128"/>
            </a:endParaRPr>
          </a:p>
          <a:p>
            <a:pPr lvl="8"/>
            <a:r>
              <a:rPr kumimoji="1" lang="ja-JP" altLang="en-US" sz="1200" dirty="0">
                <a:latin typeface="BIZ UDゴシック" panose="020B0400000000000000" pitchFamily="49" charset="-128"/>
                <a:ea typeface="BIZ UDゴシック" panose="020B0400000000000000" pitchFamily="49" charset="-128"/>
              </a:rPr>
              <a:t>　住　所</a:t>
            </a:r>
            <a:endParaRPr kumimoji="1" lang="en-US" altLang="ja-JP" sz="1200" dirty="0">
              <a:latin typeface="BIZ UDゴシック" panose="020B0400000000000000" pitchFamily="49" charset="-128"/>
              <a:ea typeface="BIZ UDゴシック" panose="020B0400000000000000" pitchFamily="49" charset="-128"/>
            </a:endParaRPr>
          </a:p>
          <a:p>
            <a:pPr lvl="8"/>
            <a:r>
              <a:rPr kumimoji="1" lang="ja-JP" altLang="en-US" sz="1200" dirty="0">
                <a:latin typeface="BIZ UDゴシック" panose="020B0400000000000000" pitchFamily="49" charset="-128"/>
                <a:ea typeface="BIZ UDゴシック" panose="020B0400000000000000" pitchFamily="49" charset="-128"/>
              </a:rPr>
              <a:t>　氏　名</a:t>
            </a:r>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○○市○○町○○ー○の森林の立木は、○年○月○日に登記簿上の森林の土地所有者である△△△△氏から届出者である□□林業が購入したものです。</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なお、△△△△氏との売買契約は口頭により行われたため、契約書は存在しません。</a:t>
            </a:r>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EE7221F0-9418-C4CD-093E-AE31C15D67E5}"/>
              </a:ext>
            </a:extLst>
          </p:cNvPr>
          <p:cNvSpPr txBox="1"/>
          <p:nvPr/>
        </p:nvSpPr>
        <p:spPr>
          <a:xfrm>
            <a:off x="6096" y="3620798"/>
            <a:ext cx="1210588" cy="338554"/>
          </a:xfrm>
          <a:prstGeom prst="rect">
            <a:avLst/>
          </a:prstGeom>
          <a:noFill/>
        </p:spPr>
        <p:txBody>
          <a:bodyPr wrap="none" rtlCol="0">
            <a:spAutoFit/>
          </a:bodyPr>
          <a:lstStyle/>
          <a:p>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記載例</a:t>
            </a:r>
            <a:r>
              <a:rPr kumimoji="1" lang="en-US" altLang="ja-JP" sz="1600" dirty="0">
                <a:latin typeface="BIZ UDゴシック" panose="020B0400000000000000" pitchFamily="49" charset="-128"/>
                <a:ea typeface="BIZ UDゴシック" panose="020B0400000000000000" pitchFamily="49" charset="-128"/>
              </a:rPr>
              <a:t>】</a:t>
            </a:r>
            <a:endParaRPr kumimoji="1" lang="ja-JP" altLang="en-US" sz="1600"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E07B40D5-999F-5067-4B18-589F6DCA113B}"/>
              </a:ext>
            </a:extLst>
          </p:cNvPr>
          <p:cNvSpPr txBox="1"/>
          <p:nvPr/>
        </p:nvSpPr>
        <p:spPr>
          <a:xfrm>
            <a:off x="159074" y="6069340"/>
            <a:ext cx="6801862" cy="276999"/>
          </a:xfrm>
          <a:prstGeom prst="rect">
            <a:avLst/>
          </a:prstGeom>
          <a:noFill/>
        </p:spPr>
        <p:txBody>
          <a:bodyPr wrap="none" rtlCol="0">
            <a:spAutoFit/>
          </a:bodyPr>
          <a:lstStyle/>
          <a:p>
            <a:r>
              <a:rPr kumimoji="1" lang="en-US" altLang="ja-JP" sz="1200" dirty="0">
                <a:solidFill>
                  <a:srgbClr val="FF0000"/>
                </a:solidFill>
                <a:latin typeface="BIZ UDゴシック" panose="020B0400000000000000" pitchFamily="49" charset="-128"/>
                <a:ea typeface="BIZ UDゴシック" panose="020B0400000000000000" pitchFamily="49" charset="-128"/>
              </a:rPr>
              <a:t>【</a:t>
            </a:r>
            <a:r>
              <a:rPr kumimoji="1" lang="ja-JP" altLang="en-US" sz="1200" dirty="0">
                <a:solidFill>
                  <a:srgbClr val="FF0000"/>
                </a:solidFill>
                <a:latin typeface="BIZ UDゴシック" panose="020B0400000000000000" pitchFamily="49" charset="-128"/>
                <a:ea typeface="BIZ UDゴシック" panose="020B0400000000000000" pitchFamily="49" charset="-128"/>
              </a:rPr>
              <a:t>注意</a:t>
            </a:r>
            <a:r>
              <a:rPr kumimoji="1" lang="en-US" altLang="ja-JP" sz="1200" dirty="0">
                <a:solidFill>
                  <a:srgbClr val="FF0000"/>
                </a:solidFill>
                <a:latin typeface="BIZ UDゴシック" panose="020B0400000000000000" pitchFamily="49" charset="-128"/>
                <a:ea typeface="BIZ UDゴシック" panose="020B0400000000000000" pitchFamily="49" charset="-128"/>
              </a:rPr>
              <a:t>】</a:t>
            </a:r>
            <a:r>
              <a:rPr kumimoji="1" lang="ja-JP" altLang="en-US" sz="1200" dirty="0">
                <a:solidFill>
                  <a:srgbClr val="FF0000"/>
                </a:solidFill>
                <a:latin typeface="BIZ UDゴシック" panose="020B0400000000000000" pitchFamily="49" charset="-128"/>
                <a:ea typeface="BIZ UDゴシック" panose="020B0400000000000000" pitchFamily="49" charset="-128"/>
              </a:rPr>
              <a:t>口頭契約は後でトラブルとなりやすいため、可能な限り書面での契約をお願いします。</a:t>
            </a:r>
          </a:p>
        </p:txBody>
      </p:sp>
      <p:sp>
        <p:nvSpPr>
          <p:cNvPr id="3" name="テキスト ボックス 2">
            <a:extLst>
              <a:ext uri="{FF2B5EF4-FFF2-40B4-BE49-F238E27FC236}">
                <a16:creationId xmlns:a16="http://schemas.microsoft.com/office/drawing/2014/main" id="{F60BD63E-6A97-3BE5-61E8-8048A02CFD4F}"/>
              </a:ext>
            </a:extLst>
          </p:cNvPr>
          <p:cNvSpPr txBox="1"/>
          <p:nvPr/>
        </p:nvSpPr>
        <p:spPr>
          <a:xfrm>
            <a:off x="2465741" y="146389"/>
            <a:ext cx="2877711" cy="307777"/>
          </a:xfrm>
          <a:prstGeom prst="rect">
            <a:avLst/>
          </a:prstGeom>
          <a:solidFill>
            <a:schemeClr val="bg1"/>
          </a:solidFill>
        </p:spPr>
        <p:txBody>
          <a:bodyPr wrap="none" rtlCol="0">
            <a:spAutoFit/>
          </a:bodyPr>
          <a:lstStyle/>
          <a:p>
            <a:r>
              <a:rPr kumimoji="1" lang="en-US" altLang="ja-JP" sz="1400" b="1" dirty="0">
                <a:solidFill>
                  <a:schemeClr val="accent2"/>
                </a:solidFill>
                <a:latin typeface="BIZ UDゴシック" panose="020B0400000000000000" pitchFamily="49" charset="-128"/>
                <a:ea typeface="BIZ UDゴシック" panose="020B0400000000000000" pitchFamily="49" charset="-128"/>
              </a:rPr>
              <a:t>【</a:t>
            </a:r>
            <a:r>
              <a:rPr kumimoji="1" lang="ja-JP" altLang="en-US" sz="1400" b="1" dirty="0">
                <a:solidFill>
                  <a:schemeClr val="accent2"/>
                </a:solidFill>
                <a:latin typeface="BIZ UDゴシック" panose="020B0400000000000000" pitchFamily="49" charset="-128"/>
                <a:ea typeface="BIZ UDゴシック" panose="020B0400000000000000" pitchFamily="49" charset="-128"/>
              </a:rPr>
              <a:t>土地所有者と異なる場合のみ</a:t>
            </a:r>
            <a:r>
              <a:rPr kumimoji="1" lang="en-US" altLang="ja-JP" sz="1400" b="1" dirty="0">
                <a:solidFill>
                  <a:schemeClr val="accent2"/>
                </a:solidFill>
                <a:latin typeface="BIZ UDゴシック" panose="020B0400000000000000" pitchFamily="49" charset="-128"/>
                <a:ea typeface="BIZ UDゴシック" panose="020B0400000000000000" pitchFamily="49" charset="-128"/>
              </a:rPr>
              <a:t>】</a:t>
            </a:r>
            <a:endParaRPr kumimoji="1" lang="ja-JP" altLang="en-US" sz="1400" b="1" dirty="0">
              <a:solidFill>
                <a:schemeClr val="accent2"/>
              </a:solidFill>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D81A7E8D-D7F3-9779-36BB-45EEF5CAD7CE}"/>
              </a:ext>
            </a:extLst>
          </p:cNvPr>
          <p:cNvSpPr txBox="1"/>
          <p:nvPr/>
        </p:nvSpPr>
        <p:spPr>
          <a:xfrm>
            <a:off x="-48675" y="9521327"/>
            <a:ext cx="415498" cy="369332"/>
          </a:xfrm>
          <a:prstGeom prst="rect">
            <a:avLst/>
          </a:prstGeom>
          <a:noFill/>
        </p:spPr>
        <p:txBody>
          <a:bodyPr wrap="none" rtlCol="0">
            <a:spAutoFit/>
          </a:bodyPr>
          <a:lstStyle/>
          <a:p>
            <a:r>
              <a:rPr kumimoji="1" lang="en-US" altLang="ja-JP" b="1" dirty="0">
                <a:latin typeface="BIZ UDゴシック" panose="020B0400000000000000" pitchFamily="49" charset="-128"/>
                <a:ea typeface="BIZ UDゴシック" panose="020B0400000000000000" pitchFamily="49" charset="-128"/>
              </a:rPr>
              <a:t>28</a:t>
            </a:r>
            <a:endParaRPr kumimoji="1" lang="ja-JP" altLang="en-US" b="1"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C63C02E6-3073-42D9-706A-EBA52861C9D7}"/>
              </a:ext>
            </a:extLst>
          </p:cNvPr>
          <p:cNvSpPr txBox="1"/>
          <p:nvPr/>
        </p:nvSpPr>
        <p:spPr>
          <a:xfrm>
            <a:off x="7147560" y="921039"/>
            <a:ext cx="2420856" cy="461665"/>
          </a:xfrm>
          <a:prstGeom prst="rect">
            <a:avLst/>
          </a:prstGeom>
          <a:noFill/>
          <a:ln>
            <a:solidFill>
              <a:schemeClr val="tx1"/>
            </a:solidFill>
          </a:ln>
        </p:spPr>
        <p:txBody>
          <a:bodyPr wrap="none" rtlCol="0">
            <a:spAutoFit/>
          </a:bodyPr>
          <a:lstStyle/>
          <a:p>
            <a:r>
              <a:rPr kumimoji="1" lang="ja-JP" altLang="en-US" sz="1200" b="0" i="0" dirty="0">
                <a:solidFill>
                  <a:srgbClr val="333333"/>
                </a:solidFill>
                <a:effectLst/>
                <a:latin typeface="Lucida Grande"/>
              </a:rPr>
              <a:t>規</a:t>
            </a:r>
            <a:r>
              <a:rPr lang="en-US" altLang="ja-JP" sz="1200" b="0" i="0" dirty="0">
                <a:solidFill>
                  <a:srgbClr val="333333"/>
                </a:solidFill>
                <a:effectLst/>
                <a:latin typeface="Lucida Grande"/>
              </a:rPr>
              <a:t>§9Ⅲ</a:t>
            </a:r>
            <a:r>
              <a:rPr lang="ja-JP" altLang="en-US" sz="1200" b="0" i="0" dirty="0">
                <a:solidFill>
                  <a:srgbClr val="333333"/>
                </a:solidFill>
                <a:effectLst/>
                <a:latin typeface="Lucida Grande"/>
              </a:rPr>
              <a:t>⑤</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長</a:t>
            </a:r>
            <a:r>
              <a:rPr lang="en-US" altLang="ja-JP" sz="1200" b="0" i="0" dirty="0">
                <a:solidFill>
                  <a:srgbClr val="333333"/>
                </a:solidFill>
                <a:effectLst/>
                <a:latin typeface="Lucida Grande"/>
              </a:rPr>
              <a:t>P2-2-</a:t>
            </a:r>
            <a:r>
              <a:rPr lang="ja-JP" altLang="en-US" sz="1200" b="0" i="0" dirty="0">
                <a:solidFill>
                  <a:srgbClr val="333333"/>
                </a:solidFill>
                <a:effectLst/>
                <a:latin typeface="Lucida Grande"/>
              </a:rPr>
              <a:t>⑺</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課</a:t>
            </a:r>
            <a:r>
              <a:rPr lang="en-US" altLang="ja-JP" sz="1200" b="0" i="0" dirty="0">
                <a:solidFill>
                  <a:srgbClr val="333333"/>
                </a:solidFill>
                <a:effectLst/>
                <a:latin typeface="Lucida Grande"/>
              </a:rPr>
              <a:t>P1-</a:t>
            </a:r>
            <a:r>
              <a:rPr lang="ja-JP" altLang="en-US" sz="1200" b="0" i="0" dirty="0">
                <a:solidFill>
                  <a:srgbClr val="333333"/>
                </a:solidFill>
                <a:effectLst/>
                <a:latin typeface="Lucida Grande"/>
              </a:rPr>
              <a:t>⑵</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キ</a:t>
            </a:r>
            <a:r>
              <a:rPr lang="en-US" altLang="ja-JP" sz="1200" b="0" i="0" dirty="0">
                <a:solidFill>
                  <a:srgbClr val="333333"/>
                </a:solidFill>
                <a:effectLst/>
                <a:latin typeface="Lucida Grande"/>
              </a:rPr>
              <a:t>,</a:t>
            </a:r>
          </a:p>
          <a:p>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P13-</a:t>
            </a:r>
            <a:r>
              <a:rPr lang="ja-JP" altLang="en-US" sz="1200" b="0" i="0" dirty="0">
                <a:solidFill>
                  <a:srgbClr val="333333"/>
                </a:solidFill>
                <a:effectLst/>
                <a:latin typeface="Lucida Grande"/>
              </a:rPr>
              <a:t>（キ）</a:t>
            </a:r>
            <a:endParaRPr lang="en-US" altLang="ja-JP" sz="1200" b="0" i="0" dirty="0">
              <a:solidFill>
                <a:srgbClr val="333333"/>
              </a:solidFill>
              <a:effectLst/>
              <a:latin typeface="Lucida Grande"/>
            </a:endParaRPr>
          </a:p>
        </p:txBody>
      </p:sp>
    </p:spTree>
    <p:extLst>
      <p:ext uri="{BB962C8B-B14F-4D97-AF65-F5344CB8AC3E}">
        <p14:creationId xmlns:p14="http://schemas.microsoft.com/office/powerpoint/2010/main" val="3541198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15341"/>
            <a:ext cx="6858000" cy="569875"/>
          </a:xfrm>
          <a:solidFill>
            <a:schemeClr val="accent4">
              <a:lumMod val="50000"/>
            </a:schemeClr>
          </a:solidFill>
        </p:spPr>
        <p:txBody>
          <a:bodyPr>
            <a:normAutofit/>
          </a:bodyPr>
          <a:lstStyle/>
          <a:p>
            <a:r>
              <a:rPr kumimoji="1" lang="ja-JP" altLang="en-US" sz="1800" b="1" dirty="0">
                <a:solidFill>
                  <a:schemeClr val="bg1"/>
                </a:solidFill>
                <a:latin typeface="BIZ UDゴシック" panose="020B0400000000000000" pitchFamily="49" charset="-128"/>
                <a:ea typeface="BIZ UDゴシック" panose="020B0400000000000000" pitchFamily="49" charset="-128"/>
              </a:rPr>
              <a:t>⑥　境界関係書類</a:t>
            </a:r>
          </a:p>
        </p:txBody>
      </p:sp>
      <p:sp>
        <p:nvSpPr>
          <p:cNvPr id="4" name="テキスト ボックス 3">
            <a:extLst>
              <a:ext uri="{FF2B5EF4-FFF2-40B4-BE49-F238E27FC236}">
                <a16:creationId xmlns:a16="http://schemas.microsoft.com/office/drawing/2014/main" id="{5F1F9EFD-2ED4-349D-02DF-7D45C54AD92C}"/>
              </a:ext>
            </a:extLst>
          </p:cNvPr>
          <p:cNvSpPr txBox="1"/>
          <p:nvPr/>
        </p:nvSpPr>
        <p:spPr>
          <a:xfrm>
            <a:off x="5559552" y="146389"/>
            <a:ext cx="1082348" cy="307777"/>
          </a:xfrm>
          <a:prstGeom prst="rect">
            <a:avLst/>
          </a:prstGeom>
          <a:solidFill>
            <a:schemeClr val="bg1"/>
          </a:solidFill>
        </p:spPr>
        <p:txBody>
          <a:bodyPr wrap="none" rtlCol="0">
            <a:spAutoFit/>
          </a:bodyPr>
          <a:lstStyle/>
          <a:p>
            <a:r>
              <a:rPr kumimoji="1" lang="ja-JP" altLang="en-US" sz="1400" b="1" dirty="0">
                <a:latin typeface="BIZ UDゴシック" panose="020B0400000000000000" pitchFamily="49" charset="-128"/>
                <a:ea typeface="BIZ UDゴシック" panose="020B0400000000000000" pitchFamily="49" charset="-128"/>
              </a:rPr>
              <a:t>第６号関係</a:t>
            </a:r>
          </a:p>
        </p:txBody>
      </p:sp>
      <p:sp>
        <p:nvSpPr>
          <p:cNvPr id="5" name="四角形: 角を丸くする 4">
            <a:extLst>
              <a:ext uri="{FF2B5EF4-FFF2-40B4-BE49-F238E27FC236}">
                <a16:creationId xmlns:a16="http://schemas.microsoft.com/office/drawing/2014/main" id="{7ADE3D50-6EE4-0053-7816-EFBA51F1E4E8}"/>
              </a:ext>
            </a:extLst>
          </p:cNvPr>
          <p:cNvSpPr/>
          <p:nvPr/>
        </p:nvSpPr>
        <p:spPr>
          <a:xfrm>
            <a:off x="73152" y="716264"/>
            <a:ext cx="6693408" cy="1947686"/>
          </a:xfrm>
          <a:prstGeom prst="roundRect">
            <a:avLst>
              <a:gd name="adj" fmla="val 9542"/>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u="sng" dirty="0">
                <a:solidFill>
                  <a:schemeClr val="accent2">
                    <a:lumMod val="75000"/>
                  </a:schemeClr>
                </a:solidFill>
                <a:latin typeface="BIZ UDゴシック" panose="020B0400000000000000" pitchFamily="49" charset="-128"/>
                <a:ea typeface="BIZ UDゴシック" panose="020B0400000000000000" pitchFamily="49" charset="-128"/>
              </a:rPr>
              <a:t>下記の省略できる場合に該当しない場合</a:t>
            </a:r>
            <a:r>
              <a:rPr kumimoji="1" lang="ja-JP" altLang="en-US" dirty="0">
                <a:solidFill>
                  <a:schemeClr val="tx1"/>
                </a:solidFill>
                <a:latin typeface="BIZ UDゴシック" panose="020B0400000000000000" pitchFamily="49" charset="-128"/>
                <a:ea typeface="BIZ UDゴシック" panose="020B0400000000000000" pitchFamily="49" charset="-128"/>
              </a:rPr>
              <a:t>、次の書類の添付をお願いします。</a:t>
            </a:r>
            <a:endParaRPr kumimoji="1" lang="en-US" altLang="ja-JP"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dirty="0">
                <a:solidFill>
                  <a:schemeClr val="tx1"/>
                </a:solidFill>
                <a:latin typeface="BIZ UDゴシック" panose="020B0400000000000000" pitchFamily="49" charset="-128"/>
                <a:ea typeface="BIZ UDゴシック" panose="020B0400000000000000" pitchFamily="49" charset="-128"/>
              </a:rPr>
              <a:t>境界確認に立ち会った者の氏名や境界確認日時など境界確認時の状況を記載した書類、隣接森林所有者の現地立会写真等届出の区域が明確になっているか確認できる書類</a:t>
            </a:r>
            <a:endParaRPr kumimoji="1" lang="en-US" altLang="ja-JP" dirty="0">
              <a:solidFill>
                <a:schemeClr val="tx1"/>
              </a:solidFill>
              <a:latin typeface="BIZ UDゴシック" panose="020B0400000000000000" pitchFamily="49" charset="-128"/>
              <a:ea typeface="BIZ UDゴシック" panose="020B0400000000000000" pitchFamily="49" charset="-128"/>
            </a:endParaRPr>
          </a:p>
          <a:p>
            <a:pPr>
              <a:spcBef>
                <a:spcPts val="600"/>
              </a:spcBef>
            </a:pPr>
            <a:r>
              <a:rPr kumimoji="1" lang="ja-JP" altLang="en-US"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（記載例を参考にして下さい。）</a:t>
            </a:r>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1AAE68DF-F02B-5D3E-ABD3-D1924A1A272E}"/>
              </a:ext>
            </a:extLst>
          </p:cNvPr>
          <p:cNvSpPr/>
          <p:nvPr/>
        </p:nvSpPr>
        <p:spPr>
          <a:xfrm>
            <a:off x="159074" y="5266396"/>
            <a:ext cx="6607486" cy="203840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en-US" altLang="ja-JP" sz="1200" dirty="0">
              <a:latin typeface="BIZ UDゴシック" panose="020B0400000000000000" pitchFamily="49" charset="-128"/>
              <a:ea typeface="BIZ UDゴシック" panose="020B0400000000000000" pitchFamily="49" charset="-128"/>
            </a:endParaRPr>
          </a:p>
          <a:p>
            <a:pPr algn="ctr"/>
            <a:r>
              <a:rPr kumimoji="1" lang="ja-JP" altLang="en-US" sz="1200" dirty="0">
                <a:latin typeface="BIZ UDゴシック" panose="020B0400000000000000" pitchFamily="49" charset="-128"/>
                <a:ea typeface="BIZ UDゴシック" panose="020B0400000000000000" pitchFamily="49" charset="-128"/>
              </a:rPr>
              <a:t>隣接森林所有者との境界確認について</a:t>
            </a:r>
            <a:endParaRPr kumimoji="1" lang="en-US" altLang="ja-JP" sz="1200" dirty="0">
              <a:latin typeface="BIZ UDゴシック" panose="020B0400000000000000" pitchFamily="49" charset="-128"/>
              <a:ea typeface="BIZ UDゴシック" panose="020B0400000000000000" pitchFamily="49" charset="-128"/>
            </a:endParaRPr>
          </a:p>
          <a:p>
            <a:pPr algn="r"/>
            <a:r>
              <a:rPr kumimoji="1" lang="ja-JP" altLang="en-US" sz="1200" dirty="0">
                <a:latin typeface="BIZ UDゴシック" panose="020B0400000000000000" pitchFamily="49" charset="-128"/>
                <a:ea typeface="BIZ UDゴシック" panose="020B0400000000000000" pitchFamily="49" charset="-128"/>
              </a:rPr>
              <a:t>年　　月　　日</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○○市町村長　殿</a:t>
            </a:r>
            <a:endParaRPr kumimoji="1" lang="en-US" altLang="ja-JP" sz="1200" dirty="0">
              <a:latin typeface="BIZ UDゴシック" panose="020B0400000000000000" pitchFamily="49" charset="-128"/>
              <a:ea typeface="BIZ UDゴシック" panose="020B0400000000000000" pitchFamily="49" charset="-128"/>
            </a:endParaRPr>
          </a:p>
          <a:p>
            <a:pPr lvl="8"/>
            <a:r>
              <a:rPr kumimoji="1" lang="ja-JP" altLang="en-US" sz="1200" dirty="0">
                <a:latin typeface="BIZ UDゴシック" panose="020B0400000000000000" pitchFamily="49" charset="-128"/>
                <a:ea typeface="BIZ UDゴシック" panose="020B0400000000000000" pitchFamily="49" charset="-128"/>
              </a:rPr>
              <a:t>　住　所</a:t>
            </a:r>
            <a:endParaRPr kumimoji="1" lang="en-US" altLang="ja-JP" sz="1200" dirty="0">
              <a:latin typeface="BIZ UDゴシック" panose="020B0400000000000000" pitchFamily="49" charset="-128"/>
              <a:ea typeface="BIZ UDゴシック" panose="020B0400000000000000" pitchFamily="49" charset="-128"/>
            </a:endParaRPr>
          </a:p>
          <a:p>
            <a:pPr lvl="8"/>
            <a:r>
              <a:rPr kumimoji="1" lang="ja-JP" altLang="en-US" sz="1200" dirty="0">
                <a:latin typeface="BIZ UDゴシック" panose="020B0400000000000000" pitchFamily="49" charset="-128"/>
                <a:ea typeface="BIZ UDゴシック" panose="020B0400000000000000" pitchFamily="49" charset="-128"/>
              </a:rPr>
              <a:t>　氏　名</a:t>
            </a:r>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弊社は、○○市○○町○○ー○の森林の立木の伐採にあたり、伐採開始前までに、隣接する○○○ー△の森林所有者である△△△△氏、 ○○○ー□の森林所有者である□ □ □ □ 氏と境界の確認を行うことを誓約します。</a:t>
            </a:r>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EE7221F0-9418-C4CD-093E-AE31C15D67E5}"/>
              </a:ext>
            </a:extLst>
          </p:cNvPr>
          <p:cNvSpPr txBox="1"/>
          <p:nvPr/>
        </p:nvSpPr>
        <p:spPr>
          <a:xfrm>
            <a:off x="0" y="4927843"/>
            <a:ext cx="1210588" cy="338554"/>
          </a:xfrm>
          <a:prstGeom prst="rect">
            <a:avLst/>
          </a:prstGeom>
          <a:noFill/>
        </p:spPr>
        <p:txBody>
          <a:bodyPr wrap="none" rtlCol="0">
            <a:spAutoFit/>
          </a:bodyPr>
          <a:lstStyle/>
          <a:p>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記載例</a:t>
            </a:r>
            <a:r>
              <a:rPr kumimoji="1" lang="en-US" altLang="ja-JP" sz="1600" dirty="0">
                <a:latin typeface="BIZ UDゴシック" panose="020B0400000000000000" pitchFamily="49" charset="-128"/>
                <a:ea typeface="BIZ UDゴシック" panose="020B0400000000000000" pitchFamily="49" charset="-128"/>
              </a:rPr>
              <a:t>】</a:t>
            </a:r>
            <a:endParaRPr kumimoji="1" lang="ja-JP" altLang="en-US" sz="1600"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5E8CEA91-34E6-E682-B83E-EF5528871438}"/>
              </a:ext>
            </a:extLst>
          </p:cNvPr>
          <p:cNvSpPr txBox="1"/>
          <p:nvPr/>
        </p:nvSpPr>
        <p:spPr>
          <a:xfrm>
            <a:off x="160300" y="2795000"/>
            <a:ext cx="1107996" cy="369332"/>
          </a:xfrm>
          <a:prstGeom prst="rect">
            <a:avLst/>
          </a:prstGeom>
          <a:solidFill>
            <a:schemeClr val="accent2"/>
          </a:solidFill>
        </p:spPr>
        <p:txBody>
          <a:bodyPr wrap="none" rtlCol="0">
            <a:spAutoFit/>
          </a:bodyPr>
          <a:lstStyle/>
          <a:p>
            <a:r>
              <a:rPr kumimoji="1" lang="ja-JP" altLang="en-US"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7" name="テキスト ボックス 6">
            <a:extLst>
              <a:ext uri="{FF2B5EF4-FFF2-40B4-BE49-F238E27FC236}">
                <a16:creationId xmlns:a16="http://schemas.microsoft.com/office/drawing/2014/main" id="{C7438BBA-FF28-EC1A-85D6-31410076E620}"/>
              </a:ext>
            </a:extLst>
          </p:cNvPr>
          <p:cNvSpPr txBox="1"/>
          <p:nvPr/>
        </p:nvSpPr>
        <p:spPr>
          <a:xfrm>
            <a:off x="1210588" y="2795000"/>
            <a:ext cx="3416320" cy="369332"/>
          </a:xfrm>
          <a:prstGeom prst="rect">
            <a:avLst/>
          </a:prstGeom>
          <a:noFill/>
        </p:spPr>
        <p:txBody>
          <a:bodyPr wrap="none" rtlCol="0">
            <a:spAutoFit/>
          </a:bodyPr>
          <a:lstStyle/>
          <a:p>
            <a:r>
              <a:rPr kumimoji="1" lang="ja-JP" altLang="en-US" b="1" u="sng" dirty="0">
                <a:latin typeface="BIZ UDゴシック" panose="020B0400000000000000" pitchFamily="49" charset="-128"/>
                <a:ea typeface="BIZ UDゴシック" panose="020B0400000000000000" pitchFamily="49" charset="-128"/>
              </a:rPr>
              <a:t>境界関係書類が省略できる場合</a:t>
            </a:r>
          </a:p>
        </p:txBody>
      </p:sp>
      <p:sp>
        <p:nvSpPr>
          <p:cNvPr id="8" name="テキスト ボックス 7">
            <a:extLst>
              <a:ext uri="{FF2B5EF4-FFF2-40B4-BE49-F238E27FC236}">
                <a16:creationId xmlns:a16="http://schemas.microsoft.com/office/drawing/2014/main" id="{D546EA95-2432-3D4E-BA0F-425F5007C960}"/>
              </a:ext>
            </a:extLst>
          </p:cNvPr>
          <p:cNvSpPr txBox="1"/>
          <p:nvPr/>
        </p:nvSpPr>
        <p:spPr>
          <a:xfrm>
            <a:off x="159074" y="3235920"/>
            <a:ext cx="6698926" cy="1600438"/>
          </a:xfrm>
          <a:prstGeom prst="rect">
            <a:avLst/>
          </a:prstGeom>
          <a:noFill/>
        </p:spPr>
        <p:txBody>
          <a:bodyPr wrap="square" rtlCol="0">
            <a:spAutoFit/>
          </a:bodyPr>
          <a:lstStyle/>
          <a:p>
            <a:pPr marL="285750" indent="-285750">
              <a:buFont typeface="Wingdings" panose="05000000000000000000" pitchFamily="2" charset="2"/>
              <a:buChar char="ü"/>
            </a:pPr>
            <a:r>
              <a:rPr kumimoji="1" lang="ja-JP" altLang="en-US" sz="1400" dirty="0">
                <a:latin typeface="BIZ UDゴシック" panose="020B0400000000000000" pitchFamily="49" charset="-128"/>
                <a:ea typeface="BIZ UDゴシック" panose="020B0400000000000000" pitchFamily="49" charset="-128"/>
              </a:rPr>
              <a:t>路網の作設や施設の保守等のため、線状又は単木的な伐採を行う場合</a:t>
            </a:r>
            <a:endParaRPr kumimoji="1" lang="en-US" altLang="ja-JP" sz="14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ü"/>
            </a:pPr>
            <a:r>
              <a:rPr kumimoji="1" lang="ja-JP" altLang="en-US" sz="1400" dirty="0">
                <a:latin typeface="BIZ UDゴシック" panose="020B0400000000000000" pitchFamily="49" charset="-128"/>
                <a:ea typeface="BIZ UDゴシック" panose="020B0400000000000000" pitchFamily="49" charset="-128"/>
              </a:rPr>
              <a:t>隣接森林から距離を置いて伐採することを明らかにしている場合</a:t>
            </a:r>
            <a:endParaRPr kumimoji="1" lang="en-US" altLang="ja-JP" sz="14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ü"/>
            </a:pPr>
            <a:r>
              <a:rPr kumimoji="1" lang="ja-JP" altLang="en-US" sz="1400" dirty="0">
                <a:latin typeface="BIZ UDゴシック" panose="020B0400000000000000" pitchFamily="49" charset="-128"/>
                <a:ea typeface="BIZ UDゴシック" panose="020B0400000000000000" pitchFamily="49" charset="-128"/>
              </a:rPr>
              <a:t>明確な尾根・谷等の地形、道路や柵、境界杭等の地物により境界を判断できる場合</a:t>
            </a:r>
            <a:endParaRPr kumimoji="1" lang="en-US" altLang="ja-JP" sz="14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ü"/>
            </a:pPr>
            <a:r>
              <a:rPr kumimoji="1" lang="ja-JP" altLang="en-US" sz="1400" dirty="0">
                <a:latin typeface="BIZ UDゴシック" panose="020B0400000000000000" pitchFamily="49" charset="-128"/>
                <a:ea typeface="BIZ UDゴシック" panose="020B0400000000000000" pitchFamily="49" charset="-128"/>
              </a:rPr>
              <a:t>立木</a:t>
            </a:r>
            <a:r>
              <a:rPr kumimoji="1" lang="ja-JP" altLang="en-US" sz="1400">
                <a:latin typeface="BIZ UDゴシック" panose="020B0400000000000000" pitchFamily="49" charset="-128"/>
                <a:ea typeface="BIZ UDゴシック" panose="020B0400000000000000" pitchFamily="49" charset="-128"/>
              </a:rPr>
              <a:t>の標示（ペンキ等による境界標示等）や</a:t>
            </a:r>
            <a:r>
              <a:rPr kumimoji="1" lang="ja-JP" altLang="en-US" sz="1400" dirty="0">
                <a:latin typeface="BIZ UDゴシック" panose="020B0400000000000000" pitchFamily="49" charset="-128"/>
                <a:ea typeface="BIZ UDゴシック" panose="020B0400000000000000" pitchFamily="49" charset="-128"/>
              </a:rPr>
              <a:t>林相により境界が明らかな場合</a:t>
            </a:r>
            <a:endParaRPr kumimoji="1" lang="en-US" altLang="ja-JP" sz="14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ü"/>
            </a:pPr>
            <a:r>
              <a:rPr kumimoji="1" lang="ja-JP" altLang="en-US" sz="1400" dirty="0">
                <a:latin typeface="BIZ UDゴシック" panose="020B0400000000000000" pitchFamily="49" charset="-128"/>
                <a:ea typeface="BIZ UDゴシック" panose="020B0400000000000000" pitchFamily="49" charset="-128"/>
              </a:rPr>
              <a:t>誓約書等の提出により伐採開始時までに境界確認を行うことを明らかにした場合（記載例参照）</a:t>
            </a:r>
          </a:p>
        </p:txBody>
      </p:sp>
      <p:sp>
        <p:nvSpPr>
          <p:cNvPr id="9" name="テキスト ボックス 8">
            <a:extLst>
              <a:ext uri="{FF2B5EF4-FFF2-40B4-BE49-F238E27FC236}">
                <a16:creationId xmlns:a16="http://schemas.microsoft.com/office/drawing/2014/main" id="{59C4AB56-48DC-4F03-B189-7C8B572B35F7}"/>
              </a:ext>
            </a:extLst>
          </p:cNvPr>
          <p:cNvSpPr txBox="1"/>
          <p:nvPr/>
        </p:nvSpPr>
        <p:spPr>
          <a:xfrm>
            <a:off x="160300" y="7748016"/>
            <a:ext cx="1107996" cy="369332"/>
          </a:xfrm>
          <a:prstGeom prst="rect">
            <a:avLst/>
          </a:prstGeom>
          <a:solidFill>
            <a:schemeClr val="accent2"/>
          </a:solidFill>
        </p:spPr>
        <p:txBody>
          <a:bodyPr wrap="none" rtlCol="0">
            <a:spAutoFit/>
          </a:bodyPr>
          <a:lstStyle/>
          <a:p>
            <a:r>
              <a:rPr kumimoji="1" lang="ja-JP" altLang="en-US" b="1" i="1" dirty="0">
                <a:solidFill>
                  <a:schemeClr val="bg1"/>
                </a:solidFill>
                <a:latin typeface="BIZ UDゴシック" panose="020B0400000000000000" pitchFamily="49" charset="-128"/>
                <a:ea typeface="BIZ UDゴシック" panose="020B0400000000000000" pitchFamily="49" charset="-128"/>
              </a:rPr>
              <a:t>ポイント</a:t>
            </a:r>
            <a:endParaRPr kumimoji="1" lang="ja-JP" altLang="en-US" sz="1400" b="1" i="1" dirty="0">
              <a:solidFill>
                <a:schemeClr val="bg1"/>
              </a:solidFill>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2FD3F4D0-8517-55EA-E200-C3A43BE7EAB7}"/>
              </a:ext>
            </a:extLst>
          </p:cNvPr>
          <p:cNvSpPr txBox="1"/>
          <p:nvPr/>
        </p:nvSpPr>
        <p:spPr>
          <a:xfrm>
            <a:off x="1210588" y="7748016"/>
            <a:ext cx="4801314" cy="369332"/>
          </a:xfrm>
          <a:prstGeom prst="rect">
            <a:avLst/>
          </a:prstGeom>
          <a:noFill/>
        </p:spPr>
        <p:txBody>
          <a:bodyPr wrap="none" rtlCol="0">
            <a:spAutoFit/>
          </a:bodyPr>
          <a:lstStyle/>
          <a:p>
            <a:r>
              <a:rPr kumimoji="1" lang="ja-JP" altLang="en-US" b="1" u="sng" dirty="0">
                <a:latin typeface="BIZ UDゴシック" panose="020B0400000000000000" pitchFamily="49" charset="-128"/>
                <a:ea typeface="BIZ UDゴシック" panose="020B0400000000000000" pitchFamily="49" charset="-128"/>
              </a:rPr>
              <a:t>隣接所有者の探索について</a:t>
            </a:r>
            <a:r>
              <a:rPr kumimoji="1" lang="ja-JP" altLang="en-US" sz="1600" b="1" u="sng" dirty="0">
                <a:latin typeface="BIZ UDゴシック" panose="020B0400000000000000" pitchFamily="49" charset="-128"/>
                <a:ea typeface="BIZ UDゴシック" panose="020B0400000000000000" pitchFamily="49" charset="-128"/>
              </a:rPr>
              <a:t>（林地台帳の活用）</a:t>
            </a:r>
          </a:p>
        </p:txBody>
      </p:sp>
      <p:sp>
        <p:nvSpPr>
          <p:cNvPr id="11" name="テキスト ボックス 10">
            <a:extLst>
              <a:ext uri="{FF2B5EF4-FFF2-40B4-BE49-F238E27FC236}">
                <a16:creationId xmlns:a16="http://schemas.microsoft.com/office/drawing/2014/main" id="{23E0928F-841C-CA39-35FB-E2FE13C0F0AA}"/>
              </a:ext>
            </a:extLst>
          </p:cNvPr>
          <p:cNvSpPr txBox="1"/>
          <p:nvPr/>
        </p:nvSpPr>
        <p:spPr>
          <a:xfrm>
            <a:off x="159074" y="8193024"/>
            <a:ext cx="6698926" cy="1169551"/>
          </a:xfrm>
          <a:prstGeom prst="rect">
            <a:avLst/>
          </a:prstGeom>
          <a:noFill/>
        </p:spPr>
        <p:txBody>
          <a:bodyPr wrap="square" rtlCol="0">
            <a:spAutoFit/>
          </a:bodyPr>
          <a:lstStyle/>
          <a:p>
            <a:r>
              <a:rPr kumimoji="1" lang="ja-JP" altLang="en-US" sz="1400" dirty="0">
                <a:latin typeface="BIZ UDゴシック" panose="020B0400000000000000" pitchFamily="49" charset="-128"/>
                <a:ea typeface="BIZ UDゴシック" panose="020B0400000000000000" pitchFamily="49" charset="-128"/>
              </a:rPr>
              <a:t>　林地台帳は、森林法の規定に基づき、市町村が作成している森林の土地所有者をまとめた台帳です。</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　隣接する森林所有者などは、市町村に対して台帳の記載事項の提供を請求することが可能です。隣接所有者の氏名等が分からない場合には、市町村の林務部局において、林地台帳を確認されることをお勧めします。</a:t>
            </a:r>
          </a:p>
        </p:txBody>
      </p:sp>
      <p:sp>
        <p:nvSpPr>
          <p:cNvPr id="15" name="テキスト ボックス 14">
            <a:extLst>
              <a:ext uri="{FF2B5EF4-FFF2-40B4-BE49-F238E27FC236}">
                <a16:creationId xmlns:a16="http://schemas.microsoft.com/office/drawing/2014/main" id="{B9C73C49-86CF-1AD3-AF1F-8FFAB07530F8}"/>
              </a:ext>
            </a:extLst>
          </p:cNvPr>
          <p:cNvSpPr txBox="1"/>
          <p:nvPr/>
        </p:nvSpPr>
        <p:spPr>
          <a:xfrm>
            <a:off x="6458628" y="9509760"/>
            <a:ext cx="415498" cy="369332"/>
          </a:xfrm>
          <a:prstGeom prst="rect">
            <a:avLst/>
          </a:prstGeom>
          <a:noFill/>
        </p:spPr>
        <p:txBody>
          <a:bodyPr wrap="none" rtlCol="0">
            <a:spAutoFit/>
          </a:bodyPr>
          <a:lstStyle/>
          <a:p>
            <a:r>
              <a:rPr kumimoji="1" lang="en-US" altLang="ja-JP" b="1" dirty="0">
                <a:latin typeface="BIZ UDゴシック" panose="020B0400000000000000" pitchFamily="49" charset="-128"/>
                <a:ea typeface="BIZ UDゴシック" panose="020B0400000000000000" pitchFamily="49" charset="-128"/>
              </a:rPr>
              <a:t>29</a:t>
            </a:r>
            <a:endParaRPr kumimoji="1" lang="ja-JP" altLang="en-US" b="1"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55845835-D2A1-8B75-5E0A-B0838B716CD3}"/>
              </a:ext>
            </a:extLst>
          </p:cNvPr>
          <p:cNvSpPr txBox="1"/>
          <p:nvPr/>
        </p:nvSpPr>
        <p:spPr>
          <a:xfrm>
            <a:off x="7147560" y="921039"/>
            <a:ext cx="3296095" cy="461665"/>
          </a:xfrm>
          <a:prstGeom prst="rect">
            <a:avLst/>
          </a:prstGeom>
          <a:noFill/>
          <a:ln>
            <a:solidFill>
              <a:schemeClr val="tx1"/>
            </a:solidFill>
          </a:ln>
        </p:spPr>
        <p:txBody>
          <a:bodyPr wrap="none" rtlCol="0">
            <a:spAutoFit/>
          </a:bodyPr>
          <a:lstStyle/>
          <a:p>
            <a:r>
              <a:rPr kumimoji="1" lang="ja-JP" altLang="en-US" sz="1200" b="0" i="0" dirty="0">
                <a:solidFill>
                  <a:srgbClr val="333333"/>
                </a:solidFill>
                <a:effectLst/>
                <a:latin typeface="Lucida Grande"/>
              </a:rPr>
              <a:t>規</a:t>
            </a:r>
            <a:r>
              <a:rPr lang="en-US" altLang="ja-JP" sz="1200" b="0" i="0" dirty="0">
                <a:solidFill>
                  <a:srgbClr val="333333"/>
                </a:solidFill>
                <a:effectLst/>
                <a:latin typeface="Lucida Grande"/>
              </a:rPr>
              <a:t>§9Ⅲ</a:t>
            </a:r>
            <a:r>
              <a:rPr lang="ja-JP" altLang="en-US" sz="1200" b="0" i="0" dirty="0">
                <a:solidFill>
                  <a:srgbClr val="333333"/>
                </a:solidFill>
                <a:effectLst/>
                <a:latin typeface="Lucida Grande"/>
              </a:rPr>
              <a:t>⑥・</a:t>
            </a:r>
            <a:r>
              <a:rPr lang="en-US" altLang="ja-JP" sz="1200" b="0" i="0" dirty="0">
                <a:solidFill>
                  <a:srgbClr val="333333"/>
                </a:solidFill>
                <a:effectLst/>
                <a:latin typeface="Lucida Grande"/>
              </a:rPr>
              <a:t>Ⅳ,</a:t>
            </a:r>
            <a:r>
              <a:rPr lang="ja-JP" altLang="en-US" sz="1200" b="0" i="0" dirty="0">
                <a:solidFill>
                  <a:srgbClr val="333333"/>
                </a:solidFill>
                <a:effectLst/>
                <a:latin typeface="Lucida Grande"/>
              </a:rPr>
              <a:t>長</a:t>
            </a:r>
            <a:r>
              <a:rPr lang="en-US" altLang="ja-JP" sz="1200" b="0" i="0" dirty="0">
                <a:solidFill>
                  <a:srgbClr val="333333"/>
                </a:solidFill>
                <a:effectLst/>
                <a:latin typeface="Lucida Grande"/>
              </a:rPr>
              <a:t>P2-2-</a:t>
            </a:r>
            <a:r>
              <a:rPr lang="ja-JP" altLang="en-US" sz="1200" b="0" i="0" dirty="0">
                <a:solidFill>
                  <a:srgbClr val="333333"/>
                </a:solidFill>
                <a:effectLst/>
                <a:latin typeface="Lucida Grande"/>
              </a:rPr>
              <a:t>⑻・⑽</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⑿</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課</a:t>
            </a:r>
            <a:r>
              <a:rPr lang="en-US" altLang="ja-JP" sz="1200" b="0" i="0" dirty="0">
                <a:solidFill>
                  <a:srgbClr val="333333"/>
                </a:solidFill>
                <a:effectLst/>
                <a:latin typeface="Lucida Grande"/>
              </a:rPr>
              <a:t>P1-</a:t>
            </a:r>
            <a:r>
              <a:rPr lang="ja-JP" altLang="en-US" sz="1200" b="0" i="0" dirty="0">
                <a:solidFill>
                  <a:srgbClr val="333333"/>
                </a:solidFill>
                <a:effectLst/>
                <a:latin typeface="Lucida Grande"/>
              </a:rPr>
              <a:t>⑵</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ク</a:t>
            </a:r>
            <a:r>
              <a:rPr lang="en-US" altLang="ja-JP" sz="1200" b="0" i="0" dirty="0">
                <a:solidFill>
                  <a:srgbClr val="333333"/>
                </a:solidFill>
                <a:effectLst/>
                <a:latin typeface="Lucida Grande"/>
              </a:rPr>
              <a:t>,</a:t>
            </a:r>
          </a:p>
          <a:p>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P13-</a:t>
            </a:r>
            <a:r>
              <a:rPr lang="ja-JP" altLang="en-US" sz="1200" b="0" i="0" dirty="0">
                <a:solidFill>
                  <a:srgbClr val="333333"/>
                </a:solidFill>
                <a:effectLst/>
                <a:latin typeface="Lucida Grande"/>
              </a:rPr>
              <a:t>（ク）</a:t>
            </a:r>
            <a:endParaRPr lang="en-US" altLang="ja-JP" sz="1200" b="0" i="0" dirty="0">
              <a:solidFill>
                <a:srgbClr val="333333"/>
              </a:solidFill>
              <a:effectLst/>
              <a:latin typeface="Lucida Grande"/>
            </a:endParaRPr>
          </a:p>
        </p:txBody>
      </p:sp>
    </p:spTree>
    <p:extLst>
      <p:ext uri="{BB962C8B-B14F-4D97-AF65-F5344CB8AC3E}">
        <p14:creationId xmlns:p14="http://schemas.microsoft.com/office/powerpoint/2010/main" val="1467215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1AAE68DF-F02B-5D3E-ABD3-D1924A1A272E}"/>
              </a:ext>
            </a:extLst>
          </p:cNvPr>
          <p:cNvSpPr/>
          <p:nvPr/>
        </p:nvSpPr>
        <p:spPr>
          <a:xfrm>
            <a:off x="159074" y="813815"/>
            <a:ext cx="6607486" cy="361188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en-US" altLang="ja-JP" sz="1200" dirty="0">
              <a:latin typeface="BIZ UDゴシック" panose="020B0400000000000000" pitchFamily="49" charset="-128"/>
              <a:ea typeface="BIZ UDゴシック" panose="020B0400000000000000" pitchFamily="49" charset="-128"/>
            </a:endParaRPr>
          </a:p>
          <a:p>
            <a:pPr algn="ctr"/>
            <a:r>
              <a:rPr kumimoji="1" lang="ja-JP" altLang="en-US" sz="1200" dirty="0">
                <a:latin typeface="BIZ UDゴシック" panose="020B0400000000000000" pitchFamily="49" charset="-128"/>
                <a:ea typeface="BIZ UDゴシック" panose="020B0400000000000000" pitchFamily="49" charset="-128"/>
              </a:rPr>
              <a:t>隣接森林所有者との境界確認について</a:t>
            </a:r>
          </a:p>
          <a:p>
            <a:pPr algn="r"/>
            <a:r>
              <a:rPr kumimoji="1" lang="ja-JP" altLang="en-US" sz="1200" dirty="0">
                <a:latin typeface="BIZ UDゴシック" panose="020B0400000000000000" pitchFamily="49" charset="-128"/>
                <a:ea typeface="BIZ UDゴシック" panose="020B0400000000000000" pitchFamily="49" charset="-128"/>
              </a:rPr>
              <a:t>年　　月　　日</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○○市町村長　殿</a:t>
            </a:r>
            <a:endParaRPr kumimoji="1" lang="en-US" altLang="ja-JP" sz="1200" dirty="0">
              <a:latin typeface="BIZ UDゴシック" panose="020B0400000000000000" pitchFamily="49" charset="-128"/>
              <a:ea typeface="BIZ UDゴシック" panose="020B0400000000000000" pitchFamily="49" charset="-128"/>
            </a:endParaRPr>
          </a:p>
          <a:p>
            <a:pPr lvl="8"/>
            <a:r>
              <a:rPr kumimoji="1" lang="ja-JP" altLang="en-US" sz="1200" dirty="0">
                <a:latin typeface="BIZ UDゴシック" panose="020B0400000000000000" pitchFamily="49" charset="-128"/>
                <a:ea typeface="BIZ UDゴシック" panose="020B0400000000000000" pitchFamily="49" charset="-128"/>
              </a:rPr>
              <a:t>　住　所</a:t>
            </a:r>
            <a:endParaRPr kumimoji="1" lang="en-US" altLang="ja-JP" sz="1200" dirty="0">
              <a:latin typeface="BIZ UDゴシック" panose="020B0400000000000000" pitchFamily="49" charset="-128"/>
              <a:ea typeface="BIZ UDゴシック" panose="020B0400000000000000" pitchFamily="49" charset="-128"/>
            </a:endParaRPr>
          </a:p>
          <a:p>
            <a:pPr lvl="8"/>
            <a:r>
              <a:rPr kumimoji="1" lang="ja-JP" altLang="en-US" sz="1200" dirty="0">
                <a:latin typeface="BIZ UDゴシック" panose="020B0400000000000000" pitchFamily="49" charset="-128"/>
                <a:ea typeface="BIZ UDゴシック" panose="020B0400000000000000" pitchFamily="49" charset="-128"/>
              </a:rPr>
              <a:t>　氏　名</a:t>
            </a:r>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○○市○○町○○○ー○の森林の立木の伐採にあたり、隣接する以下の森林の森林所有者と境界確認を行いました。</a:t>
            </a:r>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なお、境界に関する争いが生じた場合には、届出者の責任において対応を行います。</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EE7221F0-9418-C4CD-093E-AE31C15D67E5}"/>
              </a:ext>
            </a:extLst>
          </p:cNvPr>
          <p:cNvSpPr txBox="1"/>
          <p:nvPr/>
        </p:nvSpPr>
        <p:spPr>
          <a:xfrm>
            <a:off x="0" y="475262"/>
            <a:ext cx="4493538" cy="338554"/>
          </a:xfrm>
          <a:prstGeom prst="rect">
            <a:avLst/>
          </a:prstGeom>
          <a:noFill/>
        </p:spPr>
        <p:txBody>
          <a:bodyPr wrap="none" rtlCol="0">
            <a:spAutoFit/>
          </a:bodyPr>
          <a:lstStyle/>
          <a:p>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記載例</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隣接所有者と境界確認を行った場合</a:t>
            </a:r>
          </a:p>
        </p:txBody>
      </p:sp>
      <p:sp>
        <p:nvSpPr>
          <p:cNvPr id="8" name="テキスト ボックス 7">
            <a:extLst>
              <a:ext uri="{FF2B5EF4-FFF2-40B4-BE49-F238E27FC236}">
                <a16:creationId xmlns:a16="http://schemas.microsoft.com/office/drawing/2014/main" id="{D2F51CE1-6CB0-23F3-B8CB-BB136B1489E6}"/>
              </a:ext>
            </a:extLst>
          </p:cNvPr>
          <p:cNvSpPr txBox="1"/>
          <p:nvPr/>
        </p:nvSpPr>
        <p:spPr>
          <a:xfrm>
            <a:off x="49346" y="12192"/>
            <a:ext cx="3877985" cy="461665"/>
          </a:xfrm>
          <a:prstGeom prst="rect">
            <a:avLst/>
          </a:prstGeom>
          <a:noFill/>
        </p:spPr>
        <p:txBody>
          <a:bodyPr wrap="none" rtlCol="0">
            <a:spAutoFit/>
          </a:bodyPr>
          <a:lstStyle/>
          <a:p>
            <a:r>
              <a:rPr kumimoji="1" lang="en-US" altLang="ja-JP" sz="2400" dirty="0">
                <a:latin typeface="BIZ UDゴシック" panose="020B0400000000000000" pitchFamily="49" charset="-128"/>
                <a:ea typeface="BIZ UDゴシック" panose="020B0400000000000000" pitchFamily="49" charset="-128"/>
              </a:rPr>
              <a:t>【</a:t>
            </a:r>
            <a:r>
              <a:rPr kumimoji="1" lang="ja-JP" altLang="en-US" sz="2400" dirty="0">
                <a:latin typeface="BIZ UDゴシック" panose="020B0400000000000000" pitchFamily="49" charset="-128"/>
                <a:ea typeface="BIZ UDゴシック" panose="020B0400000000000000" pitchFamily="49" charset="-128"/>
              </a:rPr>
              <a:t>境界関係書類の記載例</a:t>
            </a:r>
            <a:r>
              <a:rPr kumimoji="1" lang="en-US" altLang="ja-JP" sz="2400" dirty="0">
                <a:latin typeface="BIZ UDゴシック" panose="020B0400000000000000" pitchFamily="49" charset="-128"/>
                <a:ea typeface="BIZ UDゴシック" panose="020B0400000000000000" pitchFamily="49" charset="-128"/>
              </a:rPr>
              <a:t>】</a:t>
            </a:r>
            <a:endParaRPr kumimoji="1" lang="ja-JP" altLang="en-US" sz="2400" dirty="0">
              <a:latin typeface="BIZ UDゴシック" panose="020B0400000000000000" pitchFamily="49" charset="-128"/>
              <a:ea typeface="BIZ UDゴシック" panose="020B0400000000000000" pitchFamily="49" charset="-128"/>
            </a:endParaRPr>
          </a:p>
        </p:txBody>
      </p:sp>
      <p:graphicFrame>
        <p:nvGraphicFramePr>
          <p:cNvPr id="9" name="表 9">
            <a:extLst>
              <a:ext uri="{FF2B5EF4-FFF2-40B4-BE49-F238E27FC236}">
                <a16:creationId xmlns:a16="http://schemas.microsoft.com/office/drawing/2014/main" id="{D9D7E522-4821-0D85-482F-2F095FD9E2C8}"/>
              </a:ext>
            </a:extLst>
          </p:cNvPr>
          <p:cNvGraphicFramePr>
            <a:graphicFrameLocks noGrp="1"/>
          </p:cNvGraphicFramePr>
          <p:nvPr>
            <p:extLst>
              <p:ext uri="{D42A27DB-BD31-4B8C-83A1-F6EECF244321}">
                <p14:modId xmlns:p14="http://schemas.microsoft.com/office/powerpoint/2010/main" val="3938341311"/>
              </p:ext>
            </p:extLst>
          </p:nvPr>
        </p:nvGraphicFramePr>
        <p:xfrm>
          <a:off x="335569" y="2619755"/>
          <a:ext cx="6254496" cy="1417320"/>
        </p:xfrm>
        <a:graphic>
          <a:graphicData uri="http://schemas.openxmlformats.org/drawingml/2006/table">
            <a:tbl>
              <a:tblPr firstRow="1" bandRow="1">
                <a:tableStyleId>{5940675A-B579-460E-94D1-54222C63F5DA}</a:tableStyleId>
              </a:tblPr>
              <a:tblGrid>
                <a:gridCol w="981167">
                  <a:extLst>
                    <a:ext uri="{9D8B030D-6E8A-4147-A177-3AD203B41FA5}">
                      <a16:colId xmlns:a16="http://schemas.microsoft.com/office/drawing/2014/main" val="2150975092"/>
                    </a:ext>
                  </a:extLst>
                </a:gridCol>
                <a:gridCol w="1450848">
                  <a:extLst>
                    <a:ext uri="{9D8B030D-6E8A-4147-A177-3AD203B41FA5}">
                      <a16:colId xmlns:a16="http://schemas.microsoft.com/office/drawing/2014/main" val="2174341053"/>
                    </a:ext>
                  </a:extLst>
                </a:gridCol>
                <a:gridCol w="1060704">
                  <a:extLst>
                    <a:ext uri="{9D8B030D-6E8A-4147-A177-3AD203B41FA5}">
                      <a16:colId xmlns:a16="http://schemas.microsoft.com/office/drawing/2014/main" val="392522879"/>
                    </a:ext>
                  </a:extLst>
                </a:gridCol>
                <a:gridCol w="2761777">
                  <a:extLst>
                    <a:ext uri="{9D8B030D-6E8A-4147-A177-3AD203B41FA5}">
                      <a16:colId xmlns:a16="http://schemas.microsoft.com/office/drawing/2014/main" val="1950047136"/>
                    </a:ext>
                  </a:extLst>
                </a:gridCol>
              </a:tblGrid>
              <a:tr h="267614">
                <a:tc rowSpan="2">
                  <a:txBody>
                    <a:bodyPr/>
                    <a:lstStyle/>
                    <a:p>
                      <a:pPr algn="ctr"/>
                      <a:r>
                        <a:rPr kumimoji="1" lang="ja-JP" altLang="en-US" dirty="0"/>
                        <a:t>地番</a:t>
                      </a:r>
                    </a:p>
                  </a:txBody>
                  <a:tcPr anchor="ctr"/>
                </a:tc>
                <a:tc gridSpan="2">
                  <a:txBody>
                    <a:bodyPr/>
                    <a:lstStyle/>
                    <a:p>
                      <a:pPr algn="ctr"/>
                      <a:r>
                        <a:rPr kumimoji="1" lang="ja-JP" altLang="en-US" dirty="0"/>
                        <a:t>森林所有者</a:t>
                      </a:r>
                    </a:p>
                  </a:txBody>
                  <a:tcPr anchor="ctr"/>
                </a:tc>
                <a:tc hMerge="1">
                  <a:txBody>
                    <a:bodyPr/>
                    <a:lstStyle/>
                    <a:p>
                      <a:endParaRPr kumimoji="1" lang="ja-JP" altLang="en-US" dirty="0"/>
                    </a:p>
                  </a:txBody>
                  <a:tcPr anchor="ctr"/>
                </a:tc>
                <a:tc rowSpan="2">
                  <a:txBody>
                    <a:bodyPr/>
                    <a:lstStyle/>
                    <a:p>
                      <a:pPr algn="ctr"/>
                      <a:r>
                        <a:rPr kumimoji="1" lang="ja-JP" altLang="en-US" dirty="0"/>
                        <a:t>確認方法</a:t>
                      </a:r>
                    </a:p>
                  </a:txBody>
                  <a:tcPr anchor="ctr"/>
                </a:tc>
                <a:extLst>
                  <a:ext uri="{0D108BD9-81ED-4DB2-BD59-A6C34878D82A}">
                    <a16:rowId xmlns:a16="http://schemas.microsoft.com/office/drawing/2014/main" val="2475226193"/>
                  </a:ext>
                </a:extLst>
              </a:tr>
              <a:tr h="267614">
                <a:tc vMerge="1">
                  <a:txBody>
                    <a:bodyPr/>
                    <a:lstStyle/>
                    <a:p>
                      <a:endParaRPr kumimoji="1" lang="ja-JP" altLang="en-US" dirty="0"/>
                    </a:p>
                  </a:txBody>
                  <a:tcPr anchor="ctr"/>
                </a:tc>
                <a:tc>
                  <a:txBody>
                    <a:bodyPr/>
                    <a:lstStyle/>
                    <a:p>
                      <a:pPr algn="ctr"/>
                      <a:r>
                        <a:rPr kumimoji="1" lang="ja-JP" altLang="en-US" dirty="0"/>
                        <a:t>住所</a:t>
                      </a:r>
                    </a:p>
                  </a:txBody>
                  <a:tcPr anchor="ctr"/>
                </a:tc>
                <a:tc>
                  <a:txBody>
                    <a:bodyPr/>
                    <a:lstStyle/>
                    <a:p>
                      <a:pPr algn="ctr"/>
                      <a:r>
                        <a:rPr kumimoji="1" lang="ja-JP" altLang="en-US" dirty="0"/>
                        <a:t>氏名</a:t>
                      </a:r>
                    </a:p>
                  </a:txBody>
                  <a:tcPr anchor="ctr"/>
                </a:tc>
                <a:tc vMerge="1">
                  <a:txBody>
                    <a:bodyPr/>
                    <a:lstStyle/>
                    <a:p>
                      <a:endParaRPr kumimoji="1" lang="ja-JP" altLang="en-US" dirty="0"/>
                    </a:p>
                  </a:txBody>
                  <a:tcPr anchor="ctr"/>
                </a:tc>
                <a:extLst>
                  <a:ext uri="{0D108BD9-81ED-4DB2-BD59-A6C34878D82A}">
                    <a16:rowId xmlns:a16="http://schemas.microsoft.com/office/drawing/2014/main" val="1061419409"/>
                  </a:ext>
                </a:extLst>
              </a:tr>
              <a:tr h="267614">
                <a:tc>
                  <a:txBody>
                    <a:bodyPr/>
                    <a:lstStyle/>
                    <a:p>
                      <a:r>
                        <a:rPr kumimoji="1" lang="ja-JP" altLang="en-US" sz="1200" dirty="0"/>
                        <a:t>○○○ー△</a:t>
                      </a:r>
                    </a:p>
                  </a:txBody>
                  <a:tcPr anchor="ctr"/>
                </a:tc>
                <a:tc>
                  <a:txBody>
                    <a:bodyPr/>
                    <a:lstStyle/>
                    <a:p>
                      <a:r>
                        <a:rPr kumimoji="1" lang="ja-JP" altLang="en-US" sz="1200" dirty="0"/>
                        <a:t>○○市○○町△△</a:t>
                      </a:r>
                    </a:p>
                  </a:txBody>
                  <a:tcPr anchor="ctr"/>
                </a:tc>
                <a:tc>
                  <a:txBody>
                    <a:bodyPr/>
                    <a:lstStyle/>
                    <a:p>
                      <a:r>
                        <a:rPr kumimoji="1" lang="ja-JP" altLang="en-US" sz="1200" dirty="0"/>
                        <a:t>△△　△△</a:t>
                      </a:r>
                    </a:p>
                  </a:txBody>
                  <a:tcPr anchor="ctr"/>
                </a:tc>
                <a:tc>
                  <a:txBody>
                    <a:bodyPr/>
                    <a:lstStyle/>
                    <a:p>
                      <a:r>
                        <a:rPr kumimoji="1" lang="ja-JP" altLang="en-US" sz="1200" dirty="0"/>
                        <a:t>○年○月○日　現地立会</a:t>
                      </a:r>
                    </a:p>
                  </a:txBody>
                  <a:tcPr anchor="ctr"/>
                </a:tc>
                <a:extLst>
                  <a:ext uri="{0D108BD9-81ED-4DB2-BD59-A6C34878D82A}">
                    <a16:rowId xmlns:a16="http://schemas.microsoft.com/office/drawing/2014/main" val="1010099897"/>
                  </a:ext>
                </a:extLst>
              </a:tr>
              <a:tr h="26761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t>○○○ー□</a:t>
                      </a:r>
                    </a:p>
                  </a:txBody>
                  <a:tcPr anchor="ctr"/>
                </a:tc>
                <a:tc>
                  <a:txBody>
                    <a:bodyPr/>
                    <a:lstStyle/>
                    <a:p>
                      <a:r>
                        <a:rPr kumimoji="1" lang="ja-JP" altLang="en-US" sz="1200" dirty="0"/>
                        <a:t>○○市○○町□□　</a:t>
                      </a:r>
                    </a:p>
                  </a:txBody>
                  <a:tcPr anchor="ctr"/>
                </a:tc>
                <a:tc>
                  <a:txBody>
                    <a:bodyPr/>
                    <a:lstStyle/>
                    <a:p>
                      <a:r>
                        <a:rPr kumimoji="1" lang="ja-JP" altLang="en-US" sz="1200" dirty="0"/>
                        <a:t>□□　□□</a:t>
                      </a:r>
                    </a:p>
                  </a:txBody>
                  <a:tcPr anchor="ctr"/>
                </a:tc>
                <a:tc>
                  <a:txBody>
                    <a:bodyPr/>
                    <a:lstStyle/>
                    <a:p>
                      <a:r>
                        <a:rPr kumimoji="1" lang="ja-JP" altLang="en-US" sz="1200" dirty="0"/>
                        <a:t>○年○月○日　現地立会</a:t>
                      </a:r>
                    </a:p>
                  </a:txBody>
                  <a:tcPr anchor="ctr"/>
                </a:tc>
                <a:extLst>
                  <a:ext uri="{0D108BD9-81ED-4DB2-BD59-A6C34878D82A}">
                    <a16:rowId xmlns:a16="http://schemas.microsoft.com/office/drawing/2014/main" val="3961423012"/>
                  </a:ext>
                </a:extLst>
              </a:tr>
              <a:tr h="26761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t>○○○ー</a:t>
                      </a:r>
                      <a:r>
                        <a:rPr kumimoji="1" lang="en-US" altLang="ja-JP" sz="1200" dirty="0"/>
                        <a:t>×</a:t>
                      </a:r>
                      <a:endParaRPr kumimoji="1" lang="ja-JP" altLang="en-US" sz="1200" dirty="0"/>
                    </a:p>
                  </a:txBody>
                  <a:tcPr anchor="ctr"/>
                </a:tc>
                <a:tc>
                  <a:txBody>
                    <a:bodyPr/>
                    <a:lstStyle/>
                    <a:p>
                      <a:r>
                        <a:rPr kumimoji="1" lang="ja-JP" altLang="en-US" sz="1200" dirty="0"/>
                        <a:t>○○市○○町</a:t>
                      </a:r>
                      <a:r>
                        <a:rPr kumimoji="1" lang="en-US" altLang="ja-JP" sz="1200" dirty="0"/>
                        <a:t>××</a:t>
                      </a:r>
                      <a:endParaRPr kumimoji="1" lang="ja-JP" altLang="en-US" sz="1200" dirty="0"/>
                    </a:p>
                  </a:txBody>
                  <a:tcPr anchor="ctr"/>
                </a:tc>
                <a:tc>
                  <a:txBody>
                    <a:bodyPr/>
                    <a:lstStyle/>
                    <a:p>
                      <a:r>
                        <a:rPr kumimoji="1" lang="en-US" altLang="ja-JP" sz="1200" dirty="0"/>
                        <a:t>××</a:t>
                      </a:r>
                      <a:r>
                        <a:rPr kumimoji="1" lang="ja-JP" altLang="en-US" sz="1200" dirty="0"/>
                        <a:t>　</a:t>
                      </a:r>
                      <a:r>
                        <a:rPr kumimoji="1" lang="en-US" altLang="ja-JP" sz="1200" dirty="0"/>
                        <a:t>××</a:t>
                      </a:r>
                      <a:endParaRPr kumimoji="1" lang="ja-JP" altLang="en-US" sz="1200" dirty="0"/>
                    </a:p>
                  </a:txBody>
                  <a:tcPr anchor="ctr"/>
                </a:tc>
                <a:tc>
                  <a:txBody>
                    <a:bodyPr/>
                    <a:lstStyle/>
                    <a:p>
                      <a:r>
                        <a:rPr kumimoji="1" lang="ja-JP" altLang="en-US" sz="1200" dirty="0"/>
                        <a:t>○年○月○日　書面通知により承諾</a:t>
                      </a:r>
                    </a:p>
                  </a:txBody>
                  <a:tcPr anchor="ctr"/>
                </a:tc>
                <a:extLst>
                  <a:ext uri="{0D108BD9-81ED-4DB2-BD59-A6C34878D82A}">
                    <a16:rowId xmlns:a16="http://schemas.microsoft.com/office/drawing/2014/main" val="363310912"/>
                  </a:ext>
                </a:extLst>
              </a:tr>
            </a:tbl>
          </a:graphicData>
        </a:graphic>
      </p:graphicFrame>
      <p:sp>
        <p:nvSpPr>
          <p:cNvPr id="10" name="正方形/長方形 9">
            <a:extLst>
              <a:ext uri="{FF2B5EF4-FFF2-40B4-BE49-F238E27FC236}">
                <a16:creationId xmlns:a16="http://schemas.microsoft.com/office/drawing/2014/main" id="{0514363C-8212-23DB-6544-A55852442862}"/>
              </a:ext>
            </a:extLst>
          </p:cNvPr>
          <p:cNvSpPr/>
          <p:nvPr/>
        </p:nvSpPr>
        <p:spPr>
          <a:xfrm>
            <a:off x="125257" y="5035521"/>
            <a:ext cx="6607486" cy="445595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en-US" altLang="ja-JP" sz="1200" dirty="0">
              <a:latin typeface="BIZ UDゴシック" panose="020B0400000000000000" pitchFamily="49" charset="-128"/>
              <a:ea typeface="BIZ UDゴシック" panose="020B0400000000000000" pitchFamily="49" charset="-128"/>
            </a:endParaRPr>
          </a:p>
          <a:p>
            <a:pPr algn="ctr"/>
            <a:r>
              <a:rPr kumimoji="1" lang="ja-JP" altLang="en-US" sz="1200" dirty="0">
                <a:latin typeface="BIZ UDゴシック" panose="020B0400000000000000" pitchFamily="49" charset="-128"/>
                <a:ea typeface="BIZ UDゴシック" panose="020B0400000000000000" pitchFamily="49" charset="-128"/>
              </a:rPr>
              <a:t>隣接森林所有者との境界確認について</a:t>
            </a:r>
          </a:p>
          <a:p>
            <a:pPr algn="r"/>
            <a:r>
              <a:rPr kumimoji="1" lang="ja-JP" altLang="en-US" sz="1200" dirty="0">
                <a:latin typeface="BIZ UDゴシック" panose="020B0400000000000000" pitchFamily="49" charset="-128"/>
                <a:ea typeface="BIZ UDゴシック" panose="020B0400000000000000" pitchFamily="49" charset="-128"/>
              </a:rPr>
              <a:t>年　　月　　日</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○○市町村長　殿</a:t>
            </a:r>
            <a:endParaRPr kumimoji="1" lang="en-US" altLang="ja-JP" sz="1200" dirty="0">
              <a:latin typeface="BIZ UDゴシック" panose="020B0400000000000000" pitchFamily="49" charset="-128"/>
              <a:ea typeface="BIZ UDゴシック" panose="020B0400000000000000" pitchFamily="49" charset="-128"/>
            </a:endParaRPr>
          </a:p>
          <a:p>
            <a:pPr lvl="8"/>
            <a:r>
              <a:rPr kumimoji="1" lang="ja-JP" altLang="en-US" sz="1200" dirty="0">
                <a:latin typeface="BIZ UDゴシック" panose="020B0400000000000000" pitchFamily="49" charset="-128"/>
                <a:ea typeface="BIZ UDゴシック" panose="020B0400000000000000" pitchFamily="49" charset="-128"/>
              </a:rPr>
              <a:t>　住　所</a:t>
            </a:r>
            <a:endParaRPr kumimoji="1" lang="en-US" altLang="ja-JP" sz="1200" dirty="0">
              <a:latin typeface="BIZ UDゴシック" panose="020B0400000000000000" pitchFamily="49" charset="-128"/>
              <a:ea typeface="BIZ UDゴシック" panose="020B0400000000000000" pitchFamily="49" charset="-128"/>
            </a:endParaRPr>
          </a:p>
          <a:p>
            <a:pPr lvl="8"/>
            <a:r>
              <a:rPr kumimoji="1" lang="ja-JP" altLang="en-US" sz="1200" dirty="0">
                <a:latin typeface="BIZ UDゴシック" panose="020B0400000000000000" pitchFamily="49" charset="-128"/>
                <a:ea typeface="BIZ UDゴシック" panose="020B0400000000000000" pitchFamily="49" charset="-128"/>
              </a:rPr>
              <a:t>　氏　名</a:t>
            </a:r>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○○市○○町○○○ー○の森林の立木の伐採にあたり、隣接する以下の森林の森林所有者と境界確認を行いました。</a:t>
            </a:r>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○○○ー</a:t>
            </a:r>
            <a:r>
              <a:rPr kumimoji="1" lang="en-US" altLang="ja-JP" sz="1200" dirty="0">
                <a:latin typeface="BIZ UDゴシック" panose="020B0400000000000000" pitchFamily="49" charset="-128"/>
                <a:ea typeface="BIZ UDゴシック" panose="020B0400000000000000" pitchFamily="49" charset="-128"/>
              </a:rPr>
              <a:t>×</a:t>
            </a:r>
            <a:r>
              <a:rPr kumimoji="1" lang="ja-JP" altLang="en-US" sz="1200" dirty="0">
                <a:latin typeface="BIZ UDゴシック" panose="020B0400000000000000" pitchFamily="49" charset="-128"/>
                <a:ea typeface="BIZ UDゴシック" panose="020B0400000000000000" pitchFamily="49" charset="-128"/>
              </a:rPr>
              <a:t>の森林所有者である</a:t>
            </a:r>
            <a:r>
              <a:rPr kumimoji="1" lang="en-US" altLang="ja-JP" sz="1200" dirty="0">
                <a:latin typeface="BIZ UDゴシック" panose="020B0400000000000000" pitchFamily="49" charset="-128"/>
                <a:ea typeface="BIZ UDゴシック" panose="020B0400000000000000" pitchFamily="49" charset="-128"/>
              </a:rPr>
              <a:t>××××</a:t>
            </a:r>
            <a:r>
              <a:rPr kumimoji="1" lang="ja-JP" altLang="en-US" sz="1200" dirty="0">
                <a:latin typeface="BIZ UDゴシック" panose="020B0400000000000000" pitchFamily="49" charset="-128"/>
                <a:ea typeface="BIZ UDゴシック" panose="020B0400000000000000" pitchFamily="49" charset="-128"/>
              </a:rPr>
              <a:t>氏に境界確認に係る書面を送ったものの当該書面が返送され、連絡がつかない状況です。</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このため、伐採する森林の境界については、地籍図や地域の精通者である▲▲▲▲氏の意見を参考とし、判断しました。</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なお、境界に関する争いが生じた場合には、届出者の責任において対応を行います。</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D6622A68-56D5-99B9-55BD-BD4921E9A8BB}"/>
              </a:ext>
            </a:extLst>
          </p:cNvPr>
          <p:cNvSpPr txBox="1"/>
          <p:nvPr/>
        </p:nvSpPr>
        <p:spPr>
          <a:xfrm>
            <a:off x="-33817" y="4696968"/>
            <a:ext cx="6340197" cy="338554"/>
          </a:xfrm>
          <a:prstGeom prst="rect">
            <a:avLst/>
          </a:prstGeom>
          <a:noFill/>
        </p:spPr>
        <p:txBody>
          <a:bodyPr wrap="none" rtlCol="0">
            <a:spAutoFit/>
          </a:bodyPr>
          <a:lstStyle/>
          <a:p>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記載例</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隣接所有者と連絡がとれないなど特別な事情がある場合</a:t>
            </a:r>
          </a:p>
        </p:txBody>
      </p:sp>
      <p:graphicFrame>
        <p:nvGraphicFramePr>
          <p:cNvPr id="15" name="表 9">
            <a:extLst>
              <a:ext uri="{FF2B5EF4-FFF2-40B4-BE49-F238E27FC236}">
                <a16:creationId xmlns:a16="http://schemas.microsoft.com/office/drawing/2014/main" id="{C101691D-02E2-3797-716B-022F24D2FDCD}"/>
              </a:ext>
            </a:extLst>
          </p:cNvPr>
          <p:cNvGraphicFramePr>
            <a:graphicFrameLocks noGrp="1"/>
          </p:cNvGraphicFramePr>
          <p:nvPr>
            <p:extLst>
              <p:ext uri="{D42A27DB-BD31-4B8C-83A1-F6EECF244321}">
                <p14:modId xmlns:p14="http://schemas.microsoft.com/office/powerpoint/2010/main" val="516726212"/>
              </p:ext>
            </p:extLst>
          </p:nvPr>
        </p:nvGraphicFramePr>
        <p:xfrm>
          <a:off x="301752" y="6841461"/>
          <a:ext cx="6254496" cy="1417320"/>
        </p:xfrm>
        <a:graphic>
          <a:graphicData uri="http://schemas.openxmlformats.org/drawingml/2006/table">
            <a:tbl>
              <a:tblPr firstRow="1" bandRow="1">
                <a:tableStyleId>{5940675A-B579-460E-94D1-54222C63F5DA}</a:tableStyleId>
              </a:tblPr>
              <a:tblGrid>
                <a:gridCol w="981167">
                  <a:extLst>
                    <a:ext uri="{9D8B030D-6E8A-4147-A177-3AD203B41FA5}">
                      <a16:colId xmlns:a16="http://schemas.microsoft.com/office/drawing/2014/main" val="2150975092"/>
                    </a:ext>
                  </a:extLst>
                </a:gridCol>
                <a:gridCol w="1450848">
                  <a:extLst>
                    <a:ext uri="{9D8B030D-6E8A-4147-A177-3AD203B41FA5}">
                      <a16:colId xmlns:a16="http://schemas.microsoft.com/office/drawing/2014/main" val="2174341053"/>
                    </a:ext>
                  </a:extLst>
                </a:gridCol>
                <a:gridCol w="1060704">
                  <a:extLst>
                    <a:ext uri="{9D8B030D-6E8A-4147-A177-3AD203B41FA5}">
                      <a16:colId xmlns:a16="http://schemas.microsoft.com/office/drawing/2014/main" val="392522879"/>
                    </a:ext>
                  </a:extLst>
                </a:gridCol>
                <a:gridCol w="2761777">
                  <a:extLst>
                    <a:ext uri="{9D8B030D-6E8A-4147-A177-3AD203B41FA5}">
                      <a16:colId xmlns:a16="http://schemas.microsoft.com/office/drawing/2014/main" val="1950047136"/>
                    </a:ext>
                  </a:extLst>
                </a:gridCol>
              </a:tblGrid>
              <a:tr h="267614">
                <a:tc rowSpan="2">
                  <a:txBody>
                    <a:bodyPr/>
                    <a:lstStyle/>
                    <a:p>
                      <a:pPr algn="ctr"/>
                      <a:r>
                        <a:rPr kumimoji="1" lang="ja-JP" altLang="en-US" dirty="0"/>
                        <a:t>地番</a:t>
                      </a:r>
                    </a:p>
                  </a:txBody>
                  <a:tcPr anchor="ctr"/>
                </a:tc>
                <a:tc gridSpan="2">
                  <a:txBody>
                    <a:bodyPr/>
                    <a:lstStyle/>
                    <a:p>
                      <a:pPr algn="ctr"/>
                      <a:r>
                        <a:rPr kumimoji="1" lang="ja-JP" altLang="en-US" dirty="0"/>
                        <a:t>森林所有者</a:t>
                      </a:r>
                    </a:p>
                  </a:txBody>
                  <a:tcPr anchor="ctr"/>
                </a:tc>
                <a:tc hMerge="1">
                  <a:txBody>
                    <a:bodyPr/>
                    <a:lstStyle/>
                    <a:p>
                      <a:endParaRPr kumimoji="1" lang="ja-JP" altLang="en-US" dirty="0"/>
                    </a:p>
                  </a:txBody>
                  <a:tcPr anchor="ctr"/>
                </a:tc>
                <a:tc rowSpan="2">
                  <a:txBody>
                    <a:bodyPr/>
                    <a:lstStyle/>
                    <a:p>
                      <a:pPr algn="ctr"/>
                      <a:r>
                        <a:rPr kumimoji="1" lang="ja-JP" altLang="en-US" dirty="0"/>
                        <a:t>確認方法</a:t>
                      </a:r>
                    </a:p>
                  </a:txBody>
                  <a:tcPr anchor="ctr"/>
                </a:tc>
                <a:extLst>
                  <a:ext uri="{0D108BD9-81ED-4DB2-BD59-A6C34878D82A}">
                    <a16:rowId xmlns:a16="http://schemas.microsoft.com/office/drawing/2014/main" val="2475226193"/>
                  </a:ext>
                </a:extLst>
              </a:tr>
              <a:tr h="267614">
                <a:tc vMerge="1">
                  <a:txBody>
                    <a:bodyPr/>
                    <a:lstStyle/>
                    <a:p>
                      <a:endParaRPr kumimoji="1" lang="ja-JP" altLang="en-US" dirty="0"/>
                    </a:p>
                  </a:txBody>
                  <a:tcPr anchor="ctr"/>
                </a:tc>
                <a:tc>
                  <a:txBody>
                    <a:bodyPr/>
                    <a:lstStyle/>
                    <a:p>
                      <a:pPr algn="ctr"/>
                      <a:r>
                        <a:rPr kumimoji="1" lang="ja-JP" altLang="en-US" dirty="0"/>
                        <a:t>住所</a:t>
                      </a:r>
                    </a:p>
                  </a:txBody>
                  <a:tcPr anchor="ctr"/>
                </a:tc>
                <a:tc>
                  <a:txBody>
                    <a:bodyPr/>
                    <a:lstStyle/>
                    <a:p>
                      <a:pPr algn="ctr"/>
                      <a:r>
                        <a:rPr kumimoji="1" lang="ja-JP" altLang="en-US" dirty="0"/>
                        <a:t>氏名</a:t>
                      </a:r>
                    </a:p>
                  </a:txBody>
                  <a:tcPr anchor="ctr"/>
                </a:tc>
                <a:tc vMerge="1">
                  <a:txBody>
                    <a:bodyPr/>
                    <a:lstStyle/>
                    <a:p>
                      <a:endParaRPr kumimoji="1" lang="ja-JP" altLang="en-US" dirty="0"/>
                    </a:p>
                  </a:txBody>
                  <a:tcPr anchor="ctr"/>
                </a:tc>
                <a:extLst>
                  <a:ext uri="{0D108BD9-81ED-4DB2-BD59-A6C34878D82A}">
                    <a16:rowId xmlns:a16="http://schemas.microsoft.com/office/drawing/2014/main" val="1061419409"/>
                  </a:ext>
                </a:extLst>
              </a:tr>
              <a:tr h="267614">
                <a:tc>
                  <a:txBody>
                    <a:bodyPr/>
                    <a:lstStyle/>
                    <a:p>
                      <a:r>
                        <a:rPr kumimoji="1" lang="ja-JP" altLang="en-US" sz="1200" dirty="0"/>
                        <a:t>○○○ー△</a:t>
                      </a:r>
                    </a:p>
                  </a:txBody>
                  <a:tcPr anchor="ctr"/>
                </a:tc>
                <a:tc>
                  <a:txBody>
                    <a:bodyPr/>
                    <a:lstStyle/>
                    <a:p>
                      <a:r>
                        <a:rPr kumimoji="1" lang="ja-JP" altLang="en-US" sz="1200" dirty="0"/>
                        <a:t>○○市○○町△△</a:t>
                      </a:r>
                    </a:p>
                  </a:txBody>
                  <a:tcPr anchor="ctr"/>
                </a:tc>
                <a:tc>
                  <a:txBody>
                    <a:bodyPr/>
                    <a:lstStyle/>
                    <a:p>
                      <a:r>
                        <a:rPr kumimoji="1" lang="ja-JP" altLang="en-US" sz="1200" dirty="0"/>
                        <a:t>△△　△△</a:t>
                      </a:r>
                    </a:p>
                  </a:txBody>
                  <a:tcPr anchor="ctr"/>
                </a:tc>
                <a:tc>
                  <a:txBody>
                    <a:bodyPr/>
                    <a:lstStyle/>
                    <a:p>
                      <a:r>
                        <a:rPr kumimoji="1" lang="ja-JP" altLang="en-US" sz="1200" dirty="0"/>
                        <a:t>○年○月○日　現地立会</a:t>
                      </a:r>
                    </a:p>
                  </a:txBody>
                  <a:tcPr anchor="ctr"/>
                </a:tc>
                <a:extLst>
                  <a:ext uri="{0D108BD9-81ED-4DB2-BD59-A6C34878D82A}">
                    <a16:rowId xmlns:a16="http://schemas.microsoft.com/office/drawing/2014/main" val="1010099897"/>
                  </a:ext>
                </a:extLst>
              </a:tr>
              <a:tr h="26761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t>○○○ー□</a:t>
                      </a:r>
                    </a:p>
                  </a:txBody>
                  <a:tcPr anchor="ctr"/>
                </a:tc>
                <a:tc>
                  <a:txBody>
                    <a:bodyPr/>
                    <a:lstStyle/>
                    <a:p>
                      <a:r>
                        <a:rPr kumimoji="1" lang="ja-JP" altLang="en-US" sz="1200" dirty="0"/>
                        <a:t>○○市○○町□□　</a:t>
                      </a:r>
                    </a:p>
                  </a:txBody>
                  <a:tcPr anchor="ctr"/>
                </a:tc>
                <a:tc>
                  <a:txBody>
                    <a:bodyPr/>
                    <a:lstStyle/>
                    <a:p>
                      <a:r>
                        <a:rPr kumimoji="1" lang="ja-JP" altLang="en-US" sz="1200" dirty="0"/>
                        <a:t>□□　□□</a:t>
                      </a:r>
                    </a:p>
                  </a:txBody>
                  <a:tcPr anchor="ctr"/>
                </a:tc>
                <a:tc>
                  <a:txBody>
                    <a:bodyPr/>
                    <a:lstStyle/>
                    <a:p>
                      <a:r>
                        <a:rPr kumimoji="1" lang="ja-JP" altLang="en-US" sz="1200" dirty="0"/>
                        <a:t>○年○月○日　現地立会</a:t>
                      </a:r>
                    </a:p>
                  </a:txBody>
                  <a:tcPr anchor="ctr"/>
                </a:tc>
                <a:extLst>
                  <a:ext uri="{0D108BD9-81ED-4DB2-BD59-A6C34878D82A}">
                    <a16:rowId xmlns:a16="http://schemas.microsoft.com/office/drawing/2014/main" val="3961423012"/>
                  </a:ext>
                </a:extLst>
              </a:tr>
              <a:tr h="26761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t>○○○ー</a:t>
                      </a:r>
                      <a:r>
                        <a:rPr kumimoji="1" lang="en-US" altLang="ja-JP" sz="1200" dirty="0"/>
                        <a:t>×</a:t>
                      </a:r>
                      <a:endParaRPr kumimoji="1" lang="ja-JP" altLang="en-US" sz="1200" dirty="0"/>
                    </a:p>
                  </a:txBody>
                  <a:tcPr anchor="ctr"/>
                </a:tc>
                <a:tc>
                  <a:txBody>
                    <a:bodyPr/>
                    <a:lstStyle/>
                    <a:p>
                      <a:r>
                        <a:rPr kumimoji="1" lang="ja-JP" altLang="en-US" sz="1200" dirty="0"/>
                        <a:t>○○市○○町</a:t>
                      </a:r>
                      <a:r>
                        <a:rPr kumimoji="1" lang="en-US" altLang="ja-JP" sz="1200" dirty="0"/>
                        <a:t>××</a:t>
                      </a:r>
                      <a:endParaRPr kumimoji="1" lang="ja-JP" altLang="en-US" sz="1200" dirty="0"/>
                    </a:p>
                  </a:txBody>
                  <a:tcPr anchor="ctr"/>
                </a:tc>
                <a:tc>
                  <a:txBody>
                    <a:bodyPr/>
                    <a:lstStyle/>
                    <a:p>
                      <a:r>
                        <a:rPr kumimoji="1" lang="en-US" altLang="ja-JP" sz="1200" dirty="0"/>
                        <a:t>××</a:t>
                      </a:r>
                      <a:r>
                        <a:rPr kumimoji="1" lang="ja-JP" altLang="en-US" sz="1200" dirty="0"/>
                        <a:t>　</a:t>
                      </a:r>
                      <a:r>
                        <a:rPr kumimoji="1" lang="en-US" altLang="ja-JP" sz="1200" dirty="0"/>
                        <a:t>××</a:t>
                      </a:r>
                      <a:endParaRPr kumimoji="1" lang="ja-JP" altLang="en-US" sz="1200" dirty="0"/>
                    </a:p>
                  </a:txBody>
                  <a:tcPr anchor="ctr"/>
                </a:tc>
                <a:tc>
                  <a:txBody>
                    <a:bodyPr/>
                    <a:lstStyle/>
                    <a:p>
                      <a:r>
                        <a:rPr kumimoji="1" lang="ja-JP" altLang="en-US" sz="1200" dirty="0"/>
                        <a:t>○年○月○日　書面通知</a:t>
                      </a:r>
                    </a:p>
                  </a:txBody>
                  <a:tcPr anchor="ctr"/>
                </a:tc>
                <a:extLst>
                  <a:ext uri="{0D108BD9-81ED-4DB2-BD59-A6C34878D82A}">
                    <a16:rowId xmlns:a16="http://schemas.microsoft.com/office/drawing/2014/main" val="363310912"/>
                  </a:ext>
                </a:extLst>
              </a:tr>
            </a:tbl>
          </a:graphicData>
        </a:graphic>
      </p:graphicFrame>
      <p:sp>
        <p:nvSpPr>
          <p:cNvPr id="16" name="テキスト ボックス 15">
            <a:extLst>
              <a:ext uri="{FF2B5EF4-FFF2-40B4-BE49-F238E27FC236}">
                <a16:creationId xmlns:a16="http://schemas.microsoft.com/office/drawing/2014/main" id="{9CD730F2-372B-3069-B6BE-D763909A0ECD}"/>
              </a:ext>
            </a:extLst>
          </p:cNvPr>
          <p:cNvSpPr txBox="1"/>
          <p:nvPr/>
        </p:nvSpPr>
        <p:spPr>
          <a:xfrm>
            <a:off x="91440" y="4419969"/>
            <a:ext cx="3570208" cy="276999"/>
          </a:xfrm>
          <a:prstGeom prst="rect">
            <a:avLst/>
          </a:prstGeom>
          <a:noFill/>
        </p:spPr>
        <p:txBody>
          <a:bodyPr wrap="none" rtlCol="0">
            <a:spAutoFit/>
          </a:bodyPr>
          <a:lstStyle/>
          <a:p>
            <a:r>
              <a:rPr kumimoji="1" lang="en-US" altLang="ja-JP" sz="1200" dirty="0">
                <a:solidFill>
                  <a:srgbClr val="FF0000"/>
                </a:solidFill>
              </a:rPr>
              <a:t>※</a:t>
            </a:r>
            <a:r>
              <a:rPr kumimoji="1" lang="ja-JP" altLang="en-US" sz="1200" dirty="0">
                <a:solidFill>
                  <a:srgbClr val="FF0000"/>
                </a:solidFill>
              </a:rPr>
              <a:t>隣接所有者の署名・押印等は必要ありません。</a:t>
            </a:r>
          </a:p>
        </p:txBody>
      </p:sp>
      <p:sp>
        <p:nvSpPr>
          <p:cNvPr id="17" name="テキスト ボックス 16">
            <a:extLst>
              <a:ext uri="{FF2B5EF4-FFF2-40B4-BE49-F238E27FC236}">
                <a16:creationId xmlns:a16="http://schemas.microsoft.com/office/drawing/2014/main" id="{C9F56F6E-3794-56AF-1FE6-32C39CF67F33}"/>
              </a:ext>
            </a:extLst>
          </p:cNvPr>
          <p:cNvSpPr txBox="1"/>
          <p:nvPr/>
        </p:nvSpPr>
        <p:spPr>
          <a:xfrm>
            <a:off x="125257" y="9292052"/>
            <a:ext cx="3570208" cy="276999"/>
          </a:xfrm>
          <a:prstGeom prst="rect">
            <a:avLst/>
          </a:prstGeom>
          <a:noFill/>
        </p:spPr>
        <p:txBody>
          <a:bodyPr wrap="none" rtlCol="0">
            <a:spAutoFit/>
          </a:bodyPr>
          <a:lstStyle/>
          <a:p>
            <a:r>
              <a:rPr kumimoji="1" lang="en-US" altLang="ja-JP" sz="1200" dirty="0">
                <a:solidFill>
                  <a:srgbClr val="FF0000"/>
                </a:solidFill>
              </a:rPr>
              <a:t>※</a:t>
            </a:r>
            <a:r>
              <a:rPr kumimoji="1" lang="ja-JP" altLang="en-US" sz="1200" dirty="0">
                <a:solidFill>
                  <a:srgbClr val="FF0000"/>
                </a:solidFill>
              </a:rPr>
              <a:t>隣接所有者の署名・押印等は必要ありません。</a:t>
            </a:r>
          </a:p>
        </p:txBody>
      </p:sp>
      <p:sp>
        <p:nvSpPr>
          <p:cNvPr id="18" name="テキスト ボックス 17">
            <a:extLst>
              <a:ext uri="{FF2B5EF4-FFF2-40B4-BE49-F238E27FC236}">
                <a16:creationId xmlns:a16="http://schemas.microsoft.com/office/drawing/2014/main" id="{51E7C60E-B44B-8E54-778B-D0DCDBEF781A}"/>
              </a:ext>
            </a:extLst>
          </p:cNvPr>
          <p:cNvSpPr txBox="1"/>
          <p:nvPr/>
        </p:nvSpPr>
        <p:spPr>
          <a:xfrm>
            <a:off x="0" y="9545549"/>
            <a:ext cx="435796"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30</a:t>
            </a:r>
            <a:endParaRPr kumimoji="1" lang="ja-JP" altLang="en-US"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61856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テキスト ボックス 40">
            <a:extLst>
              <a:ext uri="{FF2B5EF4-FFF2-40B4-BE49-F238E27FC236}">
                <a16:creationId xmlns:a16="http://schemas.microsoft.com/office/drawing/2014/main" id="{516A5987-2E67-9C4D-A1B1-EF927EB59A93}"/>
              </a:ext>
            </a:extLst>
          </p:cNvPr>
          <p:cNvSpPr txBox="1"/>
          <p:nvPr/>
        </p:nvSpPr>
        <p:spPr>
          <a:xfrm>
            <a:off x="159074" y="8215503"/>
            <a:ext cx="6698926" cy="1600438"/>
          </a:xfrm>
          <a:prstGeom prst="rect">
            <a:avLst/>
          </a:prstGeom>
          <a:noFill/>
        </p:spPr>
        <p:txBody>
          <a:bodyPr wrap="square" rtlCol="0">
            <a:spAutoFit/>
          </a:bodyPr>
          <a:lstStyle/>
          <a:p>
            <a:r>
              <a:rPr kumimoji="1" lang="ja-JP" altLang="en-US" sz="1400" dirty="0">
                <a:latin typeface="BIZ UDゴシック" panose="020B0400000000000000" pitchFamily="49" charset="-128"/>
                <a:ea typeface="BIZ UDゴシック" panose="020B0400000000000000" pitchFamily="49" charset="-128"/>
              </a:rPr>
              <a:t>　森林整備のために継続的に用いる森林作業道と異なり、立木の伐採・搬出等のために林業機械等が一時的に走行することを目的として作設する仮設の道を集材路と呼びます。</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　近年、豪雨等が頻発する中で、粗雑に作設された集材路が崩壊する例がみられます。路網については、伐採・搬出だけでなく、造林・保育等でも活用されます。継続的に用いることのできるよう地域のガイドラインに即した森林作業道としてできるかぎり作設するようお願いします。</a:t>
            </a:r>
          </a:p>
        </p:txBody>
      </p:sp>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15341"/>
            <a:ext cx="6858000" cy="569875"/>
          </a:xfrm>
          <a:solidFill>
            <a:schemeClr val="accent4">
              <a:lumMod val="50000"/>
            </a:schemeClr>
          </a:solidFill>
        </p:spPr>
        <p:txBody>
          <a:bodyPr>
            <a:normAutofit/>
          </a:bodyPr>
          <a:lstStyle/>
          <a:p>
            <a:r>
              <a:rPr lang="ja-JP" altLang="en-US" sz="1800" b="1" dirty="0">
                <a:solidFill>
                  <a:schemeClr val="bg1"/>
                </a:solidFill>
                <a:latin typeface="BIZ UDゴシック" panose="020B0400000000000000" pitchFamily="49" charset="-128"/>
                <a:ea typeface="BIZ UDゴシック" panose="020B0400000000000000" pitchFamily="49" charset="-128"/>
              </a:rPr>
              <a:t>⑦</a:t>
            </a:r>
            <a:r>
              <a:rPr kumimoji="1" lang="ja-JP" altLang="en-US" sz="1800" b="1" dirty="0">
                <a:solidFill>
                  <a:schemeClr val="bg1"/>
                </a:solidFill>
                <a:latin typeface="BIZ UDゴシック" panose="020B0400000000000000" pitchFamily="49" charset="-128"/>
                <a:ea typeface="BIZ UDゴシック" panose="020B0400000000000000" pitchFamily="49" charset="-128"/>
              </a:rPr>
              <a:t>　その他</a:t>
            </a:r>
            <a:r>
              <a:rPr kumimoji="1" lang="ja-JP" altLang="en-US" sz="1600" b="1" dirty="0">
                <a:solidFill>
                  <a:schemeClr val="bg1"/>
                </a:solidFill>
                <a:latin typeface="BIZ UDゴシック" panose="020B0400000000000000" pitchFamily="49" charset="-128"/>
                <a:ea typeface="BIZ UDゴシック" panose="020B0400000000000000" pitchFamily="49" charset="-128"/>
              </a:rPr>
              <a:t>（搬出計画図、伐採集材チェックリスト等）</a:t>
            </a:r>
            <a:endParaRPr kumimoji="1" lang="ja-JP" altLang="en-US" sz="1800" b="1" dirty="0">
              <a:solidFill>
                <a:schemeClr val="bg1"/>
              </a:solidFill>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5F1F9EFD-2ED4-349D-02DF-7D45C54AD92C}"/>
              </a:ext>
            </a:extLst>
          </p:cNvPr>
          <p:cNvSpPr txBox="1"/>
          <p:nvPr/>
        </p:nvSpPr>
        <p:spPr>
          <a:xfrm>
            <a:off x="5559552" y="146389"/>
            <a:ext cx="1082348" cy="307777"/>
          </a:xfrm>
          <a:prstGeom prst="rect">
            <a:avLst/>
          </a:prstGeom>
          <a:solidFill>
            <a:schemeClr val="bg1"/>
          </a:solidFill>
        </p:spPr>
        <p:txBody>
          <a:bodyPr wrap="none" rtlCol="0">
            <a:spAutoFit/>
          </a:bodyPr>
          <a:lstStyle/>
          <a:p>
            <a:r>
              <a:rPr kumimoji="1" lang="ja-JP" altLang="en-US" sz="1400" b="1" dirty="0">
                <a:latin typeface="BIZ UDゴシック" panose="020B0400000000000000" pitchFamily="49" charset="-128"/>
                <a:ea typeface="BIZ UDゴシック" panose="020B0400000000000000" pitchFamily="49" charset="-128"/>
              </a:rPr>
              <a:t>第７号関係</a:t>
            </a:r>
          </a:p>
        </p:txBody>
      </p:sp>
      <p:sp>
        <p:nvSpPr>
          <p:cNvPr id="5" name="四角形: 角を丸くする 4">
            <a:extLst>
              <a:ext uri="{FF2B5EF4-FFF2-40B4-BE49-F238E27FC236}">
                <a16:creationId xmlns:a16="http://schemas.microsoft.com/office/drawing/2014/main" id="{7ADE3D50-6EE4-0053-7816-EFBA51F1E4E8}"/>
              </a:ext>
            </a:extLst>
          </p:cNvPr>
          <p:cNvSpPr/>
          <p:nvPr/>
        </p:nvSpPr>
        <p:spPr>
          <a:xfrm>
            <a:off x="73152" y="716264"/>
            <a:ext cx="6693408" cy="1746520"/>
          </a:xfrm>
          <a:prstGeom prst="roundRect">
            <a:avLst>
              <a:gd name="adj" fmla="val 9542"/>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ゴシック" panose="020B0400000000000000" pitchFamily="49" charset="-128"/>
                <a:ea typeface="BIZ UDゴシック" panose="020B0400000000000000" pitchFamily="49" charset="-128"/>
              </a:rPr>
              <a:t>　</a:t>
            </a:r>
            <a:r>
              <a:rPr kumimoji="1" lang="zh-TW" altLang="en-US" dirty="0">
                <a:solidFill>
                  <a:schemeClr val="tx1"/>
                </a:solidFill>
                <a:latin typeface="BIZ UDゴシック" panose="020B0400000000000000" pitchFamily="49" charset="-128"/>
                <a:ea typeface="BIZ UDゴシック" panose="020B0400000000000000" pitchFamily="49" charset="-128"/>
              </a:rPr>
              <a:t>伐採造林届出書</a:t>
            </a:r>
            <a:r>
              <a:rPr kumimoji="1" lang="ja-JP" altLang="en-US" dirty="0">
                <a:solidFill>
                  <a:schemeClr val="tx1"/>
                </a:solidFill>
                <a:latin typeface="BIZ UDゴシック" panose="020B0400000000000000" pitchFamily="49" charset="-128"/>
                <a:ea typeface="BIZ UDゴシック" panose="020B0400000000000000" pitchFamily="49" charset="-128"/>
              </a:rPr>
              <a:t>では、①～⑥のほか、市町村長が必要と認める書類の添付が必要です。</a:t>
            </a:r>
            <a:endParaRPr kumimoji="1" lang="en-US" altLang="ja-JP" dirty="0">
              <a:solidFill>
                <a:schemeClr val="tx1"/>
              </a:solidFill>
              <a:latin typeface="BIZ UDゴシック" panose="020B0400000000000000" pitchFamily="49" charset="-128"/>
              <a:ea typeface="BIZ UDゴシック" panose="020B0400000000000000" pitchFamily="49" charset="-128"/>
            </a:endParaRPr>
          </a:p>
          <a:p>
            <a:r>
              <a:rPr kumimoji="1" lang="ja-JP" altLang="en-US" dirty="0">
                <a:solidFill>
                  <a:schemeClr val="tx1"/>
                </a:solidFill>
                <a:latin typeface="BIZ UDゴシック" panose="020B0400000000000000" pitchFamily="49" charset="-128"/>
                <a:ea typeface="BIZ UDゴシック" panose="020B0400000000000000" pitchFamily="49" charset="-128"/>
              </a:rPr>
              <a:t>　搬出計画図・伐採集材チェックリストのほか、地元関係者との協議書等が該当します。</a:t>
            </a:r>
            <a:endParaRPr kumimoji="1" lang="en-US" altLang="ja-JP"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（以下、全国的に添付を推奨している搬出計画図・伐採集材チェックリストについて解説します。その他については、届出先の市町村にご確認下さい。）</a:t>
            </a:r>
          </a:p>
        </p:txBody>
      </p:sp>
      <p:sp>
        <p:nvSpPr>
          <p:cNvPr id="15" name="テキスト ボックス 14">
            <a:extLst>
              <a:ext uri="{FF2B5EF4-FFF2-40B4-BE49-F238E27FC236}">
                <a16:creationId xmlns:a16="http://schemas.microsoft.com/office/drawing/2014/main" id="{B9C73C49-86CF-1AD3-AF1F-8FFAB07530F8}"/>
              </a:ext>
            </a:extLst>
          </p:cNvPr>
          <p:cNvSpPr txBox="1"/>
          <p:nvPr/>
        </p:nvSpPr>
        <p:spPr>
          <a:xfrm>
            <a:off x="6458628" y="9582912"/>
            <a:ext cx="415498" cy="369332"/>
          </a:xfrm>
          <a:prstGeom prst="rect">
            <a:avLst/>
          </a:prstGeom>
          <a:noFill/>
        </p:spPr>
        <p:txBody>
          <a:bodyPr wrap="none" rtlCol="0">
            <a:spAutoFit/>
          </a:bodyPr>
          <a:lstStyle/>
          <a:p>
            <a:r>
              <a:rPr kumimoji="1" lang="en-US" altLang="ja-JP" b="1" dirty="0">
                <a:latin typeface="BIZ UDゴシック" panose="020B0400000000000000" pitchFamily="49" charset="-128"/>
                <a:ea typeface="BIZ UDゴシック" panose="020B0400000000000000" pitchFamily="49" charset="-128"/>
              </a:rPr>
              <a:t>31</a:t>
            </a:r>
            <a:endParaRPr kumimoji="1" lang="ja-JP" altLang="en-US" b="1"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ADC66C25-566A-564D-C5D7-81050CE5378C}"/>
              </a:ext>
            </a:extLst>
          </p:cNvPr>
          <p:cNvSpPr txBox="1"/>
          <p:nvPr/>
        </p:nvSpPr>
        <p:spPr>
          <a:xfrm>
            <a:off x="182880" y="2560320"/>
            <a:ext cx="2492990"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記載例（搬出計画図）</a:t>
            </a:r>
            <a:r>
              <a:rPr kumimoji="1"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8C9C9AAD-21EC-8120-E87A-C5D29FC0BEDE}"/>
              </a:ext>
            </a:extLst>
          </p:cNvPr>
          <p:cNvSpPr txBox="1"/>
          <p:nvPr/>
        </p:nvSpPr>
        <p:spPr>
          <a:xfrm>
            <a:off x="4516862" y="2511552"/>
            <a:ext cx="2024913" cy="369332"/>
          </a:xfrm>
          <a:prstGeom prst="rect">
            <a:avLst/>
          </a:prstGeom>
          <a:noFill/>
          <a:ln>
            <a:solidFill>
              <a:srgbClr val="FF0000"/>
            </a:solidFill>
          </a:ln>
        </p:spPr>
        <p:txBody>
          <a:bodyPr wrap="none" rtlCol="0">
            <a:spAutoFit/>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主伐の場合に添付</a:t>
            </a:r>
          </a:p>
        </p:txBody>
      </p:sp>
      <p:grpSp>
        <p:nvGrpSpPr>
          <p:cNvPr id="28" name="グループ化 27">
            <a:extLst>
              <a:ext uri="{FF2B5EF4-FFF2-40B4-BE49-F238E27FC236}">
                <a16:creationId xmlns:a16="http://schemas.microsoft.com/office/drawing/2014/main" id="{565E0076-0A7F-B2A3-244D-6B1BF80121A1}"/>
              </a:ext>
            </a:extLst>
          </p:cNvPr>
          <p:cNvGrpSpPr/>
          <p:nvPr/>
        </p:nvGrpSpPr>
        <p:grpSpPr>
          <a:xfrm>
            <a:off x="628573" y="2966228"/>
            <a:ext cx="5582566" cy="4645929"/>
            <a:chOff x="446791" y="3222260"/>
            <a:chExt cx="6247360" cy="5251180"/>
          </a:xfrm>
        </p:grpSpPr>
        <p:grpSp>
          <p:nvGrpSpPr>
            <p:cNvPr id="20" name="グループ化 19">
              <a:extLst>
                <a:ext uri="{FF2B5EF4-FFF2-40B4-BE49-F238E27FC236}">
                  <a16:creationId xmlns:a16="http://schemas.microsoft.com/office/drawing/2014/main" id="{278C6848-6370-B9E2-52F6-B3D1DB33AAEE}"/>
                </a:ext>
              </a:extLst>
            </p:cNvPr>
            <p:cNvGrpSpPr/>
            <p:nvPr/>
          </p:nvGrpSpPr>
          <p:grpSpPr>
            <a:xfrm>
              <a:off x="446791" y="3222260"/>
              <a:ext cx="6247360" cy="5251180"/>
              <a:chOff x="512064" y="4855032"/>
              <a:chExt cx="3011424" cy="2531234"/>
            </a:xfrm>
          </p:grpSpPr>
          <p:pic>
            <p:nvPicPr>
              <p:cNvPr id="16" name="図 15">
                <a:extLst>
                  <a:ext uri="{FF2B5EF4-FFF2-40B4-BE49-F238E27FC236}">
                    <a16:creationId xmlns:a16="http://schemas.microsoft.com/office/drawing/2014/main" id="{89B48D7A-6345-A528-7AE6-8A1A1FB8DFA1}"/>
                  </a:ext>
                </a:extLst>
              </p:cNvPr>
              <p:cNvPicPr>
                <a:picLocks noChangeAspect="1"/>
              </p:cNvPicPr>
              <p:nvPr/>
            </p:nvPicPr>
            <p:blipFill rotWithShape="1">
              <a:blip r:embed="rId2"/>
              <a:srcRect l="29132" t="32526" r="44215" b="20966"/>
              <a:stretch/>
            </p:blipFill>
            <p:spPr>
              <a:xfrm>
                <a:off x="512064" y="4855032"/>
                <a:ext cx="3011424" cy="2531234"/>
              </a:xfrm>
              <a:prstGeom prst="rect">
                <a:avLst/>
              </a:prstGeom>
            </p:spPr>
          </p:pic>
          <p:sp>
            <p:nvSpPr>
              <p:cNvPr id="17" name="フリーフォーム: 図形 16">
                <a:extLst>
                  <a:ext uri="{FF2B5EF4-FFF2-40B4-BE49-F238E27FC236}">
                    <a16:creationId xmlns:a16="http://schemas.microsoft.com/office/drawing/2014/main" id="{28706A65-E622-2B01-D015-5B42923CEDED}"/>
                  </a:ext>
                </a:extLst>
              </p:cNvPr>
              <p:cNvSpPr/>
              <p:nvPr/>
            </p:nvSpPr>
            <p:spPr>
              <a:xfrm>
                <a:off x="1767840" y="5413248"/>
                <a:ext cx="941594" cy="1356147"/>
              </a:xfrm>
              <a:custGeom>
                <a:avLst/>
                <a:gdLst>
                  <a:gd name="connsiteX0" fmla="*/ 451104 w 853440"/>
                  <a:gd name="connsiteY0" fmla="*/ 1109472 h 1280160"/>
                  <a:gd name="connsiteX1" fmla="*/ 170688 w 853440"/>
                  <a:gd name="connsiteY1" fmla="*/ 1060704 h 1280160"/>
                  <a:gd name="connsiteX2" fmla="*/ 146304 w 853440"/>
                  <a:gd name="connsiteY2" fmla="*/ 841248 h 1280160"/>
                  <a:gd name="connsiteX3" fmla="*/ 0 w 853440"/>
                  <a:gd name="connsiteY3" fmla="*/ 573024 h 1280160"/>
                  <a:gd name="connsiteX4" fmla="*/ 414528 w 853440"/>
                  <a:gd name="connsiteY4" fmla="*/ 0 h 1280160"/>
                  <a:gd name="connsiteX5" fmla="*/ 512064 w 853440"/>
                  <a:gd name="connsiteY5" fmla="*/ 377952 h 1280160"/>
                  <a:gd name="connsiteX6" fmla="*/ 694944 w 853440"/>
                  <a:gd name="connsiteY6" fmla="*/ 341376 h 1280160"/>
                  <a:gd name="connsiteX7" fmla="*/ 853440 w 853440"/>
                  <a:gd name="connsiteY7" fmla="*/ 792480 h 1280160"/>
                  <a:gd name="connsiteX8" fmla="*/ 573024 w 853440"/>
                  <a:gd name="connsiteY8" fmla="*/ 1060704 h 1280160"/>
                  <a:gd name="connsiteX9" fmla="*/ 548640 w 853440"/>
                  <a:gd name="connsiteY9" fmla="*/ 1280160 h 1280160"/>
                  <a:gd name="connsiteX10" fmla="*/ 377952 w 853440"/>
                  <a:gd name="connsiteY10" fmla="*/ 1109472 h 1280160"/>
                  <a:gd name="connsiteX11" fmla="*/ 402336 w 853440"/>
                  <a:gd name="connsiteY11" fmla="*/ 1085088 h 1280160"/>
                  <a:gd name="connsiteX0" fmla="*/ 451104 w 853440"/>
                  <a:gd name="connsiteY0" fmla="*/ 1109472 h 1280160"/>
                  <a:gd name="connsiteX1" fmla="*/ 170688 w 853440"/>
                  <a:gd name="connsiteY1" fmla="*/ 1060704 h 1280160"/>
                  <a:gd name="connsiteX2" fmla="*/ 146304 w 853440"/>
                  <a:gd name="connsiteY2" fmla="*/ 841248 h 1280160"/>
                  <a:gd name="connsiteX3" fmla="*/ 0 w 853440"/>
                  <a:gd name="connsiteY3" fmla="*/ 573024 h 1280160"/>
                  <a:gd name="connsiteX4" fmla="*/ 414528 w 853440"/>
                  <a:gd name="connsiteY4" fmla="*/ 0 h 1280160"/>
                  <a:gd name="connsiteX5" fmla="*/ 512064 w 853440"/>
                  <a:gd name="connsiteY5" fmla="*/ 377952 h 1280160"/>
                  <a:gd name="connsiteX6" fmla="*/ 694944 w 853440"/>
                  <a:gd name="connsiteY6" fmla="*/ 341376 h 1280160"/>
                  <a:gd name="connsiteX7" fmla="*/ 853440 w 853440"/>
                  <a:gd name="connsiteY7" fmla="*/ 792480 h 1280160"/>
                  <a:gd name="connsiteX8" fmla="*/ 573024 w 853440"/>
                  <a:gd name="connsiteY8" fmla="*/ 1060704 h 1280160"/>
                  <a:gd name="connsiteX9" fmla="*/ 548640 w 853440"/>
                  <a:gd name="connsiteY9" fmla="*/ 1280160 h 1280160"/>
                  <a:gd name="connsiteX10" fmla="*/ 377952 w 853440"/>
                  <a:gd name="connsiteY10" fmla="*/ 1109472 h 1280160"/>
                  <a:gd name="connsiteX11" fmla="*/ 402336 w 853440"/>
                  <a:gd name="connsiteY11" fmla="*/ 1085088 h 1280160"/>
                  <a:gd name="connsiteX12" fmla="*/ 451104 w 853440"/>
                  <a:gd name="connsiteY12" fmla="*/ 1109472 h 1280160"/>
                  <a:gd name="connsiteX0" fmla="*/ 451104 w 853440"/>
                  <a:gd name="connsiteY0" fmla="*/ 1170432 h 1280160"/>
                  <a:gd name="connsiteX1" fmla="*/ 170688 w 853440"/>
                  <a:gd name="connsiteY1" fmla="*/ 1060704 h 1280160"/>
                  <a:gd name="connsiteX2" fmla="*/ 146304 w 853440"/>
                  <a:gd name="connsiteY2" fmla="*/ 841248 h 1280160"/>
                  <a:gd name="connsiteX3" fmla="*/ 0 w 853440"/>
                  <a:gd name="connsiteY3" fmla="*/ 573024 h 1280160"/>
                  <a:gd name="connsiteX4" fmla="*/ 414528 w 853440"/>
                  <a:gd name="connsiteY4" fmla="*/ 0 h 1280160"/>
                  <a:gd name="connsiteX5" fmla="*/ 512064 w 853440"/>
                  <a:gd name="connsiteY5" fmla="*/ 377952 h 1280160"/>
                  <a:gd name="connsiteX6" fmla="*/ 694944 w 853440"/>
                  <a:gd name="connsiteY6" fmla="*/ 341376 h 1280160"/>
                  <a:gd name="connsiteX7" fmla="*/ 853440 w 853440"/>
                  <a:gd name="connsiteY7" fmla="*/ 792480 h 1280160"/>
                  <a:gd name="connsiteX8" fmla="*/ 573024 w 853440"/>
                  <a:gd name="connsiteY8" fmla="*/ 1060704 h 1280160"/>
                  <a:gd name="connsiteX9" fmla="*/ 548640 w 853440"/>
                  <a:gd name="connsiteY9" fmla="*/ 1280160 h 1280160"/>
                  <a:gd name="connsiteX10" fmla="*/ 377952 w 853440"/>
                  <a:gd name="connsiteY10" fmla="*/ 1109472 h 1280160"/>
                  <a:gd name="connsiteX11" fmla="*/ 402336 w 853440"/>
                  <a:gd name="connsiteY11" fmla="*/ 1085088 h 1280160"/>
                  <a:gd name="connsiteX12" fmla="*/ 451104 w 853440"/>
                  <a:gd name="connsiteY12" fmla="*/ 1170432 h 1280160"/>
                  <a:gd name="connsiteX0" fmla="*/ 402336 w 853440"/>
                  <a:gd name="connsiteY0" fmla="*/ 1085088 h 1280160"/>
                  <a:gd name="connsiteX1" fmla="*/ 170688 w 853440"/>
                  <a:gd name="connsiteY1" fmla="*/ 1060704 h 1280160"/>
                  <a:gd name="connsiteX2" fmla="*/ 146304 w 853440"/>
                  <a:gd name="connsiteY2" fmla="*/ 841248 h 1280160"/>
                  <a:gd name="connsiteX3" fmla="*/ 0 w 853440"/>
                  <a:gd name="connsiteY3" fmla="*/ 573024 h 1280160"/>
                  <a:gd name="connsiteX4" fmla="*/ 414528 w 853440"/>
                  <a:gd name="connsiteY4" fmla="*/ 0 h 1280160"/>
                  <a:gd name="connsiteX5" fmla="*/ 512064 w 853440"/>
                  <a:gd name="connsiteY5" fmla="*/ 377952 h 1280160"/>
                  <a:gd name="connsiteX6" fmla="*/ 694944 w 853440"/>
                  <a:gd name="connsiteY6" fmla="*/ 341376 h 1280160"/>
                  <a:gd name="connsiteX7" fmla="*/ 853440 w 853440"/>
                  <a:gd name="connsiteY7" fmla="*/ 792480 h 1280160"/>
                  <a:gd name="connsiteX8" fmla="*/ 573024 w 853440"/>
                  <a:gd name="connsiteY8" fmla="*/ 1060704 h 1280160"/>
                  <a:gd name="connsiteX9" fmla="*/ 548640 w 853440"/>
                  <a:gd name="connsiteY9" fmla="*/ 1280160 h 1280160"/>
                  <a:gd name="connsiteX10" fmla="*/ 377952 w 853440"/>
                  <a:gd name="connsiteY10" fmla="*/ 1109472 h 1280160"/>
                  <a:gd name="connsiteX11" fmla="*/ 402336 w 853440"/>
                  <a:gd name="connsiteY11" fmla="*/ 1085088 h 1280160"/>
                  <a:gd name="connsiteX0" fmla="*/ 377952 w 853440"/>
                  <a:gd name="connsiteY0" fmla="*/ 1109472 h 1280160"/>
                  <a:gd name="connsiteX1" fmla="*/ 170688 w 853440"/>
                  <a:gd name="connsiteY1" fmla="*/ 1060704 h 1280160"/>
                  <a:gd name="connsiteX2" fmla="*/ 146304 w 853440"/>
                  <a:gd name="connsiteY2" fmla="*/ 841248 h 1280160"/>
                  <a:gd name="connsiteX3" fmla="*/ 0 w 853440"/>
                  <a:gd name="connsiteY3" fmla="*/ 573024 h 1280160"/>
                  <a:gd name="connsiteX4" fmla="*/ 414528 w 853440"/>
                  <a:gd name="connsiteY4" fmla="*/ 0 h 1280160"/>
                  <a:gd name="connsiteX5" fmla="*/ 512064 w 853440"/>
                  <a:gd name="connsiteY5" fmla="*/ 377952 h 1280160"/>
                  <a:gd name="connsiteX6" fmla="*/ 694944 w 853440"/>
                  <a:gd name="connsiteY6" fmla="*/ 341376 h 1280160"/>
                  <a:gd name="connsiteX7" fmla="*/ 853440 w 853440"/>
                  <a:gd name="connsiteY7" fmla="*/ 792480 h 1280160"/>
                  <a:gd name="connsiteX8" fmla="*/ 573024 w 853440"/>
                  <a:gd name="connsiteY8" fmla="*/ 1060704 h 1280160"/>
                  <a:gd name="connsiteX9" fmla="*/ 548640 w 853440"/>
                  <a:gd name="connsiteY9" fmla="*/ 1280160 h 1280160"/>
                  <a:gd name="connsiteX10" fmla="*/ 377952 w 853440"/>
                  <a:gd name="connsiteY10" fmla="*/ 1109472 h 1280160"/>
                  <a:gd name="connsiteX0" fmla="*/ 377952 w 941594"/>
                  <a:gd name="connsiteY0" fmla="*/ 1109472 h 1280160"/>
                  <a:gd name="connsiteX1" fmla="*/ 170688 w 941594"/>
                  <a:gd name="connsiteY1" fmla="*/ 1060704 h 1280160"/>
                  <a:gd name="connsiteX2" fmla="*/ 146304 w 941594"/>
                  <a:gd name="connsiteY2" fmla="*/ 841248 h 1280160"/>
                  <a:gd name="connsiteX3" fmla="*/ 0 w 941594"/>
                  <a:gd name="connsiteY3" fmla="*/ 573024 h 1280160"/>
                  <a:gd name="connsiteX4" fmla="*/ 414528 w 941594"/>
                  <a:gd name="connsiteY4" fmla="*/ 0 h 1280160"/>
                  <a:gd name="connsiteX5" fmla="*/ 512064 w 941594"/>
                  <a:gd name="connsiteY5" fmla="*/ 377952 h 1280160"/>
                  <a:gd name="connsiteX6" fmla="*/ 694944 w 941594"/>
                  <a:gd name="connsiteY6" fmla="*/ 341376 h 1280160"/>
                  <a:gd name="connsiteX7" fmla="*/ 941594 w 941594"/>
                  <a:gd name="connsiteY7" fmla="*/ 798357 h 1280160"/>
                  <a:gd name="connsiteX8" fmla="*/ 573024 w 941594"/>
                  <a:gd name="connsiteY8" fmla="*/ 1060704 h 1280160"/>
                  <a:gd name="connsiteX9" fmla="*/ 548640 w 941594"/>
                  <a:gd name="connsiteY9" fmla="*/ 1280160 h 1280160"/>
                  <a:gd name="connsiteX10" fmla="*/ 377952 w 941594"/>
                  <a:gd name="connsiteY10" fmla="*/ 1109472 h 1280160"/>
                  <a:gd name="connsiteX0" fmla="*/ 377952 w 941594"/>
                  <a:gd name="connsiteY0" fmla="*/ 1109472 h 1280160"/>
                  <a:gd name="connsiteX1" fmla="*/ 170688 w 941594"/>
                  <a:gd name="connsiteY1" fmla="*/ 1060704 h 1280160"/>
                  <a:gd name="connsiteX2" fmla="*/ 146304 w 941594"/>
                  <a:gd name="connsiteY2" fmla="*/ 841248 h 1280160"/>
                  <a:gd name="connsiteX3" fmla="*/ 0 w 941594"/>
                  <a:gd name="connsiteY3" fmla="*/ 573024 h 1280160"/>
                  <a:gd name="connsiteX4" fmla="*/ 414528 w 941594"/>
                  <a:gd name="connsiteY4" fmla="*/ 0 h 1280160"/>
                  <a:gd name="connsiteX5" fmla="*/ 512064 w 941594"/>
                  <a:gd name="connsiteY5" fmla="*/ 377952 h 1280160"/>
                  <a:gd name="connsiteX6" fmla="*/ 694944 w 941594"/>
                  <a:gd name="connsiteY6" fmla="*/ 341376 h 1280160"/>
                  <a:gd name="connsiteX7" fmla="*/ 941594 w 941594"/>
                  <a:gd name="connsiteY7" fmla="*/ 798357 h 1280160"/>
                  <a:gd name="connsiteX8" fmla="*/ 573024 w 941594"/>
                  <a:gd name="connsiteY8" fmla="*/ 1060704 h 1280160"/>
                  <a:gd name="connsiteX9" fmla="*/ 548640 w 941594"/>
                  <a:gd name="connsiteY9" fmla="*/ 1280160 h 1280160"/>
                  <a:gd name="connsiteX10" fmla="*/ 377952 w 941594"/>
                  <a:gd name="connsiteY10" fmla="*/ 1109472 h 1280160"/>
                  <a:gd name="connsiteX0" fmla="*/ 377952 w 941594"/>
                  <a:gd name="connsiteY0" fmla="*/ 1109472 h 1325166"/>
                  <a:gd name="connsiteX1" fmla="*/ 170688 w 941594"/>
                  <a:gd name="connsiteY1" fmla="*/ 1060704 h 1325166"/>
                  <a:gd name="connsiteX2" fmla="*/ 146304 w 941594"/>
                  <a:gd name="connsiteY2" fmla="*/ 841248 h 1325166"/>
                  <a:gd name="connsiteX3" fmla="*/ 0 w 941594"/>
                  <a:gd name="connsiteY3" fmla="*/ 573024 h 1325166"/>
                  <a:gd name="connsiteX4" fmla="*/ 414528 w 941594"/>
                  <a:gd name="connsiteY4" fmla="*/ 0 h 1325166"/>
                  <a:gd name="connsiteX5" fmla="*/ 512064 w 941594"/>
                  <a:gd name="connsiteY5" fmla="*/ 377952 h 1325166"/>
                  <a:gd name="connsiteX6" fmla="*/ 694944 w 941594"/>
                  <a:gd name="connsiteY6" fmla="*/ 341376 h 1325166"/>
                  <a:gd name="connsiteX7" fmla="*/ 941594 w 941594"/>
                  <a:gd name="connsiteY7" fmla="*/ 798357 h 1325166"/>
                  <a:gd name="connsiteX8" fmla="*/ 778717 w 941594"/>
                  <a:gd name="connsiteY8" fmla="*/ 1325166 h 1325166"/>
                  <a:gd name="connsiteX9" fmla="*/ 548640 w 941594"/>
                  <a:gd name="connsiteY9" fmla="*/ 1280160 h 1325166"/>
                  <a:gd name="connsiteX10" fmla="*/ 377952 w 941594"/>
                  <a:gd name="connsiteY10" fmla="*/ 1109472 h 1325166"/>
                  <a:gd name="connsiteX0" fmla="*/ 377952 w 941594"/>
                  <a:gd name="connsiteY0" fmla="*/ 1109472 h 1356147"/>
                  <a:gd name="connsiteX1" fmla="*/ 170688 w 941594"/>
                  <a:gd name="connsiteY1" fmla="*/ 1060704 h 1356147"/>
                  <a:gd name="connsiteX2" fmla="*/ 146304 w 941594"/>
                  <a:gd name="connsiteY2" fmla="*/ 841248 h 1356147"/>
                  <a:gd name="connsiteX3" fmla="*/ 0 w 941594"/>
                  <a:gd name="connsiteY3" fmla="*/ 573024 h 1356147"/>
                  <a:gd name="connsiteX4" fmla="*/ 414528 w 941594"/>
                  <a:gd name="connsiteY4" fmla="*/ 0 h 1356147"/>
                  <a:gd name="connsiteX5" fmla="*/ 512064 w 941594"/>
                  <a:gd name="connsiteY5" fmla="*/ 377952 h 1356147"/>
                  <a:gd name="connsiteX6" fmla="*/ 694944 w 941594"/>
                  <a:gd name="connsiteY6" fmla="*/ 341376 h 1356147"/>
                  <a:gd name="connsiteX7" fmla="*/ 941594 w 941594"/>
                  <a:gd name="connsiteY7" fmla="*/ 798357 h 1356147"/>
                  <a:gd name="connsiteX8" fmla="*/ 778717 w 941594"/>
                  <a:gd name="connsiteY8" fmla="*/ 1325166 h 1356147"/>
                  <a:gd name="connsiteX9" fmla="*/ 548640 w 941594"/>
                  <a:gd name="connsiteY9" fmla="*/ 1280160 h 1356147"/>
                  <a:gd name="connsiteX10" fmla="*/ 377952 w 941594"/>
                  <a:gd name="connsiteY10" fmla="*/ 1109472 h 135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1594" h="1356147">
                    <a:moveTo>
                      <a:pt x="377952" y="1109472"/>
                    </a:moveTo>
                    <a:lnTo>
                      <a:pt x="170688" y="1060704"/>
                    </a:lnTo>
                    <a:lnTo>
                      <a:pt x="146304" y="841248"/>
                    </a:lnTo>
                    <a:lnTo>
                      <a:pt x="0" y="573024"/>
                    </a:lnTo>
                    <a:lnTo>
                      <a:pt x="414528" y="0"/>
                    </a:lnTo>
                    <a:lnTo>
                      <a:pt x="512064" y="377952"/>
                    </a:lnTo>
                    <a:lnTo>
                      <a:pt x="694944" y="341376"/>
                    </a:lnTo>
                    <a:lnTo>
                      <a:pt x="941594" y="798357"/>
                    </a:lnTo>
                    <a:cubicBezTo>
                      <a:pt x="901014" y="1009222"/>
                      <a:pt x="901574" y="1237717"/>
                      <a:pt x="778717" y="1325166"/>
                    </a:cubicBezTo>
                    <a:cubicBezTo>
                      <a:pt x="619748" y="1410072"/>
                      <a:pt x="625332" y="1295162"/>
                      <a:pt x="548640" y="1280160"/>
                    </a:cubicBezTo>
                    <a:lnTo>
                      <a:pt x="377952" y="1109472"/>
                    </a:lnTo>
                    <a:close/>
                  </a:path>
                </a:pathLst>
              </a:custGeom>
              <a:solidFill>
                <a:schemeClr val="accent2">
                  <a:lumMod val="60000"/>
                  <a:lumOff val="40000"/>
                  <a:alpha val="4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9" name="テキスト ボックス 18">
                <a:extLst>
                  <a:ext uri="{FF2B5EF4-FFF2-40B4-BE49-F238E27FC236}">
                    <a16:creationId xmlns:a16="http://schemas.microsoft.com/office/drawing/2014/main" id="{2D00202A-0CD3-3D8C-08AA-102669BECC2B}"/>
                  </a:ext>
                </a:extLst>
              </p:cNvPr>
              <p:cNvSpPr txBox="1"/>
              <p:nvPr/>
            </p:nvSpPr>
            <p:spPr>
              <a:xfrm>
                <a:off x="512064" y="4889746"/>
                <a:ext cx="645357" cy="178030"/>
              </a:xfrm>
              <a:prstGeom prst="rect">
                <a:avLst/>
              </a:prstGeom>
              <a:solidFill>
                <a:schemeClr val="bg1"/>
              </a:solidFill>
            </p:spPr>
            <p:txBody>
              <a:bodyPr wrap="none" rtlCol="0">
                <a:spAutoFit/>
              </a:bodyPr>
              <a:lstStyle/>
              <a:p>
                <a:r>
                  <a:rPr kumimoji="1" lang="ja-JP" altLang="en-US" b="1" u="sng" dirty="0">
                    <a:latin typeface="BIZ UDゴシック" panose="020B0400000000000000" pitchFamily="49" charset="-128"/>
                    <a:ea typeface="BIZ UDゴシック" panose="020B0400000000000000" pitchFamily="49" charset="-128"/>
                  </a:rPr>
                  <a:t>搬出計画図</a:t>
                </a:r>
              </a:p>
            </p:txBody>
          </p:sp>
        </p:grpSp>
        <p:sp>
          <p:nvSpPr>
            <p:cNvPr id="22" name="フリーフォーム: 図形 21">
              <a:extLst>
                <a:ext uri="{FF2B5EF4-FFF2-40B4-BE49-F238E27FC236}">
                  <a16:creationId xmlns:a16="http://schemas.microsoft.com/office/drawing/2014/main" id="{710B0918-9355-F9EA-D9D3-CD59D23EC47E}"/>
                </a:ext>
              </a:extLst>
            </p:cNvPr>
            <p:cNvSpPr/>
            <p:nvPr/>
          </p:nvSpPr>
          <p:spPr>
            <a:xfrm>
              <a:off x="3499104" y="5698980"/>
              <a:ext cx="3135027" cy="2774460"/>
            </a:xfrm>
            <a:custGeom>
              <a:avLst/>
              <a:gdLst>
                <a:gd name="connsiteX0" fmla="*/ 0 w 3135027"/>
                <a:gd name="connsiteY0" fmla="*/ 2774460 h 2774460"/>
                <a:gd name="connsiteX1" fmla="*/ 414528 w 3135027"/>
                <a:gd name="connsiteY1" fmla="*/ 2542812 h 2774460"/>
                <a:gd name="connsiteX2" fmla="*/ 597408 w 3135027"/>
                <a:gd name="connsiteY2" fmla="*/ 2018556 h 2774460"/>
                <a:gd name="connsiteX3" fmla="*/ 804672 w 3135027"/>
                <a:gd name="connsiteY3" fmla="*/ 1652796 h 2774460"/>
                <a:gd name="connsiteX4" fmla="*/ 1207008 w 3135027"/>
                <a:gd name="connsiteY4" fmla="*/ 1482108 h 2774460"/>
                <a:gd name="connsiteX5" fmla="*/ 1402080 w 3135027"/>
                <a:gd name="connsiteY5" fmla="*/ 1043196 h 2774460"/>
                <a:gd name="connsiteX6" fmla="*/ 1524000 w 3135027"/>
                <a:gd name="connsiteY6" fmla="*/ 457980 h 2774460"/>
                <a:gd name="connsiteX7" fmla="*/ 1682496 w 3135027"/>
                <a:gd name="connsiteY7" fmla="*/ 31260 h 2774460"/>
                <a:gd name="connsiteX8" fmla="*/ 1962912 w 3135027"/>
                <a:gd name="connsiteY8" fmla="*/ 104412 h 2774460"/>
                <a:gd name="connsiteX9" fmla="*/ 2036064 w 3135027"/>
                <a:gd name="connsiteY9" fmla="*/ 677436 h 2774460"/>
                <a:gd name="connsiteX10" fmla="*/ 1865376 w 3135027"/>
                <a:gd name="connsiteY10" fmla="*/ 1579644 h 2774460"/>
                <a:gd name="connsiteX11" fmla="*/ 1877568 w 3135027"/>
                <a:gd name="connsiteY11" fmla="*/ 2457468 h 2774460"/>
                <a:gd name="connsiteX12" fmla="*/ 2194560 w 3135027"/>
                <a:gd name="connsiteY12" fmla="*/ 2640348 h 2774460"/>
                <a:gd name="connsiteX13" fmla="*/ 2743200 w 3135027"/>
                <a:gd name="connsiteY13" fmla="*/ 2445276 h 2774460"/>
                <a:gd name="connsiteX14" fmla="*/ 3096768 w 3135027"/>
                <a:gd name="connsiteY14" fmla="*/ 2408700 h 2774460"/>
                <a:gd name="connsiteX15" fmla="*/ 3108960 w 3135027"/>
                <a:gd name="connsiteY15" fmla="*/ 2408700 h 27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5027" h="2774460">
                  <a:moveTo>
                    <a:pt x="0" y="2774460"/>
                  </a:moveTo>
                  <a:cubicBezTo>
                    <a:pt x="157480" y="2721628"/>
                    <a:pt x="314960" y="2668796"/>
                    <a:pt x="414528" y="2542812"/>
                  </a:cubicBezTo>
                  <a:cubicBezTo>
                    <a:pt x="514096" y="2416828"/>
                    <a:pt x="532384" y="2166892"/>
                    <a:pt x="597408" y="2018556"/>
                  </a:cubicBezTo>
                  <a:cubicBezTo>
                    <a:pt x="662432" y="1870220"/>
                    <a:pt x="703072" y="1742204"/>
                    <a:pt x="804672" y="1652796"/>
                  </a:cubicBezTo>
                  <a:cubicBezTo>
                    <a:pt x="906272" y="1563388"/>
                    <a:pt x="1107440" y="1583708"/>
                    <a:pt x="1207008" y="1482108"/>
                  </a:cubicBezTo>
                  <a:cubicBezTo>
                    <a:pt x="1306576" y="1380508"/>
                    <a:pt x="1349248" y="1213884"/>
                    <a:pt x="1402080" y="1043196"/>
                  </a:cubicBezTo>
                  <a:cubicBezTo>
                    <a:pt x="1454912" y="872508"/>
                    <a:pt x="1477264" y="626636"/>
                    <a:pt x="1524000" y="457980"/>
                  </a:cubicBezTo>
                  <a:cubicBezTo>
                    <a:pt x="1570736" y="289324"/>
                    <a:pt x="1609344" y="90188"/>
                    <a:pt x="1682496" y="31260"/>
                  </a:cubicBezTo>
                  <a:cubicBezTo>
                    <a:pt x="1755648" y="-27668"/>
                    <a:pt x="1903984" y="-3284"/>
                    <a:pt x="1962912" y="104412"/>
                  </a:cubicBezTo>
                  <a:cubicBezTo>
                    <a:pt x="2021840" y="212108"/>
                    <a:pt x="2052320" y="431564"/>
                    <a:pt x="2036064" y="677436"/>
                  </a:cubicBezTo>
                  <a:cubicBezTo>
                    <a:pt x="2019808" y="923308"/>
                    <a:pt x="1891792" y="1282972"/>
                    <a:pt x="1865376" y="1579644"/>
                  </a:cubicBezTo>
                  <a:cubicBezTo>
                    <a:pt x="1838960" y="1876316"/>
                    <a:pt x="1822704" y="2280684"/>
                    <a:pt x="1877568" y="2457468"/>
                  </a:cubicBezTo>
                  <a:cubicBezTo>
                    <a:pt x="1932432" y="2634252"/>
                    <a:pt x="2050288" y="2642380"/>
                    <a:pt x="2194560" y="2640348"/>
                  </a:cubicBezTo>
                  <a:cubicBezTo>
                    <a:pt x="2338832" y="2638316"/>
                    <a:pt x="2592832" y="2483884"/>
                    <a:pt x="2743200" y="2445276"/>
                  </a:cubicBezTo>
                  <a:cubicBezTo>
                    <a:pt x="2893568" y="2406668"/>
                    <a:pt x="3096768" y="2408700"/>
                    <a:pt x="3096768" y="2408700"/>
                  </a:cubicBezTo>
                  <a:cubicBezTo>
                    <a:pt x="3157728" y="2402604"/>
                    <a:pt x="3133344" y="2405652"/>
                    <a:pt x="3108960" y="2408700"/>
                  </a:cubicBezTo>
                </a:path>
              </a:pathLst>
            </a:custGeom>
            <a:no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F21343FA-8C33-D21A-475C-41654AE46FAB}"/>
                </a:ext>
              </a:extLst>
            </p:cNvPr>
            <p:cNvSpPr/>
            <p:nvPr/>
          </p:nvSpPr>
          <p:spPr>
            <a:xfrm>
              <a:off x="3182112" y="5571744"/>
              <a:ext cx="1828800" cy="904840"/>
            </a:xfrm>
            <a:custGeom>
              <a:avLst/>
              <a:gdLst>
                <a:gd name="connsiteX0" fmla="*/ 1828800 w 1828800"/>
                <a:gd name="connsiteY0" fmla="*/ 475488 h 904840"/>
                <a:gd name="connsiteX1" fmla="*/ 1536192 w 1828800"/>
                <a:gd name="connsiteY1" fmla="*/ 731520 h 904840"/>
                <a:gd name="connsiteX2" fmla="*/ 1255776 w 1828800"/>
                <a:gd name="connsiteY2" fmla="*/ 841248 h 904840"/>
                <a:gd name="connsiteX3" fmla="*/ 853440 w 1828800"/>
                <a:gd name="connsiteY3" fmla="*/ 902208 h 904840"/>
                <a:gd name="connsiteX4" fmla="*/ 560832 w 1828800"/>
                <a:gd name="connsiteY4" fmla="*/ 755904 h 904840"/>
                <a:gd name="connsiteX5" fmla="*/ 414528 w 1828800"/>
                <a:gd name="connsiteY5" fmla="*/ 512064 h 904840"/>
                <a:gd name="connsiteX6" fmla="*/ 121920 w 1828800"/>
                <a:gd name="connsiteY6" fmla="*/ 207264 h 904840"/>
                <a:gd name="connsiteX7" fmla="*/ 0 w 1828800"/>
                <a:gd name="connsiteY7" fmla="*/ 0 h 90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904840">
                  <a:moveTo>
                    <a:pt x="1828800" y="475488"/>
                  </a:moveTo>
                  <a:cubicBezTo>
                    <a:pt x="1730248" y="573024"/>
                    <a:pt x="1631696" y="670560"/>
                    <a:pt x="1536192" y="731520"/>
                  </a:cubicBezTo>
                  <a:cubicBezTo>
                    <a:pt x="1440688" y="792480"/>
                    <a:pt x="1369568" y="812800"/>
                    <a:pt x="1255776" y="841248"/>
                  </a:cubicBezTo>
                  <a:cubicBezTo>
                    <a:pt x="1141984" y="869696"/>
                    <a:pt x="969264" y="916432"/>
                    <a:pt x="853440" y="902208"/>
                  </a:cubicBezTo>
                  <a:cubicBezTo>
                    <a:pt x="737616" y="887984"/>
                    <a:pt x="633984" y="820928"/>
                    <a:pt x="560832" y="755904"/>
                  </a:cubicBezTo>
                  <a:cubicBezTo>
                    <a:pt x="487680" y="690880"/>
                    <a:pt x="487680" y="603504"/>
                    <a:pt x="414528" y="512064"/>
                  </a:cubicBezTo>
                  <a:cubicBezTo>
                    <a:pt x="341376" y="420624"/>
                    <a:pt x="191008" y="292608"/>
                    <a:pt x="121920" y="207264"/>
                  </a:cubicBezTo>
                  <a:cubicBezTo>
                    <a:pt x="52832" y="121920"/>
                    <a:pt x="26416" y="60960"/>
                    <a:pt x="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フリーフォーム: 図形 24">
              <a:extLst>
                <a:ext uri="{FF2B5EF4-FFF2-40B4-BE49-F238E27FC236}">
                  <a16:creationId xmlns:a16="http://schemas.microsoft.com/office/drawing/2014/main" id="{41829B21-5004-EC03-394E-EADF0FB9C0A9}"/>
                </a:ext>
              </a:extLst>
            </p:cNvPr>
            <p:cNvSpPr/>
            <p:nvPr/>
          </p:nvSpPr>
          <p:spPr>
            <a:xfrm>
              <a:off x="3639501" y="5169408"/>
              <a:ext cx="798387" cy="975360"/>
            </a:xfrm>
            <a:custGeom>
              <a:avLst/>
              <a:gdLst>
                <a:gd name="connsiteX0" fmla="*/ 30291 w 1017843"/>
                <a:gd name="connsiteY0" fmla="*/ 670560 h 670560"/>
                <a:gd name="connsiteX1" fmla="*/ 5907 w 1017843"/>
                <a:gd name="connsiteY1" fmla="*/ 402336 h 670560"/>
                <a:gd name="connsiteX2" fmla="*/ 127827 w 1017843"/>
                <a:gd name="connsiteY2" fmla="*/ 316992 h 670560"/>
                <a:gd name="connsiteX3" fmla="*/ 469203 w 1017843"/>
                <a:gd name="connsiteY3" fmla="*/ 268224 h 670560"/>
                <a:gd name="connsiteX4" fmla="*/ 859347 w 1017843"/>
                <a:gd name="connsiteY4" fmla="*/ 158496 h 670560"/>
                <a:gd name="connsiteX5" fmla="*/ 1017843 w 1017843"/>
                <a:gd name="connsiteY5" fmla="*/ 0 h 670560"/>
                <a:gd name="connsiteX0" fmla="*/ 30291 w 1017843"/>
                <a:gd name="connsiteY0" fmla="*/ 670560 h 670560"/>
                <a:gd name="connsiteX1" fmla="*/ 5907 w 1017843"/>
                <a:gd name="connsiteY1" fmla="*/ 402336 h 670560"/>
                <a:gd name="connsiteX2" fmla="*/ 127827 w 1017843"/>
                <a:gd name="connsiteY2" fmla="*/ 316992 h 670560"/>
                <a:gd name="connsiteX3" fmla="*/ 469203 w 1017843"/>
                <a:gd name="connsiteY3" fmla="*/ 60960 h 670560"/>
                <a:gd name="connsiteX4" fmla="*/ 859347 w 1017843"/>
                <a:gd name="connsiteY4" fmla="*/ 158496 h 670560"/>
                <a:gd name="connsiteX5" fmla="*/ 1017843 w 1017843"/>
                <a:gd name="connsiteY5" fmla="*/ 0 h 670560"/>
                <a:gd name="connsiteX0" fmla="*/ 30291 w 1017843"/>
                <a:gd name="connsiteY0" fmla="*/ 774695 h 774695"/>
                <a:gd name="connsiteX1" fmla="*/ 5907 w 1017843"/>
                <a:gd name="connsiteY1" fmla="*/ 506471 h 774695"/>
                <a:gd name="connsiteX2" fmla="*/ 127827 w 1017843"/>
                <a:gd name="connsiteY2" fmla="*/ 421127 h 774695"/>
                <a:gd name="connsiteX3" fmla="*/ 469203 w 1017843"/>
                <a:gd name="connsiteY3" fmla="*/ 165095 h 774695"/>
                <a:gd name="connsiteX4" fmla="*/ 688659 w 1017843"/>
                <a:gd name="connsiteY4" fmla="*/ 6599 h 774695"/>
                <a:gd name="connsiteX5" fmla="*/ 1017843 w 1017843"/>
                <a:gd name="connsiteY5" fmla="*/ 104135 h 774695"/>
                <a:gd name="connsiteX0" fmla="*/ 30291 w 688659"/>
                <a:gd name="connsiteY0" fmla="*/ 768096 h 768096"/>
                <a:gd name="connsiteX1" fmla="*/ 5907 w 688659"/>
                <a:gd name="connsiteY1" fmla="*/ 499872 h 768096"/>
                <a:gd name="connsiteX2" fmla="*/ 127827 w 688659"/>
                <a:gd name="connsiteY2" fmla="*/ 414528 h 768096"/>
                <a:gd name="connsiteX3" fmla="*/ 469203 w 688659"/>
                <a:gd name="connsiteY3" fmla="*/ 158496 h 768096"/>
                <a:gd name="connsiteX4" fmla="*/ 688659 w 688659"/>
                <a:gd name="connsiteY4" fmla="*/ 0 h 768096"/>
                <a:gd name="connsiteX0" fmla="*/ 30291 w 798387"/>
                <a:gd name="connsiteY0" fmla="*/ 975360 h 975360"/>
                <a:gd name="connsiteX1" fmla="*/ 5907 w 798387"/>
                <a:gd name="connsiteY1" fmla="*/ 707136 h 975360"/>
                <a:gd name="connsiteX2" fmla="*/ 127827 w 798387"/>
                <a:gd name="connsiteY2" fmla="*/ 621792 h 975360"/>
                <a:gd name="connsiteX3" fmla="*/ 469203 w 798387"/>
                <a:gd name="connsiteY3" fmla="*/ 365760 h 975360"/>
                <a:gd name="connsiteX4" fmla="*/ 798387 w 798387"/>
                <a:gd name="connsiteY4" fmla="*/ 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387" h="975360">
                  <a:moveTo>
                    <a:pt x="30291" y="975360"/>
                  </a:moveTo>
                  <a:cubicBezTo>
                    <a:pt x="9971" y="870712"/>
                    <a:pt x="-10349" y="766064"/>
                    <a:pt x="5907" y="707136"/>
                  </a:cubicBezTo>
                  <a:cubicBezTo>
                    <a:pt x="22163" y="648208"/>
                    <a:pt x="50611" y="678688"/>
                    <a:pt x="127827" y="621792"/>
                  </a:cubicBezTo>
                  <a:cubicBezTo>
                    <a:pt x="205043" y="564896"/>
                    <a:pt x="357443" y="469392"/>
                    <a:pt x="469203" y="365760"/>
                  </a:cubicBezTo>
                  <a:cubicBezTo>
                    <a:pt x="580963" y="262128"/>
                    <a:pt x="706947" y="44704"/>
                    <a:pt x="798387" y="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26" name="フリーフォーム: 図形 25">
              <a:extLst>
                <a:ext uri="{FF2B5EF4-FFF2-40B4-BE49-F238E27FC236}">
                  <a16:creationId xmlns:a16="http://schemas.microsoft.com/office/drawing/2014/main" id="{B9F4241A-F51C-3036-88EE-947B68AE7692}"/>
                </a:ext>
              </a:extLst>
            </p:cNvPr>
            <p:cNvSpPr/>
            <p:nvPr/>
          </p:nvSpPr>
          <p:spPr>
            <a:xfrm>
              <a:off x="3704506" y="4901184"/>
              <a:ext cx="392007" cy="585216"/>
            </a:xfrm>
            <a:custGeom>
              <a:avLst/>
              <a:gdLst>
                <a:gd name="connsiteX0" fmla="*/ 701495 w 701495"/>
                <a:gd name="connsiteY0" fmla="*/ 694944 h 694944"/>
                <a:gd name="connsiteX1" fmla="*/ 165047 w 701495"/>
                <a:gd name="connsiteY1" fmla="*/ 512064 h 694944"/>
                <a:gd name="connsiteX2" fmla="*/ 18743 w 701495"/>
                <a:gd name="connsiteY2" fmla="*/ 231648 h 694944"/>
                <a:gd name="connsiteX3" fmla="*/ 6551 w 701495"/>
                <a:gd name="connsiteY3" fmla="*/ 0 h 694944"/>
                <a:gd name="connsiteX0" fmla="*/ 530807 w 530807"/>
                <a:gd name="connsiteY0" fmla="*/ 438912 h 516984"/>
                <a:gd name="connsiteX1" fmla="*/ 165047 w 530807"/>
                <a:gd name="connsiteY1" fmla="*/ 512064 h 516984"/>
                <a:gd name="connsiteX2" fmla="*/ 18743 w 530807"/>
                <a:gd name="connsiteY2" fmla="*/ 231648 h 516984"/>
                <a:gd name="connsiteX3" fmla="*/ 6551 w 530807"/>
                <a:gd name="connsiteY3" fmla="*/ 0 h 516984"/>
                <a:gd name="connsiteX0" fmla="*/ 530807 w 530807"/>
                <a:gd name="connsiteY0" fmla="*/ 438912 h 438912"/>
                <a:gd name="connsiteX1" fmla="*/ 238199 w 530807"/>
                <a:gd name="connsiteY1" fmla="*/ 353568 h 438912"/>
                <a:gd name="connsiteX2" fmla="*/ 18743 w 530807"/>
                <a:gd name="connsiteY2" fmla="*/ 231648 h 438912"/>
                <a:gd name="connsiteX3" fmla="*/ 6551 w 530807"/>
                <a:gd name="connsiteY3" fmla="*/ 0 h 438912"/>
                <a:gd name="connsiteX0" fmla="*/ 524544 w 524544"/>
                <a:gd name="connsiteY0" fmla="*/ 438912 h 438912"/>
                <a:gd name="connsiteX1" fmla="*/ 231936 w 524544"/>
                <a:gd name="connsiteY1" fmla="*/ 353568 h 438912"/>
                <a:gd name="connsiteX2" fmla="*/ 146592 w 524544"/>
                <a:gd name="connsiteY2" fmla="*/ 158496 h 438912"/>
                <a:gd name="connsiteX3" fmla="*/ 288 w 524544"/>
                <a:gd name="connsiteY3" fmla="*/ 0 h 438912"/>
                <a:gd name="connsiteX0" fmla="*/ 379815 w 379815"/>
                <a:gd name="connsiteY0" fmla="*/ 548640 h 548640"/>
                <a:gd name="connsiteX1" fmla="*/ 87207 w 379815"/>
                <a:gd name="connsiteY1" fmla="*/ 463296 h 548640"/>
                <a:gd name="connsiteX2" fmla="*/ 1863 w 379815"/>
                <a:gd name="connsiteY2" fmla="*/ 268224 h 548640"/>
                <a:gd name="connsiteX3" fmla="*/ 245703 w 379815"/>
                <a:gd name="connsiteY3" fmla="*/ 0 h 548640"/>
                <a:gd name="connsiteX0" fmla="*/ 392007 w 392007"/>
                <a:gd name="connsiteY0" fmla="*/ 585216 h 585216"/>
                <a:gd name="connsiteX1" fmla="*/ 87207 w 392007"/>
                <a:gd name="connsiteY1" fmla="*/ 463296 h 585216"/>
                <a:gd name="connsiteX2" fmla="*/ 1863 w 392007"/>
                <a:gd name="connsiteY2" fmla="*/ 268224 h 585216"/>
                <a:gd name="connsiteX3" fmla="*/ 245703 w 392007"/>
                <a:gd name="connsiteY3" fmla="*/ 0 h 585216"/>
              </a:gdLst>
              <a:ahLst/>
              <a:cxnLst>
                <a:cxn ang="0">
                  <a:pos x="connsiteX0" y="connsiteY0"/>
                </a:cxn>
                <a:cxn ang="0">
                  <a:pos x="connsiteX1" y="connsiteY1"/>
                </a:cxn>
                <a:cxn ang="0">
                  <a:pos x="connsiteX2" y="connsiteY2"/>
                </a:cxn>
                <a:cxn ang="0">
                  <a:pos x="connsiteX3" y="connsiteY3"/>
                </a:cxn>
              </a:cxnLst>
              <a:rect l="l" t="t" r="r" b="b"/>
              <a:pathLst>
                <a:path w="392007" h="585216">
                  <a:moveTo>
                    <a:pt x="392007" y="585216"/>
                  </a:moveTo>
                  <a:cubicBezTo>
                    <a:pt x="180679" y="532384"/>
                    <a:pt x="152231" y="516128"/>
                    <a:pt x="87207" y="463296"/>
                  </a:cubicBezTo>
                  <a:cubicBezTo>
                    <a:pt x="22183" y="410464"/>
                    <a:pt x="28279" y="353568"/>
                    <a:pt x="1863" y="268224"/>
                  </a:cubicBezTo>
                  <a:cubicBezTo>
                    <a:pt x="-24553" y="182880"/>
                    <a:pt x="238591" y="73152"/>
                    <a:pt x="245703"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図形 26">
              <a:extLst>
                <a:ext uri="{FF2B5EF4-FFF2-40B4-BE49-F238E27FC236}">
                  <a16:creationId xmlns:a16="http://schemas.microsoft.com/office/drawing/2014/main" id="{F5CF2262-8D0D-C403-EE1F-F1EA6AB52D33}"/>
                </a:ext>
              </a:extLst>
            </p:cNvPr>
            <p:cNvSpPr/>
            <p:nvPr/>
          </p:nvSpPr>
          <p:spPr>
            <a:xfrm>
              <a:off x="3674811" y="5455920"/>
              <a:ext cx="988630" cy="755904"/>
            </a:xfrm>
            <a:custGeom>
              <a:avLst/>
              <a:gdLst>
                <a:gd name="connsiteX0" fmla="*/ 30291 w 1017843"/>
                <a:gd name="connsiteY0" fmla="*/ 670560 h 670560"/>
                <a:gd name="connsiteX1" fmla="*/ 5907 w 1017843"/>
                <a:gd name="connsiteY1" fmla="*/ 402336 h 670560"/>
                <a:gd name="connsiteX2" fmla="*/ 127827 w 1017843"/>
                <a:gd name="connsiteY2" fmla="*/ 316992 h 670560"/>
                <a:gd name="connsiteX3" fmla="*/ 469203 w 1017843"/>
                <a:gd name="connsiteY3" fmla="*/ 268224 h 670560"/>
                <a:gd name="connsiteX4" fmla="*/ 859347 w 1017843"/>
                <a:gd name="connsiteY4" fmla="*/ 158496 h 670560"/>
                <a:gd name="connsiteX5" fmla="*/ 1017843 w 1017843"/>
                <a:gd name="connsiteY5" fmla="*/ 0 h 670560"/>
                <a:gd name="connsiteX0" fmla="*/ 30291 w 1017843"/>
                <a:gd name="connsiteY0" fmla="*/ 670560 h 670560"/>
                <a:gd name="connsiteX1" fmla="*/ 5907 w 1017843"/>
                <a:gd name="connsiteY1" fmla="*/ 402336 h 670560"/>
                <a:gd name="connsiteX2" fmla="*/ 127827 w 1017843"/>
                <a:gd name="connsiteY2" fmla="*/ 316992 h 670560"/>
                <a:gd name="connsiteX3" fmla="*/ 469203 w 1017843"/>
                <a:gd name="connsiteY3" fmla="*/ 60960 h 670560"/>
                <a:gd name="connsiteX4" fmla="*/ 859347 w 1017843"/>
                <a:gd name="connsiteY4" fmla="*/ 158496 h 670560"/>
                <a:gd name="connsiteX5" fmla="*/ 1017843 w 1017843"/>
                <a:gd name="connsiteY5" fmla="*/ 0 h 670560"/>
                <a:gd name="connsiteX0" fmla="*/ 30291 w 1017843"/>
                <a:gd name="connsiteY0" fmla="*/ 774695 h 774695"/>
                <a:gd name="connsiteX1" fmla="*/ 5907 w 1017843"/>
                <a:gd name="connsiteY1" fmla="*/ 506471 h 774695"/>
                <a:gd name="connsiteX2" fmla="*/ 127827 w 1017843"/>
                <a:gd name="connsiteY2" fmla="*/ 421127 h 774695"/>
                <a:gd name="connsiteX3" fmla="*/ 469203 w 1017843"/>
                <a:gd name="connsiteY3" fmla="*/ 165095 h 774695"/>
                <a:gd name="connsiteX4" fmla="*/ 688659 w 1017843"/>
                <a:gd name="connsiteY4" fmla="*/ 6599 h 774695"/>
                <a:gd name="connsiteX5" fmla="*/ 1017843 w 1017843"/>
                <a:gd name="connsiteY5" fmla="*/ 104135 h 774695"/>
                <a:gd name="connsiteX0" fmla="*/ 30291 w 688659"/>
                <a:gd name="connsiteY0" fmla="*/ 768096 h 768096"/>
                <a:gd name="connsiteX1" fmla="*/ 5907 w 688659"/>
                <a:gd name="connsiteY1" fmla="*/ 499872 h 768096"/>
                <a:gd name="connsiteX2" fmla="*/ 127827 w 688659"/>
                <a:gd name="connsiteY2" fmla="*/ 414528 h 768096"/>
                <a:gd name="connsiteX3" fmla="*/ 469203 w 688659"/>
                <a:gd name="connsiteY3" fmla="*/ 158496 h 768096"/>
                <a:gd name="connsiteX4" fmla="*/ 688659 w 688659"/>
                <a:gd name="connsiteY4" fmla="*/ 0 h 768096"/>
                <a:gd name="connsiteX0" fmla="*/ 30291 w 798387"/>
                <a:gd name="connsiteY0" fmla="*/ 975360 h 975360"/>
                <a:gd name="connsiteX1" fmla="*/ 5907 w 798387"/>
                <a:gd name="connsiteY1" fmla="*/ 707136 h 975360"/>
                <a:gd name="connsiteX2" fmla="*/ 127827 w 798387"/>
                <a:gd name="connsiteY2" fmla="*/ 621792 h 975360"/>
                <a:gd name="connsiteX3" fmla="*/ 469203 w 798387"/>
                <a:gd name="connsiteY3" fmla="*/ 365760 h 975360"/>
                <a:gd name="connsiteX4" fmla="*/ 798387 w 798387"/>
                <a:gd name="connsiteY4" fmla="*/ 0 h 975360"/>
                <a:gd name="connsiteX0" fmla="*/ 2657 w 917057"/>
                <a:gd name="connsiteY0" fmla="*/ 890016 h 890016"/>
                <a:gd name="connsiteX1" fmla="*/ 124577 w 917057"/>
                <a:gd name="connsiteY1" fmla="*/ 707136 h 890016"/>
                <a:gd name="connsiteX2" fmla="*/ 246497 w 917057"/>
                <a:gd name="connsiteY2" fmla="*/ 621792 h 890016"/>
                <a:gd name="connsiteX3" fmla="*/ 587873 w 917057"/>
                <a:gd name="connsiteY3" fmla="*/ 365760 h 890016"/>
                <a:gd name="connsiteX4" fmla="*/ 917057 w 917057"/>
                <a:gd name="connsiteY4" fmla="*/ 0 h 890016"/>
                <a:gd name="connsiteX0" fmla="*/ 892 w 915292"/>
                <a:gd name="connsiteY0" fmla="*/ 890016 h 890016"/>
                <a:gd name="connsiteX1" fmla="*/ 354460 w 915292"/>
                <a:gd name="connsiteY1" fmla="*/ 829056 h 890016"/>
                <a:gd name="connsiteX2" fmla="*/ 244732 w 915292"/>
                <a:gd name="connsiteY2" fmla="*/ 621792 h 890016"/>
                <a:gd name="connsiteX3" fmla="*/ 586108 w 915292"/>
                <a:gd name="connsiteY3" fmla="*/ 365760 h 890016"/>
                <a:gd name="connsiteX4" fmla="*/ 915292 w 915292"/>
                <a:gd name="connsiteY4" fmla="*/ 0 h 890016"/>
                <a:gd name="connsiteX0" fmla="*/ 1078 w 915478"/>
                <a:gd name="connsiteY0" fmla="*/ 890016 h 890016"/>
                <a:gd name="connsiteX1" fmla="*/ 354646 w 915478"/>
                <a:gd name="connsiteY1" fmla="*/ 829056 h 890016"/>
                <a:gd name="connsiteX2" fmla="*/ 610678 w 915478"/>
                <a:gd name="connsiteY2" fmla="*/ 682752 h 890016"/>
                <a:gd name="connsiteX3" fmla="*/ 586294 w 915478"/>
                <a:gd name="connsiteY3" fmla="*/ 365760 h 890016"/>
                <a:gd name="connsiteX4" fmla="*/ 915478 w 915478"/>
                <a:gd name="connsiteY4" fmla="*/ 0 h 890016"/>
                <a:gd name="connsiteX0" fmla="*/ 1078 w 915478"/>
                <a:gd name="connsiteY0" fmla="*/ 890016 h 890016"/>
                <a:gd name="connsiteX1" fmla="*/ 354646 w 915478"/>
                <a:gd name="connsiteY1" fmla="*/ 829056 h 890016"/>
                <a:gd name="connsiteX2" fmla="*/ 610678 w 915478"/>
                <a:gd name="connsiteY2" fmla="*/ 682752 h 890016"/>
                <a:gd name="connsiteX3" fmla="*/ 842326 w 915478"/>
                <a:gd name="connsiteY3" fmla="*/ 451104 h 890016"/>
                <a:gd name="connsiteX4" fmla="*/ 915478 w 915478"/>
                <a:gd name="connsiteY4" fmla="*/ 0 h 890016"/>
                <a:gd name="connsiteX0" fmla="*/ 1078 w 1000822"/>
                <a:gd name="connsiteY0" fmla="*/ 682752 h 682752"/>
                <a:gd name="connsiteX1" fmla="*/ 354646 w 1000822"/>
                <a:gd name="connsiteY1" fmla="*/ 621792 h 682752"/>
                <a:gd name="connsiteX2" fmla="*/ 610678 w 1000822"/>
                <a:gd name="connsiteY2" fmla="*/ 475488 h 682752"/>
                <a:gd name="connsiteX3" fmla="*/ 842326 w 1000822"/>
                <a:gd name="connsiteY3" fmla="*/ 243840 h 682752"/>
                <a:gd name="connsiteX4" fmla="*/ 1000822 w 1000822"/>
                <a:gd name="connsiteY4" fmla="*/ 0 h 682752"/>
                <a:gd name="connsiteX0" fmla="*/ 1078 w 988630"/>
                <a:gd name="connsiteY0" fmla="*/ 755904 h 755904"/>
                <a:gd name="connsiteX1" fmla="*/ 354646 w 988630"/>
                <a:gd name="connsiteY1" fmla="*/ 694944 h 755904"/>
                <a:gd name="connsiteX2" fmla="*/ 610678 w 988630"/>
                <a:gd name="connsiteY2" fmla="*/ 548640 h 755904"/>
                <a:gd name="connsiteX3" fmla="*/ 842326 w 988630"/>
                <a:gd name="connsiteY3" fmla="*/ 316992 h 755904"/>
                <a:gd name="connsiteX4" fmla="*/ 988630 w 988630"/>
                <a:gd name="connsiteY4" fmla="*/ 0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30" h="755904">
                  <a:moveTo>
                    <a:pt x="1078" y="755904"/>
                  </a:moveTo>
                  <a:cubicBezTo>
                    <a:pt x="-19242" y="651256"/>
                    <a:pt x="253046" y="729488"/>
                    <a:pt x="354646" y="694944"/>
                  </a:cubicBezTo>
                  <a:cubicBezTo>
                    <a:pt x="456246" y="660400"/>
                    <a:pt x="529398" y="611632"/>
                    <a:pt x="610678" y="548640"/>
                  </a:cubicBezTo>
                  <a:cubicBezTo>
                    <a:pt x="691958" y="485648"/>
                    <a:pt x="779334" y="408432"/>
                    <a:pt x="842326" y="316992"/>
                  </a:cubicBezTo>
                  <a:cubicBezTo>
                    <a:pt x="905318" y="225552"/>
                    <a:pt x="897190" y="44704"/>
                    <a:pt x="988630" y="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grpSp>
      <p:sp>
        <p:nvSpPr>
          <p:cNvPr id="29" name="正方形/長方形 28">
            <a:extLst>
              <a:ext uri="{FF2B5EF4-FFF2-40B4-BE49-F238E27FC236}">
                <a16:creationId xmlns:a16="http://schemas.microsoft.com/office/drawing/2014/main" id="{B3E1E47B-8508-A758-3EB2-88FDDFD247D9}"/>
              </a:ext>
            </a:extLst>
          </p:cNvPr>
          <p:cNvSpPr/>
          <p:nvPr/>
        </p:nvSpPr>
        <p:spPr>
          <a:xfrm>
            <a:off x="371609" y="2966228"/>
            <a:ext cx="6206222" cy="483665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aphicFrame>
        <p:nvGraphicFramePr>
          <p:cNvPr id="30" name="表 30">
            <a:extLst>
              <a:ext uri="{FF2B5EF4-FFF2-40B4-BE49-F238E27FC236}">
                <a16:creationId xmlns:a16="http://schemas.microsoft.com/office/drawing/2014/main" id="{1B3E2EB7-FD84-DF27-0116-88E471ECD0E5}"/>
              </a:ext>
            </a:extLst>
          </p:cNvPr>
          <p:cNvGraphicFramePr>
            <a:graphicFrameLocks noGrp="1"/>
          </p:cNvGraphicFramePr>
          <p:nvPr>
            <p:extLst>
              <p:ext uri="{D42A27DB-BD31-4B8C-83A1-F6EECF244321}">
                <p14:modId xmlns:p14="http://schemas.microsoft.com/office/powerpoint/2010/main" val="2401411921"/>
              </p:ext>
            </p:extLst>
          </p:nvPr>
        </p:nvGraphicFramePr>
        <p:xfrm>
          <a:off x="487654" y="5757957"/>
          <a:ext cx="2517922" cy="1854200"/>
        </p:xfrm>
        <a:graphic>
          <a:graphicData uri="http://schemas.openxmlformats.org/drawingml/2006/table">
            <a:tbl>
              <a:tblPr firstRow="1" bandRow="1">
                <a:tableStyleId>{5940675A-B579-460E-94D1-54222C63F5DA}</a:tableStyleId>
              </a:tblPr>
              <a:tblGrid>
                <a:gridCol w="1258961">
                  <a:extLst>
                    <a:ext uri="{9D8B030D-6E8A-4147-A177-3AD203B41FA5}">
                      <a16:colId xmlns:a16="http://schemas.microsoft.com/office/drawing/2014/main" val="1161619525"/>
                    </a:ext>
                  </a:extLst>
                </a:gridCol>
                <a:gridCol w="1258961">
                  <a:extLst>
                    <a:ext uri="{9D8B030D-6E8A-4147-A177-3AD203B41FA5}">
                      <a16:colId xmlns:a16="http://schemas.microsoft.com/office/drawing/2014/main" val="3562144085"/>
                    </a:ext>
                  </a:extLst>
                </a:gridCol>
              </a:tblGrid>
              <a:tr h="370840">
                <a:tc>
                  <a:txBody>
                    <a:bodyPr/>
                    <a:lstStyle/>
                    <a:p>
                      <a:pPr algn="ctr"/>
                      <a:r>
                        <a:rPr kumimoji="1" lang="ja-JP" altLang="en-US" dirty="0"/>
                        <a:t>伐採区域</a:t>
                      </a:r>
                    </a:p>
                  </a:txBody>
                  <a:tcPr anchor="ctr">
                    <a:solidFill>
                      <a:schemeClr val="bg1"/>
                    </a:solidFill>
                  </a:tcPr>
                </a:tc>
                <a:tc>
                  <a:txBody>
                    <a:bodyPr/>
                    <a:lstStyle/>
                    <a:p>
                      <a:endParaRPr kumimoji="1" lang="ja-JP" altLang="en-US"/>
                    </a:p>
                  </a:txBody>
                  <a:tcPr>
                    <a:solidFill>
                      <a:schemeClr val="bg1"/>
                    </a:solidFill>
                  </a:tcPr>
                </a:tc>
                <a:extLst>
                  <a:ext uri="{0D108BD9-81ED-4DB2-BD59-A6C34878D82A}">
                    <a16:rowId xmlns:a16="http://schemas.microsoft.com/office/drawing/2014/main" val="219779684"/>
                  </a:ext>
                </a:extLst>
              </a:tr>
              <a:tr h="370840">
                <a:tc>
                  <a:txBody>
                    <a:bodyPr/>
                    <a:lstStyle/>
                    <a:p>
                      <a:pPr algn="ctr"/>
                      <a:r>
                        <a:rPr kumimoji="1" lang="ja-JP" altLang="en-US" dirty="0"/>
                        <a:t>土場</a:t>
                      </a:r>
                    </a:p>
                  </a:txBody>
                  <a:tcPr anchor="ctr">
                    <a:solidFill>
                      <a:schemeClr val="bg1"/>
                    </a:solidFill>
                  </a:tcPr>
                </a:tc>
                <a:tc>
                  <a:txBody>
                    <a:bodyPr/>
                    <a:lstStyle/>
                    <a:p>
                      <a:endParaRPr kumimoji="1" lang="ja-JP" altLang="en-US"/>
                    </a:p>
                  </a:txBody>
                  <a:tcPr>
                    <a:solidFill>
                      <a:schemeClr val="bg1"/>
                    </a:solidFill>
                  </a:tcPr>
                </a:tc>
                <a:extLst>
                  <a:ext uri="{0D108BD9-81ED-4DB2-BD59-A6C34878D82A}">
                    <a16:rowId xmlns:a16="http://schemas.microsoft.com/office/drawing/2014/main" val="3388190677"/>
                  </a:ext>
                </a:extLst>
              </a:tr>
              <a:tr h="370840">
                <a:tc>
                  <a:txBody>
                    <a:bodyPr/>
                    <a:lstStyle/>
                    <a:p>
                      <a:pPr algn="ctr"/>
                      <a:r>
                        <a:rPr kumimoji="1" lang="ja-JP" altLang="en-US" dirty="0"/>
                        <a:t>林道</a:t>
                      </a:r>
                    </a:p>
                  </a:txBody>
                  <a:tcPr anchor="ctr">
                    <a:solidFill>
                      <a:schemeClr val="bg1"/>
                    </a:solidFill>
                  </a:tcPr>
                </a:tc>
                <a:tc>
                  <a:txBody>
                    <a:bodyPr/>
                    <a:lstStyle/>
                    <a:p>
                      <a:endParaRPr kumimoji="1" lang="ja-JP" altLang="en-US"/>
                    </a:p>
                  </a:txBody>
                  <a:tcPr>
                    <a:solidFill>
                      <a:schemeClr val="bg1"/>
                    </a:solidFill>
                  </a:tcPr>
                </a:tc>
                <a:extLst>
                  <a:ext uri="{0D108BD9-81ED-4DB2-BD59-A6C34878D82A}">
                    <a16:rowId xmlns:a16="http://schemas.microsoft.com/office/drawing/2014/main" val="645817534"/>
                  </a:ext>
                </a:extLst>
              </a:tr>
              <a:tr h="370840">
                <a:tc>
                  <a:txBody>
                    <a:bodyPr/>
                    <a:lstStyle/>
                    <a:p>
                      <a:pPr algn="ctr"/>
                      <a:r>
                        <a:rPr kumimoji="1" lang="ja-JP" altLang="en-US" dirty="0"/>
                        <a:t>森林作業道</a:t>
                      </a:r>
                    </a:p>
                  </a:txBody>
                  <a:tcPr anchor="ctr">
                    <a:solidFill>
                      <a:schemeClr val="bg1"/>
                    </a:solidFill>
                  </a:tcPr>
                </a:tc>
                <a:tc>
                  <a:txBody>
                    <a:bodyPr/>
                    <a:lstStyle/>
                    <a:p>
                      <a:endParaRPr kumimoji="1" lang="ja-JP" altLang="en-US" dirty="0"/>
                    </a:p>
                  </a:txBody>
                  <a:tcPr>
                    <a:solidFill>
                      <a:schemeClr val="bg1"/>
                    </a:solidFill>
                  </a:tcPr>
                </a:tc>
                <a:extLst>
                  <a:ext uri="{0D108BD9-81ED-4DB2-BD59-A6C34878D82A}">
                    <a16:rowId xmlns:a16="http://schemas.microsoft.com/office/drawing/2014/main" val="1029335948"/>
                  </a:ext>
                </a:extLst>
              </a:tr>
              <a:tr h="370840">
                <a:tc>
                  <a:txBody>
                    <a:bodyPr/>
                    <a:lstStyle/>
                    <a:p>
                      <a:pPr algn="ctr"/>
                      <a:r>
                        <a:rPr kumimoji="1" lang="ja-JP" altLang="en-US" dirty="0"/>
                        <a:t>集材路</a:t>
                      </a:r>
                    </a:p>
                  </a:txBody>
                  <a:tcPr anchor="ctr">
                    <a:solidFill>
                      <a:schemeClr val="bg1"/>
                    </a:solidFill>
                  </a:tcPr>
                </a:tc>
                <a:tc>
                  <a:txBody>
                    <a:bodyPr/>
                    <a:lstStyle/>
                    <a:p>
                      <a:endParaRPr kumimoji="1" lang="ja-JP" altLang="en-US" dirty="0"/>
                    </a:p>
                  </a:txBody>
                  <a:tcPr>
                    <a:solidFill>
                      <a:schemeClr val="bg1"/>
                    </a:solidFill>
                  </a:tcPr>
                </a:tc>
                <a:extLst>
                  <a:ext uri="{0D108BD9-81ED-4DB2-BD59-A6C34878D82A}">
                    <a16:rowId xmlns:a16="http://schemas.microsoft.com/office/drawing/2014/main" val="146517855"/>
                  </a:ext>
                </a:extLst>
              </a:tr>
            </a:tbl>
          </a:graphicData>
        </a:graphic>
      </p:graphicFrame>
      <p:sp>
        <p:nvSpPr>
          <p:cNvPr id="31" name="正方形/長方形 30">
            <a:extLst>
              <a:ext uri="{FF2B5EF4-FFF2-40B4-BE49-F238E27FC236}">
                <a16:creationId xmlns:a16="http://schemas.microsoft.com/office/drawing/2014/main" id="{D1FB1C8B-7258-3F98-E0CF-5033C5B2FDE5}"/>
              </a:ext>
            </a:extLst>
          </p:cNvPr>
          <p:cNvSpPr/>
          <p:nvPr/>
        </p:nvSpPr>
        <p:spPr>
          <a:xfrm>
            <a:off x="1907505" y="5845458"/>
            <a:ext cx="992736" cy="201774"/>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6D5F2382-9DDA-D38A-745A-B8FB44A3C0F1}"/>
              </a:ext>
            </a:extLst>
          </p:cNvPr>
          <p:cNvSpPr/>
          <p:nvPr/>
        </p:nvSpPr>
        <p:spPr>
          <a:xfrm>
            <a:off x="4497591" y="5376672"/>
            <a:ext cx="254120" cy="23454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8991686E-D1F4-1CDB-DAE7-8CDABBA91EB7}"/>
              </a:ext>
            </a:extLst>
          </p:cNvPr>
          <p:cNvSpPr/>
          <p:nvPr/>
        </p:nvSpPr>
        <p:spPr>
          <a:xfrm>
            <a:off x="2240236" y="6199044"/>
            <a:ext cx="254120" cy="23454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コネクタ 34">
            <a:extLst>
              <a:ext uri="{FF2B5EF4-FFF2-40B4-BE49-F238E27FC236}">
                <a16:creationId xmlns:a16="http://schemas.microsoft.com/office/drawing/2014/main" id="{BD9BF0C6-1DC9-0970-B971-3992612DBEBD}"/>
              </a:ext>
            </a:extLst>
          </p:cNvPr>
          <p:cNvCxnSpPr>
            <a:cxnSpLocks/>
          </p:cNvCxnSpPr>
          <p:nvPr/>
        </p:nvCxnSpPr>
        <p:spPr>
          <a:xfrm>
            <a:off x="1981753" y="6685057"/>
            <a:ext cx="767269" cy="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E759A3D2-9537-6440-208E-9AB56CA83000}"/>
              </a:ext>
            </a:extLst>
          </p:cNvPr>
          <p:cNvCxnSpPr>
            <a:cxnSpLocks/>
          </p:cNvCxnSpPr>
          <p:nvPr/>
        </p:nvCxnSpPr>
        <p:spPr>
          <a:xfrm>
            <a:off x="1987849" y="7056913"/>
            <a:ext cx="76726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B21879B6-083C-DC79-68F1-9D581E85352F}"/>
              </a:ext>
            </a:extLst>
          </p:cNvPr>
          <p:cNvCxnSpPr>
            <a:cxnSpLocks/>
          </p:cNvCxnSpPr>
          <p:nvPr/>
        </p:nvCxnSpPr>
        <p:spPr>
          <a:xfrm>
            <a:off x="1993945" y="7428769"/>
            <a:ext cx="76726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EC0A9579-21FB-93DE-46CB-7DEDFF0102F9}"/>
              </a:ext>
            </a:extLst>
          </p:cNvPr>
          <p:cNvSpPr txBox="1"/>
          <p:nvPr/>
        </p:nvSpPr>
        <p:spPr>
          <a:xfrm>
            <a:off x="497146" y="5419403"/>
            <a:ext cx="600984" cy="338554"/>
          </a:xfrm>
          <a:prstGeom prst="rect">
            <a:avLst/>
          </a:prstGeom>
          <a:solidFill>
            <a:schemeClr val="bg1"/>
          </a:solidFill>
        </p:spPr>
        <p:txBody>
          <a:bodyPr wrap="square" rtlCol="0">
            <a:spAutoFit/>
          </a:bodyPr>
          <a:lstStyle/>
          <a:p>
            <a:r>
              <a:rPr kumimoji="1" lang="ja-JP" altLang="en-US" sz="1600" u="sng" dirty="0"/>
              <a:t>凡例</a:t>
            </a:r>
          </a:p>
        </p:txBody>
      </p:sp>
      <p:sp>
        <p:nvSpPr>
          <p:cNvPr id="39" name="テキスト ボックス 38">
            <a:extLst>
              <a:ext uri="{FF2B5EF4-FFF2-40B4-BE49-F238E27FC236}">
                <a16:creationId xmlns:a16="http://schemas.microsoft.com/office/drawing/2014/main" id="{5D7CCBD0-7A32-DC6E-6842-1C55DC9138B8}"/>
              </a:ext>
            </a:extLst>
          </p:cNvPr>
          <p:cNvSpPr txBox="1"/>
          <p:nvPr/>
        </p:nvSpPr>
        <p:spPr>
          <a:xfrm>
            <a:off x="160300" y="7894320"/>
            <a:ext cx="1107996" cy="369332"/>
          </a:xfrm>
          <a:prstGeom prst="rect">
            <a:avLst/>
          </a:prstGeom>
          <a:solidFill>
            <a:schemeClr val="accent2"/>
          </a:solidFill>
        </p:spPr>
        <p:txBody>
          <a:bodyPr wrap="none" rtlCol="0">
            <a:spAutoFit/>
          </a:bodyPr>
          <a:lstStyle/>
          <a:p>
            <a:r>
              <a:rPr kumimoji="1" lang="ja-JP" altLang="en-US" b="1" i="1" dirty="0">
                <a:solidFill>
                  <a:schemeClr val="bg1"/>
                </a:solidFill>
                <a:latin typeface="BIZ UDゴシック" panose="020B0400000000000000" pitchFamily="49" charset="-128"/>
                <a:ea typeface="BIZ UDゴシック" panose="020B0400000000000000" pitchFamily="49" charset="-128"/>
              </a:rPr>
              <a:t>ポイント</a:t>
            </a:r>
            <a:endParaRPr kumimoji="1" lang="ja-JP" altLang="en-US" sz="1400" b="1" i="1" dirty="0">
              <a:solidFill>
                <a:schemeClr val="bg1"/>
              </a:solidFill>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C8A4DA78-4752-2D13-0FFE-A3B01EDC31B2}"/>
              </a:ext>
            </a:extLst>
          </p:cNvPr>
          <p:cNvSpPr txBox="1"/>
          <p:nvPr/>
        </p:nvSpPr>
        <p:spPr>
          <a:xfrm>
            <a:off x="1210588" y="7894320"/>
            <a:ext cx="2031325" cy="338554"/>
          </a:xfrm>
          <a:prstGeom prst="rect">
            <a:avLst/>
          </a:prstGeom>
          <a:noFill/>
        </p:spPr>
        <p:txBody>
          <a:bodyPr wrap="none" rtlCol="0">
            <a:spAutoFit/>
          </a:bodyPr>
          <a:lstStyle/>
          <a:p>
            <a:r>
              <a:rPr kumimoji="1" lang="ja-JP" altLang="en-US" sz="1600" b="1" u="sng" dirty="0">
                <a:latin typeface="BIZ UDゴシック" panose="020B0400000000000000" pitchFamily="49" charset="-128"/>
                <a:ea typeface="BIZ UDゴシック" panose="020B0400000000000000" pitchFamily="49" charset="-128"/>
              </a:rPr>
              <a:t>森林作業道と集材路</a:t>
            </a:r>
          </a:p>
        </p:txBody>
      </p:sp>
      <p:sp>
        <p:nvSpPr>
          <p:cNvPr id="42" name="テキスト ボックス 41">
            <a:extLst>
              <a:ext uri="{FF2B5EF4-FFF2-40B4-BE49-F238E27FC236}">
                <a16:creationId xmlns:a16="http://schemas.microsoft.com/office/drawing/2014/main" id="{C9740D27-1899-5C26-1292-DF76C32E71E7}"/>
              </a:ext>
            </a:extLst>
          </p:cNvPr>
          <p:cNvSpPr txBox="1"/>
          <p:nvPr/>
        </p:nvSpPr>
        <p:spPr>
          <a:xfrm>
            <a:off x="2674844" y="3070102"/>
            <a:ext cx="3631818" cy="523220"/>
          </a:xfrm>
          <a:prstGeom prst="rect">
            <a:avLst/>
          </a:prstGeom>
          <a:noFill/>
        </p:spPr>
        <p:txBody>
          <a:bodyPr wrap="square" rtlCol="0">
            <a:spAutoFit/>
          </a:bodyPr>
          <a:lstStyle/>
          <a:p>
            <a:r>
              <a:rPr kumimoji="1" lang="en-US" altLang="ja-JP" sz="1400" b="1" dirty="0">
                <a:solidFill>
                  <a:srgbClr val="FF0000"/>
                </a:solidFill>
              </a:rPr>
              <a:t>※</a:t>
            </a:r>
            <a:r>
              <a:rPr kumimoji="1" lang="ja-JP" altLang="en-US" sz="1400" b="1" dirty="0">
                <a:solidFill>
                  <a:srgbClr val="FF0000"/>
                </a:solidFill>
              </a:rPr>
              <a:t>実測の必要はありません。</a:t>
            </a:r>
            <a:endParaRPr kumimoji="1" lang="en-US" altLang="ja-JP" sz="1400" b="1" dirty="0">
              <a:solidFill>
                <a:srgbClr val="FF0000"/>
              </a:solidFill>
            </a:endParaRPr>
          </a:p>
          <a:p>
            <a:r>
              <a:rPr kumimoji="1" lang="en-US" altLang="ja-JP" sz="1400" b="1" dirty="0">
                <a:solidFill>
                  <a:srgbClr val="FF0000"/>
                </a:solidFill>
              </a:rPr>
              <a:t>※</a:t>
            </a:r>
            <a:r>
              <a:rPr kumimoji="1" lang="ja-JP" altLang="en-US" sz="1400" b="1" dirty="0">
                <a:solidFill>
                  <a:srgbClr val="FF0000"/>
                </a:solidFill>
              </a:rPr>
              <a:t>位置図・区域図と兼ねることも可能です</a:t>
            </a:r>
          </a:p>
        </p:txBody>
      </p:sp>
      <p:sp>
        <p:nvSpPr>
          <p:cNvPr id="6" name="テキスト ボックス 5">
            <a:extLst>
              <a:ext uri="{FF2B5EF4-FFF2-40B4-BE49-F238E27FC236}">
                <a16:creationId xmlns:a16="http://schemas.microsoft.com/office/drawing/2014/main" id="{5AD6ADAB-5DE6-AA05-CF7E-91BC3806C9E2}"/>
              </a:ext>
            </a:extLst>
          </p:cNvPr>
          <p:cNvSpPr txBox="1"/>
          <p:nvPr/>
        </p:nvSpPr>
        <p:spPr>
          <a:xfrm>
            <a:off x="7147560" y="921039"/>
            <a:ext cx="2728632" cy="461665"/>
          </a:xfrm>
          <a:prstGeom prst="rect">
            <a:avLst/>
          </a:prstGeom>
          <a:noFill/>
          <a:ln>
            <a:solidFill>
              <a:schemeClr val="tx1"/>
            </a:solidFill>
          </a:ln>
        </p:spPr>
        <p:txBody>
          <a:bodyPr wrap="none" rtlCol="0">
            <a:spAutoFit/>
          </a:bodyPr>
          <a:lstStyle/>
          <a:p>
            <a:r>
              <a:rPr kumimoji="1" lang="ja-JP" altLang="en-US" sz="1200" b="0" i="0" dirty="0">
                <a:solidFill>
                  <a:srgbClr val="333333"/>
                </a:solidFill>
                <a:effectLst/>
                <a:latin typeface="Lucida Grande"/>
              </a:rPr>
              <a:t>規</a:t>
            </a:r>
            <a:r>
              <a:rPr lang="en-US" altLang="ja-JP" sz="1200" b="0" i="0" dirty="0">
                <a:solidFill>
                  <a:srgbClr val="333333"/>
                </a:solidFill>
                <a:effectLst/>
                <a:latin typeface="Lucida Grande"/>
              </a:rPr>
              <a:t>§9Ⅲ</a:t>
            </a:r>
            <a:r>
              <a:rPr lang="ja-JP" altLang="en-US" sz="1200" b="0" i="0" dirty="0">
                <a:solidFill>
                  <a:srgbClr val="333333"/>
                </a:solidFill>
                <a:effectLst/>
                <a:latin typeface="Lucida Grande"/>
              </a:rPr>
              <a:t>⑦・</a:t>
            </a:r>
            <a:r>
              <a:rPr lang="en-US" altLang="ja-JP" sz="1200" b="0" i="0" dirty="0">
                <a:solidFill>
                  <a:srgbClr val="333333"/>
                </a:solidFill>
                <a:effectLst/>
                <a:latin typeface="Lucida Grande"/>
              </a:rPr>
              <a:t>Ⅳ,</a:t>
            </a:r>
            <a:r>
              <a:rPr lang="ja-JP" altLang="en-US" sz="1200" b="0" i="0" dirty="0">
                <a:solidFill>
                  <a:srgbClr val="333333"/>
                </a:solidFill>
                <a:effectLst/>
                <a:latin typeface="Lucida Grande"/>
              </a:rPr>
              <a:t>長</a:t>
            </a:r>
            <a:r>
              <a:rPr lang="en-US" altLang="ja-JP" sz="1200" b="0" i="0" dirty="0">
                <a:solidFill>
                  <a:srgbClr val="333333"/>
                </a:solidFill>
                <a:effectLst/>
                <a:latin typeface="Lucida Grande"/>
              </a:rPr>
              <a:t>P2-2-</a:t>
            </a:r>
            <a:r>
              <a:rPr lang="ja-JP" altLang="en-US" sz="1200" b="0" i="0" dirty="0">
                <a:solidFill>
                  <a:srgbClr val="333333"/>
                </a:solidFill>
                <a:effectLst/>
                <a:latin typeface="Lucida Grande"/>
              </a:rPr>
              <a:t>⑼</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課</a:t>
            </a:r>
            <a:r>
              <a:rPr lang="en-US" altLang="ja-JP" sz="1200" b="0" i="0" dirty="0">
                <a:solidFill>
                  <a:srgbClr val="333333"/>
                </a:solidFill>
                <a:effectLst/>
                <a:latin typeface="Lucida Grande"/>
              </a:rPr>
              <a:t>P1-</a:t>
            </a:r>
            <a:r>
              <a:rPr lang="ja-JP" altLang="en-US" sz="1200" b="0" i="0" dirty="0">
                <a:solidFill>
                  <a:srgbClr val="333333"/>
                </a:solidFill>
                <a:effectLst/>
                <a:latin typeface="Lucida Grande"/>
              </a:rPr>
              <a:t>⑵</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ケ</a:t>
            </a:r>
            <a:r>
              <a:rPr lang="en-US" altLang="ja-JP" sz="1200" b="0" i="0" dirty="0">
                <a:solidFill>
                  <a:srgbClr val="333333"/>
                </a:solidFill>
                <a:effectLst/>
                <a:latin typeface="Lucida Grande"/>
              </a:rPr>
              <a:t>,</a:t>
            </a:r>
          </a:p>
          <a:p>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P78-</a:t>
            </a:r>
            <a:r>
              <a:rPr lang="ja-JP" altLang="en-US" sz="1200" b="0" i="0" dirty="0">
                <a:solidFill>
                  <a:srgbClr val="333333"/>
                </a:solidFill>
                <a:effectLst/>
                <a:latin typeface="Lucida Grande"/>
              </a:rPr>
              <a:t>②</a:t>
            </a:r>
            <a:endParaRPr lang="en-US" altLang="ja-JP" sz="1200" b="0" i="0" dirty="0">
              <a:solidFill>
                <a:srgbClr val="333333"/>
              </a:solidFill>
              <a:effectLst/>
              <a:latin typeface="Lucida Grande"/>
            </a:endParaRPr>
          </a:p>
        </p:txBody>
      </p:sp>
    </p:spTree>
    <p:extLst>
      <p:ext uri="{BB962C8B-B14F-4D97-AF65-F5344CB8AC3E}">
        <p14:creationId xmlns:p14="http://schemas.microsoft.com/office/powerpoint/2010/main" val="1914793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3C04F3A-C4A3-383B-D4CD-702E1B743778}"/>
              </a:ext>
            </a:extLst>
          </p:cNvPr>
          <p:cNvSpPr txBox="1"/>
          <p:nvPr/>
        </p:nvSpPr>
        <p:spPr>
          <a:xfrm>
            <a:off x="49346" y="12192"/>
            <a:ext cx="5057795" cy="400110"/>
          </a:xfrm>
          <a:prstGeom prst="rect">
            <a:avLst/>
          </a:prstGeom>
          <a:noFill/>
        </p:spPr>
        <p:txBody>
          <a:bodyPr wrap="none" rtlCol="0">
            <a:spAutoFit/>
          </a:bodyPr>
          <a:lstStyle/>
          <a:p>
            <a:r>
              <a:rPr kumimoji="1" lang="en-US" altLang="ja-JP" sz="2000" dirty="0">
                <a:latin typeface="BIZ UDゴシック" panose="020B0400000000000000" pitchFamily="49" charset="-128"/>
                <a:ea typeface="BIZ UDゴシック" panose="020B0400000000000000" pitchFamily="49" charset="-128"/>
              </a:rPr>
              <a:t>【</a:t>
            </a:r>
            <a:r>
              <a:rPr kumimoji="1" lang="ja-JP" altLang="en-US" sz="2000" dirty="0">
                <a:latin typeface="BIZ UDゴシック" panose="020B0400000000000000" pitchFamily="49" charset="-128"/>
                <a:ea typeface="BIZ UDゴシック" panose="020B0400000000000000" pitchFamily="49" charset="-128"/>
              </a:rPr>
              <a:t>記載例（伐採・集材チェックリスト）</a:t>
            </a:r>
            <a:r>
              <a:rPr kumimoji="1" lang="en-US" altLang="ja-JP" sz="2000" dirty="0">
                <a:latin typeface="BIZ UDゴシック" panose="020B0400000000000000" pitchFamily="49" charset="-128"/>
                <a:ea typeface="BIZ UDゴシック" panose="020B0400000000000000" pitchFamily="49" charset="-128"/>
              </a:rPr>
              <a:t>】</a:t>
            </a:r>
            <a:endParaRPr kumimoji="1" lang="ja-JP" altLang="en-US" sz="2000" dirty="0">
              <a:latin typeface="BIZ UDゴシック" panose="020B0400000000000000" pitchFamily="49" charset="-128"/>
              <a:ea typeface="BIZ UDゴシック" panose="020B0400000000000000" pitchFamily="49" charset="-128"/>
            </a:endParaRPr>
          </a:p>
        </p:txBody>
      </p:sp>
      <p:sp>
        <p:nvSpPr>
          <p:cNvPr id="5" name="正方形/長方形 4">
            <a:extLst>
              <a:ext uri="{FF2B5EF4-FFF2-40B4-BE49-F238E27FC236}">
                <a16:creationId xmlns:a16="http://schemas.microsoft.com/office/drawing/2014/main" id="{A88BE7B0-8135-B91D-0060-34945E069F43}"/>
              </a:ext>
            </a:extLst>
          </p:cNvPr>
          <p:cNvSpPr/>
          <p:nvPr/>
        </p:nvSpPr>
        <p:spPr>
          <a:xfrm>
            <a:off x="128016" y="1308503"/>
            <a:ext cx="6662846" cy="832127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en-US" altLang="ja-JP" sz="1400" dirty="0"/>
          </a:p>
          <a:p>
            <a:pPr algn="ctr"/>
            <a:r>
              <a:rPr kumimoji="1" lang="ja-JP" altLang="en-US" sz="1400" dirty="0"/>
              <a:t>伐採及び集材に係るチェックリスト</a:t>
            </a:r>
            <a:endParaRPr kumimoji="1" lang="en-US" altLang="ja-JP" sz="1400" dirty="0"/>
          </a:p>
          <a:p>
            <a:endParaRPr kumimoji="1" lang="en-US" altLang="ja-JP" sz="1400" dirty="0"/>
          </a:p>
          <a:p>
            <a:pPr algn="r"/>
            <a:r>
              <a:rPr kumimoji="1" lang="ja-JP" altLang="en-US" sz="1400" u="sng" dirty="0"/>
              <a:t>〇〇年〇月〇日</a:t>
            </a:r>
            <a:endParaRPr kumimoji="1" lang="en-US" altLang="ja-JP" sz="1400" u="sng" dirty="0"/>
          </a:p>
          <a:p>
            <a:r>
              <a:rPr kumimoji="1" lang="ja-JP" altLang="en-US" sz="1400" u="sng" dirty="0"/>
              <a:t>伐採する者：〇〇　〇〇</a:t>
            </a:r>
            <a:endParaRPr kumimoji="1" lang="en-US" altLang="ja-JP" sz="1400" u="sng" dirty="0"/>
          </a:p>
          <a:p>
            <a:r>
              <a:rPr kumimoji="1" lang="ja-JP" altLang="en-US" sz="1400" u="sng" dirty="0"/>
              <a:t>森林の所在・場所：〇〇市〇〇町〇〇ー〇</a:t>
            </a:r>
            <a:endParaRPr kumimoji="1" lang="en-US" altLang="ja-JP" sz="1400" u="sng" dirty="0"/>
          </a:p>
          <a:p>
            <a:endParaRPr kumimoji="1" lang="en-US" altLang="ja-JP" sz="1400" u="sng" dirty="0"/>
          </a:p>
          <a:p>
            <a:endParaRPr kumimoji="1" lang="ja-JP" altLang="en-US" sz="1400" u="sng" dirty="0"/>
          </a:p>
        </p:txBody>
      </p:sp>
      <p:sp>
        <p:nvSpPr>
          <p:cNvPr id="6" name="テキスト ボックス 5">
            <a:extLst>
              <a:ext uri="{FF2B5EF4-FFF2-40B4-BE49-F238E27FC236}">
                <a16:creationId xmlns:a16="http://schemas.microsoft.com/office/drawing/2014/main" id="{12243F3D-5D20-3188-B415-5CA9A3AE88A9}"/>
              </a:ext>
            </a:extLst>
          </p:cNvPr>
          <p:cNvSpPr txBox="1"/>
          <p:nvPr/>
        </p:nvSpPr>
        <p:spPr>
          <a:xfrm>
            <a:off x="-16805" y="9530769"/>
            <a:ext cx="415498" cy="369332"/>
          </a:xfrm>
          <a:prstGeom prst="rect">
            <a:avLst/>
          </a:prstGeom>
          <a:noFill/>
        </p:spPr>
        <p:txBody>
          <a:bodyPr wrap="none" rtlCol="0">
            <a:spAutoFit/>
          </a:bodyPr>
          <a:lstStyle/>
          <a:p>
            <a:r>
              <a:rPr kumimoji="1" lang="en-US" altLang="ja-JP" b="1" dirty="0">
                <a:latin typeface="BIZ UDゴシック" panose="020B0400000000000000" pitchFamily="49" charset="-128"/>
                <a:ea typeface="BIZ UDゴシック" panose="020B0400000000000000" pitchFamily="49" charset="-128"/>
              </a:rPr>
              <a:t>32</a:t>
            </a:r>
            <a:endParaRPr kumimoji="1" lang="ja-JP" altLang="en-US" b="1" dirty="0">
              <a:latin typeface="BIZ UDゴシック" panose="020B0400000000000000" pitchFamily="49" charset="-128"/>
              <a:ea typeface="BIZ UDゴシック" panose="020B0400000000000000" pitchFamily="49" charset="-128"/>
            </a:endParaRPr>
          </a:p>
        </p:txBody>
      </p:sp>
      <p:graphicFrame>
        <p:nvGraphicFramePr>
          <p:cNvPr id="7" name="表 7">
            <a:extLst>
              <a:ext uri="{FF2B5EF4-FFF2-40B4-BE49-F238E27FC236}">
                <a16:creationId xmlns:a16="http://schemas.microsoft.com/office/drawing/2014/main" id="{75DA5DDD-45F6-BECA-DF63-33AE2DF19814}"/>
              </a:ext>
            </a:extLst>
          </p:cNvPr>
          <p:cNvGraphicFramePr>
            <a:graphicFrameLocks noGrp="1"/>
          </p:cNvGraphicFramePr>
          <p:nvPr>
            <p:extLst>
              <p:ext uri="{D42A27DB-BD31-4B8C-83A1-F6EECF244321}">
                <p14:modId xmlns:p14="http://schemas.microsoft.com/office/powerpoint/2010/main" val="3716429616"/>
              </p:ext>
            </p:extLst>
          </p:nvPr>
        </p:nvGraphicFramePr>
        <p:xfrm>
          <a:off x="292242" y="2847744"/>
          <a:ext cx="6328014" cy="6695440"/>
        </p:xfrm>
        <a:graphic>
          <a:graphicData uri="http://schemas.openxmlformats.org/drawingml/2006/table">
            <a:tbl>
              <a:tblPr firstRow="1" bandRow="1">
                <a:tableStyleId>{5940675A-B579-460E-94D1-54222C63F5DA}</a:tableStyleId>
              </a:tblPr>
              <a:tblGrid>
                <a:gridCol w="5767182">
                  <a:extLst>
                    <a:ext uri="{9D8B030D-6E8A-4147-A177-3AD203B41FA5}">
                      <a16:colId xmlns:a16="http://schemas.microsoft.com/office/drawing/2014/main" val="1625345610"/>
                    </a:ext>
                  </a:extLst>
                </a:gridCol>
                <a:gridCol w="560832">
                  <a:extLst>
                    <a:ext uri="{9D8B030D-6E8A-4147-A177-3AD203B41FA5}">
                      <a16:colId xmlns:a16="http://schemas.microsoft.com/office/drawing/2014/main" val="773722730"/>
                    </a:ext>
                  </a:extLst>
                </a:gridCol>
              </a:tblGrid>
              <a:tr h="370840">
                <a:tc>
                  <a:txBody>
                    <a:bodyPr/>
                    <a:lstStyle/>
                    <a:p>
                      <a:pPr algn="ctr"/>
                      <a:r>
                        <a:rPr kumimoji="1" lang="ja-JP" altLang="en-US" dirty="0"/>
                        <a:t>チェック項目</a:t>
                      </a:r>
                    </a:p>
                  </a:txBody>
                  <a:tcPr anchor="ctr"/>
                </a:tc>
                <a:tc>
                  <a:txBody>
                    <a:bodyPr/>
                    <a:lstStyle/>
                    <a:p>
                      <a:pPr algn="ctr"/>
                      <a:r>
                        <a:rPr kumimoji="1" lang="ja-JP" altLang="en-US" dirty="0"/>
                        <a:t>確認</a:t>
                      </a:r>
                    </a:p>
                  </a:txBody>
                  <a:tcPr anchor="ctr"/>
                </a:tc>
                <a:extLst>
                  <a:ext uri="{0D108BD9-81ED-4DB2-BD59-A6C34878D82A}">
                    <a16:rowId xmlns:a16="http://schemas.microsoft.com/office/drawing/2014/main" val="2379378352"/>
                  </a:ext>
                </a:extLst>
              </a:tr>
              <a:tr h="370840">
                <a:tc>
                  <a:txBody>
                    <a:bodyPr/>
                    <a:lstStyle/>
                    <a:p>
                      <a:pPr algn="l"/>
                      <a:r>
                        <a:rPr lang="ja-JP" altLang="en-US" sz="1100" kern="100" dirty="0">
                          <a:effectLst/>
                          <a:latin typeface="ＭＳ 明朝" panose="02020609040205080304" pitchFamily="17" charset="-128"/>
                          <a:ea typeface="ＭＳ ゴシック" panose="020B0609070205080204" pitchFamily="49" charset="-128"/>
                          <a:cs typeface="Times New Roman" panose="02020603050405020304" pitchFamily="18" charset="0"/>
                        </a:rPr>
                        <a:t>（１）伐採の方法及び区域の設定</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森林所有者に対し再造林の必要性を説明しその実施に向けた意識向上を図るとともに、伐採と造林の一貫作業の導入など作業効率の向上に努める。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伐採する区域の明確化を行う。</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林地や生物多様性の保全に配慮した伐採・更新方法を採用する。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保護樹帯や保残木を設定するとともに、架線や集材路を通過させる影響範囲を最小限にする。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伐採が大面積にならないよう、伐採区域の複数分割、帯状・群状伐採などにより、伐採を空間的・時間的に分散させる。</a:t>
                      </a:r>
                      <a:endParaRPr kumimoji="1" lang="ja-JP" altLang="en-US" sz="1100" dirty="0">
                        <a:latin typeface="BIZ UDP明朝 Medium" panose="02020500000000000000" pitchFamily="18" charset="-128"/>
                        <a:ea typeface="BIZ UDP明朝 Medium" panose="02020500000000000000" pitchFamily="18" charset="-128"/>
                      </a:endParaRPr>
                    </a:p>
                  </a:txBody>
                  <a:tcPr anchor="ctr"/>
                </a:tc>
                <a:tc>
                  <a:txBody>
                    <a:bodyPr/>
                    <a:lstStyle/>
                    <a:p>
                      <a:pPr algn="ctr"/>
                      <a:r>
                        <a:rPr kumimoji="1" lang="ja-JP" altLang="en-US" sz="2400" dirty="0"/>
                        <a:t>□</a:t>
                      </a:r>
                      <a:endParaRPr kumimoji="1" lang="ja-JP" altLang="en-US" sz="1400" dirty="0"/>
                    </a:p>
                  </a:txBody>
                  <a:tcPr anchor="ctr"/>
                </a:tc>
                <a:extLst>
                  <a:ext uri="{0D108BD9-81ED-4DB2-BD59-A6C34878D82A}">
                    <a16:rowId xmlns:a16="http://schemas.microsoft.com/office/drawing/2014/main" val="344490655"/>
                  </a:ext>
                </a:extLst>
              </a:tr>
              <a:tr h="370840">
                <a:tc>
                  <a:txBody>
                    <a:bodyPr/>
                    <a:lstStyle/>
                    <a:p>
                      <a:pPr algn="l"/>
                      <a:r>
                        <a:rPr lang="ja-JP" altLang="en-US" sz="1100" kern="100" dirty="0">
                          <a:effectLst/>
                          <a:latin typeface="ＭＳ 明朝" panose="02020609040205080304" pitchFamily="17" charset="-128"/>
                          <a:ea typeface="ＭＳ ゴシック" panose="020B0609070205080204" pitchFamily="49" charset="-128"/>
                          <a:cs typeface="Times New Roman" panose="02020603050405020304" pitchFamily="18" charset="0"/>
                        </a:rPr>
                        <a:t>２）林地保全に配慮した集材路</a:t>
                      </a:r>
                      <a:r>
                        <a:rPr lang="ja-JP" altLang="en-US" sz="1100" kern="100" baseline="30000" dirty="0">
                          <a:effectLst/>
                          <a:latin typeface="ＭＳ 明朝" panose="02020609040205080304" pitchFamily="17" charset="-128"/>
                          <a:ea typeface="ＭＳ ゴシック" panose="020B0609070205080204" pitchFamily="49" charset="-128"/>
                          <a:cs typeface="Times New Roman" panose="02020603050405020304" pitchFamily="18" charset="0"/>
                        </a:rPr>
                        <a:t>注１）</a:t>
                      </a:r>
                      <a:r>
                        <a:rPr lang="ja-JP" altLang="en-US" sz="1100" kern="100" dirty="0">
                          <a:effectLst/>
                          <a:latin typeface="ＭＳ 明朝" panose="02020609040205080304" pitchFamily="17" charset="-128"/>
                          <a:ea typeface="ＭＳ ゴシック" panose="020B0609070205080204" pitchFamily="49" charset="-128"/>
                          <a:cs typeface="Times New Roman" panose="02020603050405020304" pitchFamily="18" charset="0"/>
                        </a:rPr>
                        <a:t>・土場の配置・作設</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森林整備や木材の搬出のために継続的に用いる道を作設する場合は、森林作業道作設指針</a:t>
                      </a:r>
                      <a:r>
                        <a:rPr lang="ja-JP" altLang="en-US" sz="1100" kern="100" baseline="300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注２）</a:t>
                      </a: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に基づく森林作業道として作設する。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集材路・土場の作設によって土砂の流出・林地の崩壊が発生しないよう集材方法や使用機械を選定し、集材路・土場の配置を必要最小限にする。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地形等の条件に応じて、路網と架線を適切に組み合わせる。急傾斜地など集材路等により林地の崩壊を引き起こすおそれがある場合等は、架線集材とする。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土場の作設ではのり面を丸太組みで支えるなどの対策を講じる。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集材路・土場の作設開始後も土質、水系等に注意し、林地の保全に配慮する。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集材路の線形は、極力等高線に合わせる。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ヘアピンカーブは地盤の安定した箇所に設置する。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集材路・土場は渓流から距離を置いて配置する。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伐採現場の土質が粘性土の場合は、集材路・土場の作設を避ける。やむを得ず作設する場合は、土砂が渓流に流出しない工夫をする。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集材路は、沢筋を横断する箇所が少なくなるよう配置する。急傾斜地の０次谷や破砕帯等を通過する場合は、極力短くし、排水処理等を適切に実施する。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伐採区域のみで集材路の適切な配置が困難な場合には、隣接地を経由することとし、隣接地の森林所有者等と調整を行う。</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幅員が３ｍを超える集材路又は森林作業道を作設する場合は、その面積が１</a:t>
                      </a:r>
                      <a:r>
                        <a:rPr lang="en-US" altLang="ja-JP"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ha</a:t>
                      </a: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を超えない。</a:t>
                      </a:r>
                    </a:p>
                    <a:p>
                      <a:pPr lvl="1" algn="l"/>
                      <a:r>
                        <a:rPr lang="ja-JP" altLang="en-US" sz="900" kern="100" dirty="0">
                          <a:effectLst/>
                          <a:latin typeface="ＭＳ 明朝" panose="02020609040205080304" pitchFamily="17" charset="-128"/>
                          <a:ea typeface="ＭＳ ゴシック" panose="020B0609070205080204" pitchFamily="49" charset="-128"/>
                          <a:cs typeface="Times New Roman" panose="02020603050405020304" pitchFamily="18" charset="0"/>
                        </a:rPr>
                        <a:t>注１）集材路：立木の伐採、搬出等のために林業機械等が一時的に走行することを目的として作設する仮施設（道）（森林整備のために継続的に用いる道は森林作業道として集材路と区別する）。</a:t>
                      </a:r>
                    </a:p>
                    <a:p>
                      <a:pPr lvl="1" algn="l"/>
                      <a:r>
                        <a:rPr lang="ja-JP" altLang="en-US" sz="900" kern="100" dirty="0">
                          <a:effectLst/>
                          <a:latin typeface="ＭＳ 明朝" panose="02020609040205080304" pitchFamily="17" charset="-128"/>
                          <a:ea typeface="ＭＳ ゴシック" panose="020B0609070205080204" pitchFamily="49" charset="-128"/>
                          <a:cs typeface="Times New Roman" panose="02020603050405020304" pitchFamily="18" charset="0"/>
                        </a:rPr>
                        <a:t>注２）「森林作業道作設指針の制定について」（平成</a:t>
                      </a:r>
                      <a:r>
                        <a:rPr lang="en-US" altLang="ja-JP" sz="900" kern="100" dirty="0">
                          <a:effectLst/>
                          <a:latin typeface="ＭＳ 明朝" panose="02020609040205080304" pitchFamily="17" charset="-128"/>
                          <a:ea typeface="ＭＳ ゴシック" panose="020B0609070205080204" pitchFamily="49" charset="-128"/>
                          <a:cs typeface="Times New Roman" panose="02020603050405020304" pitchFamily="18" charset="0"/>
                        </a:rPr>
                        <a:t>22</a:t>
                      </a:r>
                      <a:r>
                        <a:rPr lang="ja-JP" altLang="en-US" sz="900" kern="100" dirty="0">
                          <a:effectLst/>
                          <a:latin typeface="ＭＳ 明朝" panose="02020609040205080304" pitchFamily="17" charset="-128"/>
                          <a:ea typeface="ＭＳ ゴシック" panose="020B0609070205080204" pitchFamily="49" charset="-128"/>
                          <a:cs typeface="Times New Roman" panose="02020603050405020304" pitchFamily="18" charset="0"/>
                        </a:rPr>
                        <a:t>年</a:t>
                      </a:r>
                      <a:r>
                        <a:rPr lang="en-US" altLang="ja-JP" sz="900" kern="100" dirty="0">
                          <a:effectLst/>
                          <a:latin typeface="ＭＳ 明朝" panose="02020609040205080304" pitchFamily="17" charset="-128"/>
                          <a:ea typeface="ＭＳ ゴシック" panose="020B0609070205080204" pitchFamily="49" charset="-128"/>
                          <a:cs typeface="Times New Roman" panose="02020603050405020304" pitchFamily="18" charset="0"/>
                        </a:rPr>
                        <a:t>11</a:t>
                      </a:r>
                      <a:r>
                        <a:rPr lang="ja-JP" altLang="en-US" sz="900" kern="100" dirty="0">
                          <a:effectLst/>
                          <a:latin typeface="ＭＳ 明朝" panose="02020609040205080304" pitchFamily="17" charset="-128"/>
                          <a:ea typeface="ＭＳ ゴシック" panose="020B0609070205080204" pitchFamily="49" charset="-128"/>
                          <a:cs typeface="Times New Roman" panose="02020603050405020304" pitchFamily="18" charset="0"/>
                        </a:rPr>
                        <a:t>月</a:t>
                      </a:r>
                      <a:r>
                        <a:rPr lang="en-US" altLang="ja-JP" sz="900" kern="100" dirty="0">
                          <a:effectLst/>
                          <a:latin typeface="ＭＳ 明朝" panose="02020609040205080304" pitchFamily="17" charset="-128"/>
                          <a:ea typeface="ＭＳ ゴシック" panose="020B0609070205080204" pitchFamily="49" charset="-128"/>
                          <a:cs typeface="Times New Roman" panose="02020603050405020304" pitchFamily="18" charset="0"/>
                        </a:rPr>
                        <a:t>17</a:t>
                      </a:r>
                      <a:r>
                        <a:rPr lang="ja-JP" altLang="en-US" sz="900" kern="100" dirty="0">
                          <a:effectLst/>
                          <a:latin typeface="ＭＳ 明朝" panose="02020609040205080304" pitchFamily="17" charset="-128"/>
                          <a:ea typeface="ＭＳ ゴシック" panose="020B0609070205080204" pitchFamily="49" charset="-128"/>
                          <a:cs typeface="Times New Roman" panose="02020603050405020304" pitchFamily="18" charset="0"/>
                        </a:rPr>
                        <a:t>日付け林整整第</a:t>
                      </a:r>
                      <a:r>
                        <a:rPr lang="en-US" altLang="ja-JP" sz="900" kern="100" dirty="0">
                          <a:effectLst/>
                          <a:latin typeface="ＭＳ 明朝" panose="02020609040205080304" pitchFamily="17" charset="-128"/>
                          <a:ea typeface="ＭＳ ゴシック" panose="020B0609070205080204" pitchFamily="49" charset="-128"/>
                          <a:cs typeface="Times New Roman" panose="02020603050405020304" pitchFamily="18" charset="0"/>
                        </a:rPr>
                        <a:t>656</a:t>
                      </a:r>
                      <a:r>
                        <a:rPr lang="ja-JP" altLang="en-US" sz="900" kern="100" dirty="0">
                          <a:effectLst/>
                          <a:latin typeface="ＭＳ 明朝" panose="02020609040205080304" pitchFamily="17" charset="-128"/>
                          <a:ea typeface="ＭＳ ゴシック" panose="020B0609070205080204" pitchFamily="49" charset="-128"/>
                          <a:cs typeface="Times New Roman" panose="02020603050405020304" pitchFamily="18" charset="0"/>
                        </a:rPr>
                        <a:t>号林野庁長官通知）</a:t>
                      </a:r>
                      <a:endParaRPr kumimoji="1" lang="ja-JP" altLang="en-US" sz="50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lt"/>
                          <a:ea typeface="+mn-ea"/>
                          <a:cs typeface="+mn-cs"/>
                        </a:rPr>
                        <a:t>□</a:t>
                      </a:r>
                      <a:endParaRPr kumimoji="1" lang="ja-JP" altLang="en-US" sz="1400" b="0"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328680002"/>
                  </a:ext>
                </a:extLst>
              </a:tr>
              <a:tr h="370840">
                <a:tc>
                  <a:txBody>
                    <a:bodyPr/>
                    <a:lstStyle/>
                    <a:p>
                      <a:pPr algn="l"/>
                      <a:r>
                        <a:rPr lang="ja-JP" altLang="en-US" sz="1050" kern="100" dirty="0">
                          <a:effectLst/>
                          <a:latin typeface="ＭＳ 明朝" panose="02020609040205080304" pitchFamily="17" charset="-128"/>
                          <a:ea typeface="ＭＳ ゴシック" panose="020B0609070205080204" pitchFamily="49" charset="-128"/>
                          <a:cs typeface="Times New Roman" panose="02020603050405020304" pitchFamily="18" charset="0"/>
                        </a:rPr>
                        <a:t>（３）周辺環境への配慮</a:t>
                      </a:r>
                    </a:p>
                    <a:p>
                      <a:pPr marL="571500" lvl="1" indent="-228600" algn="l">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集材路・土場は、人家、道路、鉄道等の重要な保全対象又は水道の取水口が周囲にない箇所とし、特に保全対象に直接被害を与える箇所は避ける。</a:t>
                      </a:r>
                    </a:p>
                    <a:p>
                      <a:pPr marL="571500" lvl="1" indent="-228600" algn="l">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やむを得ず作設する場合は、保全対象の上方に丸太柵工等を設置する。</a:t>
                      </a:r>
                      <a:endParaRPr kumimoji="1" lang="ja-JP" altLang="en-US" sz="1050" dirty="0">
                        <a:latin typeface="BIZ UDP明朝 Medium" panose="02020500000000000000" pitchFamily="18" charset="-128"/>
                        <a:ea typeface="BIZ UDP明朝 Medium" panose="02020500000000000000" pitchFamily="18" charset="-128"/>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lt"/>
                          <a:ea typeface="+mn-ea"/>
                          <a:cs typeface="+mn-cs"/>
                        </a:rPr>
                        <a:t>□</a:t>
                      </a:r>
                      <a:endParaRPr kumimoji="1" lang="ja-JP" altLang="en-US" sz="1400" b="0"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2578308819"/>
                  </a:ext>
                </a:extLst>
              </a:tr>
            </a:tbl>
          </a:graphicData>
        </a:graphic>
      </p:graphicFrame>
      <p:sp>
        <p:nvSpPr>
          <p:cNvPr id="10" name="テキスト ボックス 9">
            <a:extLst>
              <a:ext uri="{FF2B5EF4-FFF2-40B4-BE49-F238E27FC236}">
                <a16:creationId xmlns:a16="http://schemas.microsoft.com/office/drawing/2014/main" id="{8BE4E7EF-816D-DA66-F5DA-DF4D69BC245D}"/>
              </a:ext>
            </a:extLst>
          </p:cNvPr>
          <p:cNvSpPr txBox="1"/>
          <p:nvPr/>
        </p:nvSpPr>
        <p:spPr>
          <a:xfrm>
            <a:off x="4971133" y="42970"/>
            <a:ext cx="1819729" cy="338554"/>
          </a:xfrm>
          <a:prstGeom prst="rect">
            <a:avLst/>
          </a:prstGeom>
          <a:noFill/>
          <a:ln>
            <a:solidFill>
              <a:srgbClr val="FF0000"/>
            </a:solidFill>
          </a:ln>
        </p:spPr>
        <p:txBody>
          <a:bodyPr wrap="none" rtlCol="0">
            <a:spAutoFit/>
          </a:bodyPr>
          <a:lstStyle/>
          <a:p>
            <a:r>
              <a:rPr kumimoji="1" lang="ja-JP" altLang="en-US" sz="1600" dirty="0">
                <a:solidFill>
                  <a:srgbClr val="FF0000"/>
                </a:solidFill>
                <a:latin typeface="BIZ UDPゴシック" panose="020B0400000000000000" pitchFamily="50" charset="-128"/>
                <a:ea typeface="BIZ UDPゴシック" panose="020B0400000000000000" pitchFamily="50" charset="-128"/>
              </a:rPr>
              <a:t>主伐の場合に添付</a:t>
            </a:r>
          </a:p>
        </p:txBody>
      </p:sp>
      <p:sp>
        <p:nvSpPr>
          <p:cNvPr id="2" name="テキスト ボックス 1">
            <a:extLst>
              <a:ext uri="{FF2B5EF4-FFF2-40B4-BE49-F238E27FC236}">
                <a16:creationId xmlns:a16="http://schemas.microsoft.com/office/drawing/2014/main" id="{9019D851-33ED-AFAD-FD4A-7EE4063E263F}"/>
              </a:ext>
            </a:extLst>
          </p:cNvPr>
          <p:cNvSpPr txBox="1"/>
          <p:nvPr/>
        </p:nvSpPr>
        <p:spPr>
          <a:xfrm>
            <a:off x="128017" y="412302"/>
            <a:ext cx="6746110" cy="830997"/>
          </a:xfrm>
          <a:prstGeom prst="rect">
            <a:avLst/>
          </a:prstGeom>
          <a:noFill/>
        </p:spPr>
        <p:txBody>
          <a:bodyPr wrap="square" rtlCol="0">
            <a:spAutoFit/>
          </a:bodyPr>
          <a:lstStyle/>
          <a:p>
            <a:r>
              <a:rPr kumimoji="1" lang="ja-JP" altLang="en-US" sz="1600" dirty="0">
                <a:latin typeface="BIZ UDPゴシック" panose="020B0400000000000000" pitchFamily="50" charset="-128"/>
                <a:ea typeface="BIZ UDPゴシック" panose="020B0400000000000000" pitchFamily="50" charset="-128"/>
              </a:rPr>
              <a:t>　計画している伐採・集材が周囲の環境等に配慮した適切なものとなるよう、チェックをお願いします。なお、内容は地域により異なる場合がありますので、各自治体が指定する内容でのチェックをお願いします。</a:t>
            </a:r>
          </a:p>
        </p:txBody>
      </p:sp>
      <p:sp>
        <p:nvSpPr>
          <p:cNvPr id="3" name="テキスト ボックス 2">
            <a:extLst>
              <a:ext uri="{FF2B5EF4-FFF2-40B4-BE49-F238E27FC236}">
                <a16:creationId xmlns:a16="http://schemas.microsoft.com/office/drawing/2014/main" id="{9B3F1B2E-18E1-0D8A-0BD1-20A578892368}"/>
              </a:ext>
            </a:extLst>
          </p:cNvPr>
          <p:cNvSpPr txBox="1"/>
          <p:nvPr/>
        </p:nvSpPr>
        <p:spPr>
          <a:xfrm>
            <a:off x="378757" y="9581626"/>
            <a:ext cx="2071485" cy="307777"/>
          </a:xfrm>
          <a:prstGeom prst="rect">
            <a:avLst/>
          </a:prstGeom>
          <a:noFill/>
        </p:spPr>
        <p:txBody>
          <a:bodyPr wrap="square" rtlCol="0">
            <a:spAutoFit/>
          </a:bodyPr>
          <a:lstStyle/>
          <a:p>
            <a:r>
              <a:rPr kumimoji="1" lang="en-US" altLang="ja-JP" sz="14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400" b="1" dirty="0">
                <a:solidFill>
                  <a:srgbClr val="FF0000"/>
                </a:solidFill>
                <a:latin typeface="BIZ UDPゴシック" panose="020B0400000000000000" pitchFamily="50" charset="-128"/>
                <a:ea typeface="BIZ UDPゴシック" panose="020B0400000000000000" pitchFamily="50" charset="-128"/>
              </a:rPr>
              <a:t>次頁に続きます。</a:t>
            </a:r>
          </a:p>
        </p:txBody>
      </p:sp>
      <p:sp>
        <p:nvSpPr>
          <p:cNvPr id="8" name="テキスト ボックス 7">
            <a:extLst>
              <a:ext uri="{FF2B5EF4-FFF2-40B4-BE49-F238E27FC236}">
                <a16:creationId xmlns:a16="http://schemas.microsoft.com/office/drawing/2014/main" id="{476A16CC-6636-CC89-6C1B-E78AA2A5E479}"/>
              </a:ext>
            </a:extLst>
          </p:cNvPr>
          <p:cNvSpPr txBox="1"/>
          <p:nvPr/>
        </p:nvSpPr>
        <p:spPr>
          <a:xfrm>
            <a:off x="7147560" y="921039"/>
            <a:ext cx="2728632" cy="461665"/>
          </a:xfrm>
          <a:prstGeom prst="rect">
            <a:avLst/>
          </a:prstGeom>
          <a:noFill/>
          <a:ln>
            <a:solidFill>
              <a:schemeClr val="tx1"/>
            </a:solidFill>
          </a:ln>
        </p:spPr>
        <p:txBody>
          <a:bodyPr wrap="none" rtlCol="0">
            <a:spAutoFit/>
          </a:bodyPr>
          <a:lstStyle/>
          <a:p>
            <a:r>
              <a:rPr kumimoji="1" lang="ja-JP" altLang="en-US" sz="1200" b="0" i="0" dirty="0">
                <a:solidFill>
                  <a:srgbClr val="333333"/>
                </a:solidFill>
                <a:effectLst/>
                <a:latin typeface="Lucida Grande"/>
              </a:rPr>
              <a:t>規</a:t>
            </a:r>
            <a:r>
              <a:rPr lang="en-US" altLang="ja-JP" sz="1200" b="0" i="0" dirty="0">
                <a:solidFill>
                  <a:srgbClr val="333333"/>
                </a:solidFill>
                <a:effectLst/>
                <a:latin typeface="Lucida Grande"/>
              </a:rPr>
              <a:t>§9Ⅲ</a:t>
            </a:r>
            <a:r>
              <a:rPr lang="ja-JP" altLang="en-US" sz="1200" b="0" i="0" dirty="0">
                <a:solidFill>
                  <a:srgbClr val="333333"/>
                </a:solidFill>
                <a:effectLst/>
                <a:latin typeface="Lucida Grande"/>
              </a:rPr>
              <a:t>⑦・</a:t>
            </a:r>
            <a:r>
              <a:rPr lang="en-US" altLang="ja-JP" sz="1200" b="0" i="0" dirty="0">
                <a:solidFill>
                  <a:srgbClr val="333333"/>
                </a:solidFill>
                <a:effectLst/>
                <a:latin typeface="Lucida Grande"/>
              </a:rPr>
              <a:t>Ⅳ,</a:t>
            </a:r>
            <a:r>
              <a:rPr lang="ja-JP" altLang="en-US" sz="1200" b="0" i="0" dirty="0">
                <a:solidFill>
                  <a:srgbClr val="333333"/>
                </a:solidFill>
                <a:effectLst/>
                <a:latin typeface="Lucida Grande"/>
              </a:rPr>
              <a:t>長</a:t>
            </a:r>
            <a:r>
              <a:rPr lang="en-US" altLang="ja-JP" sz="1200" b="0" i="0" dirty="0">
                <a:solidFill>
                  <a:srgbClr val="333333"/>
                </a:solidFill>
                <a:effectLst/>
                <a:latin typeface="Lucida Grande"/>
              </a:rPr>
              <a:t>P2-2-</a:t>
            </a:r>
            <a:r>
              <a:rPr lang="ja-JP" altLang="en-US" sz="1200" b="0" i="0" dirty="0">
                <a:solidFill>
                  <a:srgbClr val="333333"/>
                </a:solidFill>
                <a:effectLst/>
                <a:latin typeface="Lucida Grande"/>
              </a:rPr>
              <a:t>⑼</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課</a:t>
            </a:r>
            <a:r>
              <a:rPr lang="en-US" altLang="ja-JP" sz="1200" b="0" i="0" dirty="0">
                <a:solidFill>
                  <a:srgbClr val="333333"/>
                </a:solidFill>
                <a:effectLst/>
                <a:latin typeface="Lucida Grande"/>
              </a:rPr>
              <a:t>P1-</a:t>
            </a:r>
            <a:r>
              <a:rPr lang="ja-JP" altLang="en-US" sz="1200" b="0" i="0" dirty="0">
                <a:solidFill>
                  <a:srgbClr val="333333"/>
                </a:solidFill>
                <a:effectLst/>
                <a:latin typeface="Lucida Grande"/>
              </a:rPr>
              <a:t>⑵</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ケ</a:t>
            </a:r>
            <a:r>
              <a:rPr lang="en-US" altLang="ja-JP" sz="1200" b="0" i="0" dirty="0">
                <a:solidFill>
                  <a:srgbClr val="333333"/>
                </a:solidFill>
                <a:effectLst/>
                <a:latin typeface="Lucida Grande"/>
              </a:rPr>
              <a:t>,</a:t>
            </a:r>
          </a:p>
          <a:p>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P76-</a:t>
            </a:r>
            <a:r>
              <a:rPr lang="ja-JP" altLang="en-US" sz="1200" b="0" i="0" dirty="0">
                <a:solidFill>
                  <a:srgbClr val="333333"/>
                </a:solidFill>
                <a:effectLst/>
                <a:latin typeface="Lucida Grande"/>
              </a:rPr>
              <a:t>①</a:t>
            </a:r>
            <a:endParaRPr lang="en-US" altLang="ja-JP" sz="1200" b="0" i="0" dirty="0">
              <a:solidFill>
                <a:srgbClr val="333333"/>
              </a:solidFill>
              <a:effectLst/>
              <a:latin typeface="Lucida Grande"/>
            </a:endParaRPr>
          </a:p>
        </p:txBody>
      </p:sp>
    </p:spTree>
    <p:extLst>
      <p:ext uri="{BB962C8B-B14F-4D97-AF65-F5344CB8AC3E}">
        <p14:creationId xmlns:p14="http://schemas.microsoft.com/office/powerpoint/2010/main" val="1607007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3C04F3A-C4A3-383B-D4CD-702E1B743778}"/>
              </a:ext>
            </a:extLst>
          </p:cNvPr>
          <p:cNvSpPr txBox="1"/>
          <p:nvPr/>
        </p:nvSpPr>
        <p:spPr>
          <a:xfrm>
            <a:off x="49346" y="12192"/>
            <a:ext cx="5057795" cy="400110"/>
          </a:xfrm>
          <a:prstGeom prst="rect">
            <a:avLst/>
          </a:prstGeom>
          <a:noFill/>
        </p:spPr>
        <p:txBody>
          <a:bodyPr wrap="none" rtlCol="0">
            <a:spAutoFit/>
          </a:bodyPr>
          <a:lstStyle/>
          <a:p>
            <a:r>
              <a:rPr kumimoji="1" lang="en-US" altLang="ja-JP" sz="2000" dirty="0">
                <a:latin typeface="BIZ UDゴシック" panose="020B0400000000000000" pitchFamily="49" charset="-128"/>
                <a:ea typeface="BIZ UDゴシック" panose="020B0400000000000000" pitchFamily="49" charset="-128"/>
              </a:rPr>
              <a:t>【</a:t>
            </a:r>
            <a:r>
              <a:rPr kumimoji="1" lang="ja-JP" altLang="en-US" sz="2000" dirty="0">
                <a:latin typeface="BIZ UDゴシック" panose="020B0400000000000000" pitchFamily="49" charset="-128"/>
                <a:ea typeface="BIZ UDゴシック" panose="020B0400000000000000" pitchFamily="49" charset="-128"/>
              </a:rPr>
              <a:t>伐採・集材チェックリスト（つづき）</a:t>
            </a:r>
            <a:r>
              <a:rPr kumimoji="1" lang="en-US" altLang="ja-JP" sz="2000" dirty="0">
                <a:latin typeface="BIZ UDゴシック" panose="020B0400000000000000" pitchFamily="49" charset="-128"/>
                <a:ea typeface="BIZ UDゴシック" panose="020B0400000000000000" pitchFamily="49" charset="-128"/>
              </a:rPr>
              <a:t>】</a:t>
            </a:r>
            <a:endParaRPr kumimoji="1" lang="ja-JP" altLang="en-US" sz="2000" dirty="0">
              <a:latin typeface="BIZ UDゴシック" panose="020B0400000000000000" pitchFamily="49" charset="-128"/>
              <a:ea typeface="BIZ UDゴシック" panose="020B0400000000000000" pitchFamily="49" charset="-128"/>
            </a:endParaRPr>
          </a:p>
        </p:txBody>
      </p:sp>
      <p:sp>
        <p:nvSpPr>
          <p:cNvPr id="5" name="正方形/長方形 4">
            <a:extLst>
              <a:ext uri="{FF2B5EF4-FFF2-40B4-BE49-F238E27FC236}">
                <a16:creationId xmlns:a16="http://schemas.microsoft.com/office/drawing/2014/main" id="{A88BE7B0-8135-B91D-0060-34945E069F43}"/>
              </a:ext>
            </a:extLst>
          </p:cNvPr>
          <p:cNvSpPr/>
          <p:nvPr/>
        </p:nvSpPr>
        <p:spPr>
          <a:xfrm>
            <a:off x="128016" y="499872"/>
            <a:ext cx="6601968" cy="9083040"/>
          </a:xfrm>
          <a:prstGeom prst="rect">
            <a:avLst/>
          </a:prstGeom>
        </p:spPr>
        <p:style>
          <a:lnRef idx="2">
            <a:schemeClr val="dk1"/>
          </a:lnRef>
          <a:fillRef idx="1">
            <a:schemeClr val="lt1"/>
          </a:fillRef>
          <a:effectRef idx="0">
            <a:schemeClr val="dk1"/>
          </a:effectRef>
          <a:fontRef idx="minor">
            <a:schemeClr val="dk1"/>
          </a:fontRef>
        </p:style>
        <p:txBody>
          <a:bodyPr rtlCol="0" anchor="t"/>
          <a:lstStyle/>
          <a:p>
            <a:endParaRPr kumimoji="1" lang="en-US" altLang="ja-JP" sz="1400" u="sng" dirty="0"/>
          </a:p>
          <a:p>
            <a:endParaRPr kumimoji="1" lang="ja-JP" altLang="en-US" sz="1400" u="sng" dirty="0"/>
          </a:p>
        </p:txBody>
      </p:sp>
      <p:sp>
        <p:nvSpPr>
          <p:cNvPr id="6" name="テキスト ボックス 5">
            <a:extLst>
              <a:ext uri="{FF2B5EF4-FFF2-40B4-BE49-F238E27FC236}">
                <a16:creationId xmlns:a16="http://schemas.microsoft.com/office/drawing/2014/main" id="{12243F3D-5D20-3188-B415-5CA9A3AE88A9}"/>
              </a:ext>
            </a:extLst>
          </p:cNvPr>
          <p:cNvSpPr txBox="1"/>
          <p:nvPr/>
        </p:nvSpPr>
        <p:spPr>
          <a:xfrm>
            <a:off x="6458628" y="9582912"/>
            <a:ext cx="415498" cy="369332"/>
          </a:xfrm>
          <a:prstGeom prst="rect">
            <a:avLst/>
          </a:prstGeom>
          <a:noFill/>
        </p:spPr>
        <p:txBody>
          <a:bodyPr wrap="none" rtlCol="0">
            <a:spAutoFit/>
          </a:bodyPr>
          <a:lstStyle/>
          <a:p>
            <a:r>
              <a:rPr kumimoji="1" lang="en-US" altLang="ja-JP" b="1" dirty="0">
                <a:latin typeface="BIZ UDゴシック" panose="020B0400000000000000" pitchFamily="49" charset="-128"/>
                <a:ea typeface="BIZ UDゴシック" panose="020B0400000000000000" pitchFamily="49" charset="-128"/>
              </a:rPr>
              <a:t>33</a:t>
            </a:r>
            <a:endParaRPr kumimoji="1" lang="ja-JP" altLang="en-US" b="1" dirty="0">
              <a:latin typeface="BIZ UDゴシック" panose="020B0400000000000000" pitchFamily="49" charset="-128"/>
              <a:ea typeface="BIZ UDゴシック" panose="020B0400000000000000" pitchFamily="49" charset="-128"/>
            </a:endParaRPr>
          </a:p>
        </p:txBody>
      </p:sp>
      <p:graphicFrame>
        <p:nvGraphicFramePr>
          <p:cNvPr id="7" name="表 7">
            <a:extLst>
              <a:ext uri="{FF2B5EF4-FFF2-40B4-BE49-F238E27FC236}">
                <a16:creationId xmlns:a16="http://schemas.microsoft.com/office/drawing/2014/main" id="{75DA5DDD-45F6-BECA-DF63-33AE2DF19814}"/>
              </a:ext>
            </a:extLst>
          </p:cNvPr>
          <p:cNvGraphicFramePr>
            <a:graphicFrameLocks noGrp="1"/>
          </p:cNvGraphicFramePr>
          <p:nvPr>
            <p:extLst>
              <p:ext uri="{D42A27DB-BD31-4B8C-83A1-F6EECF244321}">
                <p14:modId xmlns:p14="http://schemas.microsoft.com/office/powerpoint/2010/main" val="4198331144"/>
              </p:ext>
            </p:extLst>
          </p:nvPr>
        </p:nvGraphicFramePr>
        <p:xfrm>
          <a:off x="338363" y="624840"/>
          <a:ext cx="6328014" cy="8790940"/>
        </p:xfrm>
        <a:graphic>
          <a:graphicData uri="http://schemas.openxmlformats.org/drawingml/2006/table">
            <a:tbl>
              <a:tblPr firstRow="1" bandRow="1">
                <a:tableStyleId>{5940675A-B579-460E-94D1-54222C63F5DA}</a:tableStyleId>
              </a:tblPr>
              <a:tblGrid>
                <a:gridCol w="5767182">
                  <a:extLst>
                    <a:ext uri="{9D8B030D-6E8A-4147-A177-3AD203B41FA5}">
                      <a16:colId xmlns:a16="http://schemas.microsoft.com/office/drawing/2014/main" val="1625345610"/>
                    </a:ext>
                  </a:extLst>
                </a:gridCol>
                <a:gridCol w="560832">
                  <a:extLst>
                    <a:ext uri="{9D8B030D-6E8A-4147-A177-3AD203B41FA5}">
                      <a16:colId xmlns:a16="http://schemas.microsoft.com/office/drawing/2014/main" val="773722730"/>
                    </a:ext>
                  </a:extLst>
                </a:gridCol>
              </a:tblGrid>
              <a:tr h="370840">
                <a:tc>
                  <a:txBody>
                    <a:bodyPr/>
                    <a:lstStyle/>
                    <a:p>
                      <a:pPr algn="ctr"/>
                      <a:r>
                        <a:rPr kumimoji="1" lang="ja-JP" altLang="en-US" dirty="0"/>
                        <a:t>チェック項目</a:t>
                      </a:r>
                    </a:p>
                  </a:txBody>
                  <a:tcPr anchor="ctr"/>
                </a:tc>
                <a:tc>
                  <a:txBody>
                    <a:bodyPr/>
                    <a:lstStyle/>
                    <a:p>
                      <a:pPr algn="ctr"/>
                      <a:r>
                        <a:rPr kumimoji="1" lang="ja-JP" altLang="en-US" dirty="0"/>
                        <a:t>確認</a:t>
                      </a:r>
                    </a:p>
                  </a:txBody>
                  <a:tcPr anchor="ctr"/>
                </a:tc>
                <a:extLst>
                  <a:ext uri="{0D108BD9-81ED-4DB2-BD59-A6C34878D82A}">
                    <a16:rowId xmlns:a16="http://schemas.microsoft.com/office/drawing/2014/main" val="2379378352"/>
                  </a:ext>
                </a:extLst>
              </a:tr>
              <a:tr h="370840">
                <a:tc>
                  <a:txBody>
                    <a:bodyPr/>
                    <a:lstStyle/>
                    <a:p>
                      <a:pPr algn="l"/>
                      <a:r>
                        <a:rPr lang="ja-JP" altLang="en-US" sz="1100" kern="100" dirty="0">
                          <a:effectLst/>
                          <a:latin typeface="ＭＳ 明朝" panose="02020609040205080304" pitchFamily="17" charset="-128"/>
                          <a:ea typeface="ＭＳ ゴシック" panose="020B0609070205080204" pitchFamily="49" charset="-128"/>
                          <a:cs typeface="Times New Roman" panose="02020603050405020304" pitchFamily="18" charset="0"/>
                        </a:rPr>
                        <a:t>（４）生物多様性と景観への配慮</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希少な野生生物の生息・生育を知った場合には、線形及び作業の時期の変更等の対策を講じる。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集落、道路等からの景観に配慮し、必要最小限の集材路・土場の配置とする。</a:t>
                      </a:r>
                      <a:endParaRPr kumimoji="1" lang="ja-JP" altLang="en-US" sz="1100" dirty="0">
                        <a:latin typeface="BIZ UDP明朝 Medium" panose="02020500000000000000" pitchFamily="18" charset="-128"/>
                        <a:ea typeface="BIZ UDP明朝 Medium" panose="02020500000000000000" pitchFamily="18" charset="-128"/>
                      </a:endParaRPr>
                    </a:p>
                  </a:txBody>
                  <a:tcPr anchor="ctr"/>
                </a:tc>
                <a:tc>
                  <a:txBody>
                    <a:bodyPr/>
                    <a:lstStyle/>
                    <a:p>
                      <a:pPr algn="ctr"/>
                      <a:r>
                        <a:rPr kumimoji="1" lang="ja-JP" altLang="en-US" sz="2400" dirty="0"/>
                        <a:t>□</a:t>
                      </a:r>
                      <a:endParaRPr kumimoji="1" lang="ja-JP" altLang="en-US" sz="1400" dirty="0"/>
                    </a:p>
                  </a:txBody>
                  <a:tcPr anchor="ctr"/>
                </a:tc>
                <a:extLst>
                  <a:ext uri="{0D108BD9-81ED-4DB2-BD59-A6C34878D82A}">
                    <a16:rowId xmlns:a16="http://schemas.microsoft.com/office/drawing/2014/main" val="344490655"/>
                  </a:ext>
                </a:extLst>
              </a:tr>
              <a:tr h="370840">
                <a:tc>
                  <a:txBody>
                    <a:bodyPr/>
                    <a:lstStyle/>
                    <a:p>
                      <a:pPr algn="l"/>
                      <a:r>
                        <a:rPr lang="ja-JP" altLang="en-US" sz="1100" kern="100" dirty="0">
                          <a:effectLst/>
                          <a:latin typeface="ＭＳ 明朝" panose="02020609040205080304" pitchFamily="17" charset="-128"/>
                          <a:ea typeface="ＭＳ ゴシック" panose="020B0609070205080204" pitchFamily="49" charset="-128"/>
                          <a:cs typeface="Times New Roman" panose="02020603050405020304" pitchFamily="18" charset="0"/>
                        </a:rPr>
                        <a:t>（５）路面の保護と排水の処理</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路面の横断勾配を水平に、縦断勾配をできるだけ緩やかにし、波形勾配によりこまめな分散排水を行う。困難な場合等は状況に適した横断溝等を設置する。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横断溝等は、路面水がまとまった流量とならない間隔で設置する。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安全に排水できる箇所をあらかじめ決め、素掘り側溝等により導水する。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渓流横断箇所は可能な限り原状復旧する。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洗い越し施工では、横断箇所で路面より低い通水面を設ける。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曲線部では上部入口手前で排水する。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開きょ等は、走行する林業機械等の重量や足回りを考慮する。横断溝等の排水先には、路体の決壊を防止するため、岩等の水たたきを設置する。</a:t>
                      </a:r>
                    </a:p>
                    <a:p>
                      <a:pPr marL="571500" lvl="1" indent="-228600" algn="l">
                        <a:buFont typeface="+mj-ea"/>
                        <a:buAutoNum type="circleNumDbPlain"/>
                      </a:pPr>
                      <a:r>
                        <a:rPr lang="ja-JP" altLang="en-US" sz="11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水平区間など危険のない場所で、横断勾配の谷側を低くする排水方法とする場合は、盛土のり面の保護措置をとる。カーブの谷側を低くすることは避ける。</a:t>
                      </a:r>
                      <a:endParaRPr kumimoji="1" lang="ja-JP" altLang="en-US" sz="800" dirty="0">
                        <a:latin typeface="BIZ UDP明朝 Medium" panose="02020500000000000000" pitchFamily="18" charset="-128"/>
                        <a:ea typeface="BIZ UDP明朝 Medium" panose="02020500000000000000" pitchFamily="18" charset="-128"/>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lt"/>
                          <a:ea typeface="+mn-ea"/>
                          <a:cs typeface="+mn-cs"/>
                        </a:rPr>
                        <a:t>□</a:t>
                      </a:r>
                      <a:endParaRPr kumimoji="1" lang="ja-JP" altLang="en-US" sz="1400" b="0"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328680002"/>
                  </a:ext>
                </a:extLst>
              </a:tr>
              <a:tr h="370840">
                <a:tc>
                  <a:txBody>
                    <a:bodyPr/>
                    <a:lstStyle/>
                    <a:p>
                      <a:pPr algn="just"/>
                      <a:r>
                        <a:rPr lang="ja-JP" altLang="en-US" sz="1050" kern="100" dirty="0">
                          <a:effectLst/>
                          <a:latin typeface="ＭＳ 明朝" panose="02020609040205080304" pitchFamily="17" charset="-128"/>
                          <a:ea typeface="ＭＳ ゴシック" panose="020B0609070205080204" pitchFamily="49" charset="-128"/>
                          <a:cs typeface="Times New Roman" panose="02020603050405020304" pitchFamily="18" charset="0"/>
                        </a:rPr>
                        <a:t>（６）切土・盛土</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集材路の幅及び土場の広さは作業の安全を確保できる必要最小限とする。</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切土又は盛土の量を調整するなど、原則として残土処理が発生しないようにする。残土が発生した場合は、盛土規制法等に則して適切に処分する。</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切土高は</a:t>
                      </a:r>
                      <a:r>
                        <a:rPr lang="en-US" altLang="ja-JP"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1.5</a:t>
                      </a: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ｍ程度以内を目安（ヘアピン区間を除く）とし、高い切土が連続しないようにする。</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切土のり面勾配は地形等の条件に応じて調整する（土砂の場合は６分、岩石の場合は３分が標準の目安）。</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盛土は地形、幅員、林業機械の重量等を考慮し、路体が支持力を有し安定するよう適切に行う。</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盛土のり面勾配は概ね１割、やむを得ず盛土高が２ｍを超える場合は１割２分より緩くすることを目安とする。</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地表水の局所的な流入がある箇所では、盛土を避け、土場は設置しない。やむを得ず盛土する場合には、横断溝等を設置する。</a:t>
                      </a:r>
                      <a:endParaRPr kumimoji="1" lang="ja-JP" altLang="en-US" sz="1050" dirty="0">
                        <a:latin typeface="BIZ UDP明朝 Medium" panose="02020500000000000000" pitchFamily="18" charset="-128"/>
                        <a:ea typeface="BIZ UDP明朝 Medium" panose="02020500000000000000" pitchFamily="18" charset="-128"/>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lt"/>
                          <a:ea typeface="+mn-ea"/>
                          <a:cs typeface="+mn-cs"/>
                        </a:rPr>
                        <a:t>□</a:t>
                      </a:r>
                      <a:endParaRPr kumimoji="1" lang="ja-JP" altLang="en-US" sz="1400" b="0"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2578308819"/>
                  </a:ext>
                </a:extLst>
              </a:tr>
              <a:tr h="370840">
                <a:tc>
                  <a:txBody>
                    <a:bodyPr/>
                    <a:lstStyle/>
                    <a:p>
                      <a:pPr algn="just"/>
                      <a:r>
                        <a:rPr lang="ja-JP" altLang="en-US" sz="1050" kern="100" dirty="0">
                          <a:effectLst/>
                          <a:latin typeface="ＭＳ 明朝" panose="02020609040205080304" pitchFamily="17" charset="-128"/>
                          <a:ea typeface="ＭＳ ゴシック" panose="020B0609070205080204" pitchFamily="49" charset="-128"/>
                          <a:cs typeface="Times New Roman" panose="02020603050405020304" pitchFamily="18" charset="0"/>
                        </a:rPr>
                        <a:t>（７）作業実行上の配慮</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集材路・土場は、作業が終了して次の作業まで一定期間使用しない場合には、土砂の流出を防止するため、路面に枝条を敷設する等の措置を講じる。</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降雨等により路盤が多量の水分を帯びている状態では通行しない。通行する場合には、丸太等の敷設等により、路面のわだち掘れ等を防止する。</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伐採現場が人家、道路等の周囲に位置する場合には、伐倒木、丸太等の落下防止に最大限の注意を払い、必要な対策を実施する。</a:t>
                      </a:r>
                      <a:endParaRPr kumimoji="1" lang="ja-JP" altLang="en-US" sz="1050" dirty="0">
                        <a:latin typeface="BIZ UDP明朝 Medium" panose="02020500000000000000" pitchFamily="18" charset="-128"/>
                        <a:ea typeface="BIZ UDP明朝 Medium" panose="02020500000000000000" pitchFamily="18" charset="-128"/>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lt"/>
                          <a:ea typeface="+mn-ea"/>
                          <a:cs typeface="+mn-cs"/>
                        </a:rPr>
                        <a:t>□</a:t>
                      </a:r>
                      <a:endParaRPr kumimoji="1" lang="ja-JP" altLang="en-US" sz="1400" b="0"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3797432913"/>
                  </a:ext>
                </a:extLst>
              </a:tr>
              <a:tr h="370840">
                <a:tc>
                  <a:txBody>
                    <a:bodyPr/>
                    <a:lstStyle/>
                    <a:p>
                      <a:pPr algn="just"/>
                      <a:r>
                        <a:rPr lang="ja-JP" altLang="en-US" sz="1050" kern="100" dirty="0">
                          <a:effectLst/>
                          <a:latin typeface="ＭＳ 明朝" panose="02020609040205080304" pitchFamily="17" charset="-128"/>
                          <a:ea typeface="ＭＳ ゴシック" panose="020B0609070205080204" pitchFamily="49" charset="-128"/>
                          <a:cs typeface="Times New Roman" panose="02020603050405020304" pitchFamily="18" charset="0"/>
                        </a:rPr>
                        <a:t>（８）事業実施後の整理</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枝条等は木質バイオマス資材等への有効利用に努める。</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枝条等を伐採現場に残す場合は、伐採後の植栽等を想定して枝条等を整理し、造林事業者と現場の後処理等の調整を図る。</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表土保護のための枝条敷設等の場合は、置く場所を分散し、杭を打つなどの対策を講じる。</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天然更新を予定している区域では、枝条等がその妨げとならないようにする。</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枝条等が出水時に渓流に流れ出たりしないよう、渓流沿い等に積み上げない。渓流に流れ出たり、林地崩壊を誘発したりすることがないように、適切な場所に整理する。</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集材路・土場は植栽等により植生の回復を促す。また、横断溝等の排水処理を行う。</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伐採・搬出に使用した資材・燃料等は確実に整理、撤去する。</a:t>
                      </a:r>
                    </a:p>
                    <a:p>
                      <a:pPr marL="571500" lvl="1" indent="-228600" algn="just">
                        <a:buFont typeface="+mj-ea"/>
                        <a:buAutoNum type="circleNumDbPlain"/>
                      </a:pPr>
                      <a:r>
                        <a:rPr lang="ja-JP" altLang="en-US" sz="105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伐採現場を引き上げる前に、集材路・土場の枝条等の整理の状況を造林の権原を有する森林所有者等と確認し、必要な措置を講じる</a:t>
                      </a:r>
                      <a:r>
                        <a:rPr lang="ja-JP" altLang="en-US" sz="1050" kern="100" dirty="0">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en-US" sz="105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lt"/>
                          <a:ea typeface="+mn-ea"/>
                          <a:cs typeface="+mn-cs"/>
                        </a:rPr>
                        <a:t>□</a:t>
                      </a:r>
                      <a:endParaRPr kumimoji="1" lang="ja-JP" altLang="en-US" sz="1400" b="0"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4170881333"/>
                  </a:ext>
                </a:extLst>
              </a:tr>
            </a:tbl>
          </a:graphicData>
        </a:graphic>
      </p:graphicFrame>
    </p:spTree>
    <p:extLst>
      <p:ext uri="{BB962C8B-B14F-4D97-AF65-F5344CB8AC3E}">
        <p14:creationId xmlns:p14="http://schemas.microsoft.com/office/powerpoint/2010/main" val="43175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C325B32-4AD5-62A3-2042-43ABFD0FA2E0}"/>
              </a:ext>
            </a:extLst>
          </p:cNvPr>
          <p:cNvPicPr>
            <a:picLocks noChangeAspect="1"/>
          </p:cNvPicPr>
          <p:nvPr/>
        </p:nvPicPr>
        <p:blipFill>
          <a:blip r:embed="rId2"/>
          <a:stretch>
            <a:fillRect/>
          </a:stretch>
        </p:blipFill>
        <p:spPr>
          <a:xfrm>
            <a:off x="4983099" y="1821585"/>
            <a:ext cx="1788960" cy="1240730"/>
          </a:xfrm>
          <a:prstGeom prst="rect">
            <a:avLst/>
          </a:prstGeom>
        </p:spPr>
      </p:pic>
      <p:sp>
        <p:nvSpPr>
          <p:cNvPr id="8" name="テキスト ボックス 7">
            <a:extLst>
              <a:ext uri="{FF2B5EF4-FFF2-40B4-BE49-F238E27FC236}">
                <a16:creationId xmlns:a16="http://schemas.microsoft.com/office/drawing/2014/main" id="{DE7B8B4B-53D5-3821-BB36-C399FBBC13D0}"/>
              </a:ext>
            </a:extLst>
          </p:cNvPr>
          <p:cNvSpPr txBox="1"/>
          <p:nvPr/>
        </p:nvSpPr>
        <p:spPr>
          <a:xfrm>
            <a:off x="1525524" y="0"/>
            <a:ext cx="3806952" cy="523220"/>
          </a:xfrm>
          <a:prstGeom prst="rect">
            <a:avLst/>
          </a:prstGeom>
          <a:noFill/>
        </p:spPr>
        <p:txBody>
          <a:bodyPr wrap="square">
            <a:spAutoFit/>
          </a:bodyPr>
          <a:lstStyle/>
          <a:p>
            <a:pPr marL="12700" marR="0" lvl="0" indent="0" defTabSz="914400" eaLnBrk="1" fontAlgn="auto" latinLnBrk="0" hangingPunct="1">
              <a:lnSpc>
                <a:spcPct val="100000"/>
              </a:lnSpc>
              <a:spcBef>
                <a:spcPts val="409"/>
              </a:spcBef>
              <a:spcAft>
                <a:spcPts val="0"/>
              </a:spcAft>
              <a:buClrTx/>
              <a:buSzTx/>
              <a:buFontTx/>
              <a:buNone/>
              <a:tabLst/>
              <a:defRPr/>
            </a:pPr>
            <a:r>
              <a:rPr kumimoji="0" lang="zh-TW" altLang="en-US" sz="2800" b="1" i="0" u="none" strike="noStrike" kern="0" cap="none" spc="-35" normalizeH="0" baseline="0" noProof="0" dirty="0">
                <a:ln>
                  <a:noFill/>
                </a:ln>
                <a:solidFill>
                  <a:srgbClr val="17331B"/>
                </a:solidFill>
                <a:effectLst/>
                <a:uLnTx/>
                <a:uFillTx/>
                <a:latin typeface="BIZ UDPゴシック" panose="020B0400000000000000" pitchFamily="50" charset="-128"/>
                <a:ea typeface="BIZ UDPゴシック" panose="020B0400000000000000" pitchFamily="50" charset="-128"/>
                <a:cs typeface="UD デジタル 教科書体 NK-B"/>
              </a:rPr>
              <a:t>森林作業道作設者心得</a:t>
            </a:r>
            <a:endParaRPr kumimoji="0" lang="zh-TW" altLang="en-US" sz="28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UD デジタル 教科書体 NK-B"/>
            </a:endParaRPr>
          </a:p>
        </p:txBody>
      </p:sp>
      <p:sp>
        <p:nvSpPr>
          <p:cNvPr id="10" name="テキスト ボックス 9">
            <a:extLst>
              <a:ext uri="{FF2B5EF4-FFF2-40B4-BE49-F238E27FC236}">
                <a16:creationId xmlns:a16="http://schemas.microsoft.com/office/drawing/2014/main" id="{FC13E266-5E3D-3503-8D6F-F85008066004}"/>
              </a:ext>
            </a:extLst>
          </p:cNvPr>
          <p:cNvSpPr txBox="1"/>
          <p:nvPr/>
        </p:nvSpPr>
        <p:spPr>
          <a:xfrm>
            <a:off x="252984" y="510255"/>
            <a:ext cx="6464808" cy="954107"/>
          </a:xfrm>
          <a:prstGeom prst="rect">
            <a:avLst/>
          </a:prstGeom>
          <a:noFill/>
          <a:ln>
            <a:solidFill>
              <a:schemeClr val="tx1"/>
            </a:solidFill>
          </a:ln>
        </p:spPr>
        <p:txBody>
          <a:bodyPr wrap="square">
            <a:spAutoFit/>
          </a:bodyPr>
          <a:lstStyle/>
          <a:p>
            <a:r>
              <a:rPr lang="ja-JP" altLang="en-US" sz="1400" dirty="0">
                <a:latin typeface="BIZ UDPゴシック" panose="020B0400000000000000" pitchFamily="50" charset="-128"/>
                <a:ea typeface="BIZ UDPゴシック" panose="020B0400000000000000" pitchFamily="50" charset="-128"/>
              </a:rPr>
              <a:t>　施業地周辺や下流域には人々の暮らし・生業があります。</a:t>
            </a:r>
            <a:r>
              <a:rPr lang="ja-JP" altLang="en-US" sz="1400" u="sng" dirty="0">
                <a:solidFill>
                  <a:srgbClr val="FF0000"/>
                </a:solidFill>
                <a:latin typeface="BIZ UDPゴシック" panose="020B0400000000000000" pitchFamily="50" charset="-128"/>
                <a:ea typeface="BIZ UDPゴシック" panose="020B0400000000000000" pitchFamily="50" charset="-128"/>
              </a:rPr>
              <a:t>森林作業道作設者には、森林資源を活用しながら環境も守るという重要な責任があります。</a:t>
            </a:r>
          </a:p>
          <a:p>
            <a:r>
              <a:rPr lang="ja-JP" altLang="en-US" sz="1400" dirty="0">
                <a:latin typeface="BIZ UDPゴシック" panose="020B0400000000000000" pitchFamily="50" charset="-128"/>
                <a:ea typeface="BIZ UDPゴシック" panose="020B0400000000000000" pitchFamily="50" charset="-128"/>
              </a:rPr>
              <a:t>　将来に向けて森林を整備していく重要な役割を担っていることを認識し丁寧な施業を心がけましょう！</a:t>
            </a:r>
          </a:p>
        </p:txBody>
      </p:sp>
      <p:sp>
        <p:nvSpPr>
          <p:cNvPr id="11" name="object 12">
            <a:extLst>
              <a:ext uri="{FF2B5EF4-FFF2-40B4-BE49-F238E27FC236}">
                <a16:creationId xmlns:a16="http://schemas.microsoft.com/office/drawing/2014/main" id="{F82A4ABF-6D34-F1F3-F4B8-DEE3501200AD}"/>
              </a:ext>
            </a:extLst>
          </p:cNvPr>
          <p:cNvSpPr/>
          <p:nvPr/>
        </p:nvSpPr>
        <p:spPr>
          <a:xfrm>
            <a:off x="252984" y="1496749"/>
            <a:ext cx="456565" cy="456565"/>
          </a:xfrm>
          <a:custGeom>
            <a:avLst/>
            <a:gdLst/>
            <a:ahLst/>
            <a:cxnLst/>
            <a:rect l="l" t="t" r="r" b="b"/>
            <a:pathLst>
              <a:path w="456564" h="456564">
                <a:moveTo>
                  <a:pt x="228003" y="0"/>
                </a:moveTo>
                <a:lnTo>
                  <a:pt x="182053" y="4632"/>
                </a:lnTo>
                <a:lnTo>
                  <a:pt x="139254" y="17918"/>
                </a:lnTo>
                <a:lnTo>
                  <a:pt x="100525" y="38940"/>
                </a:lnTo>
                <a:lnTo>
                  <a:pt x="66781" y="66782"/>
                </a:lnTo>
                <a:lnTo>
                  <a:pt x="38939" y="100528"/>
                </a:lnTo>
                <a:lnTo>
                  <a:pt x="17917" y="139260"/>
                </a:lnTo>
                <a:lnTo>
                  <a:pt x="4632" y="182061"/>
                </a:lnTo>
                <a:lnTo>
                  <a:pt x="0" y="228015"/>
                </a:lnTo>
                <a:lnTo>
                  <a:pt x="4632" y="273965"/>
                </a:lnTo>
                <a:lnTo>
                  <a:pt x="17917" y="316763"/>
                </a:lnTo>
                <a:lnTo>
                  <a:pt x="38939" y="355493"/>
                </a:lnTo>
                <a:lnTo>
                  <a:pt x="66781" y="389237"/>
                </a:lnTo>
                <a:lnTo>
                  <a:pt x="100525" y="417078"/>
                </a:lnTo>
                <a:lnTo>
                  <a:pt x="139254" y="438100"/>
                </a:lnTo>
                <a:lnTo>
                  <a:pt x="182053" y="451386"/>
                </a:lnTo>
                <a:lnTo>
                  <a:pt x="228003" y="456018"/>
                </a:lnTo>
                <a:lnTo>
                  <a:pt x="273953" y="451386"/>
                </a:lnTo>
                <a:lnTo>
                  <a:pt x="316751" y="438100"/>
                </a:lnTo>
                <a:lnTo>
                  <a:pt x="355480" y="417078"/>
                </a:lnTo>
                <a:lnTo>
                  <a:pt x="389224" y="389237"/>
                </a:lnTo>
                <a:lnTo>
                  <a:pt x="417066" y="355493"/>
                </a:lnTo>
                <a:lnTo>
                  <a:pt x="438088" y="316763"/>
                </a:lnTo>
                <a:lnTo>
                  <a:pt x="451373" y="273965"/>
                </a:lnTo>
                <a:lnTo>
                  <a:pt x="456006" y="228015"/>
                </a:lnTo>
                <a:lnTo>
                  <a:pt x="451373" y="182061"/>
                </a:lnTo>
                <a:lnTo>
                  <a:pt x="438088" y="139260"/>
                </a:lnTo>
                <a:lnTo>
                  <a:pt x="417066" y="100528"/>
                </a:lnTo>
                <a:lnTo>
                  <a:pt x="389224" y="66782"/>
                </a:lnTo>
                <a:lnTo>
                  <a:pt x="355480" y="38940"/>
                </a:lnTo>
                <a:lnTo>
                  <a:pt x="316751" y="17918"/>
                </a:lnTo>
                <a:lnTo>
                  <a:pt x="273953" y="4632"/>
                </a:lnTo>
                <a:lnTo>
                  <a:pt x="228003" y="0"/>
                </a:lnTo>
                <a:close/>
              </a:path>
            </a:pathLst>
          </a:custGeom>
          <a:solidFill>
            <a:srgbClr val="FAC1C2"/>
          </a:solid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16F8B482-5CE1-9F14-A4E1-F2E9E7A3242B}"/>
              </a:ext>
            </a:extLst>
          </p:cNvPr>
          <p:cNvSpPr txBox="1"/>
          <p:nvPr/>
        </p:nvSpPr>
        <p:spPr>
          <a:xfrm>
            <a:off x="362712" y="1560899"/>
            <a:ext cx="1271016" cy="392415"/>
          </a:xfrm>
          <a:prstGeom prst="rect">
            <a:avLst/>
          </a:prstGeom>
          <a:noFill/>
        </p:spPr>
        <p:txBody>
          <a:bodyPr wrap="square">
            <a:spAutoFit/>
          </a:bodyPr>
          <a:lstStyle/>
          <a:p>
            <a:pPr marL="12700" marR="0" lvl="0" indent="0" defTabSz="914400" eaLnBrk="1" fontAlgn="auto" latinLnBrk="0" hangingPunct="1">
              <a:lnSpc>
                <a:spcPct val="100000"/>
              </a:lnSpc>
              <a:spcBef>
                <a:spcPts val="405"/>
              </a:spcBef>
              <a:spcAft>
                <a:spcPts val="0"/>
              </a:spcAft>
              <a:buClrTx/>
              <a:buSzTx/>
              <a:buFontTx/>
              <a:buNone/>
              <a:tabLst/>
              <a:defRPr/>
            </a:pPr>
            <a:r>
              <a:rPr kumimoji="0" lang="ja-JP" altLang="en-US" sz="1950" b="1" i="0" u="none" strike="noStrike" kern="0" cap="none" spc="-35" normalizeH="0" baseline="0" noProof="0" dirty="0">
                <a:ln>
                  <a:noFill/>
                </a:ln>
                <a:solidFill>
                  <a:srgbClr val="050100"/>
                </a:solidFill>
                <a:effectLst/>
                <a:uLnTx/>
                <a:uFillTx/>
                <a:latin typeface="BIZ UDPゴシック" panose="020B0400000000000000" pitchFamily="50" charset="-128"/>
                <a:ea typeface="BIZ UDPゴシック" panose="020B0400000000000000" pitchFamily="50" charset="-128"/>
                <a:cs typeface="Microsoft JhengHei"/>
              </a:rPr>
              <a:t>路線選定</a:t>
            </a:r>
            <a:endParaRPr kumimoji="0" lang="ja-JP" altLang="en-US" sz="195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icrosoft JhengHei"/>
            </a:endParaRPr>
          </a:p>
        </p:txBody>
      </p:sp>
      <p:grpSp>
        <p:nvGrpSpPr>
          <p:cNvPr id="59" name="グループ化 58">
            <a:extLst>
              <a:ext uri="{FF2B5EF4-FFF2-40B4-BE49-F238E27FC236}">
                <a16:creationId xmlns:a16="http://schemas.microsoft.com/office/drawing/2014/main" id="{2BE8C093-FAF1-E41A-0A9B-4968A30B6D77}"/>
              </a:ext>
            </a:extLst>
          </p:cNvPr>
          <p:cNvGrpSpPr/>
          <p:nvPr/>
        </p:nvGrpSpPr>
        <p:grpSpPr>
          <a:xfrm>
            <a:off x="481266" y="3566083"/>
            <a:ext cx="6201350" cy="1135557"/>
            <a:chOff x="481266" y="3785539"/>
            <a:chExt cx="6201350" cy="1135557"/>
          </a:xfrm>
        </p:grpSpPr>
        <p:sp>
          <p:nvSpPr>
            <p:cNvPr id="21" name="テキスト ボックス 20">
              <a:extLst>
                <a:ext uri="{FF2B5EF4-FFF2-40B4-BE49-F238E27FC236}">
                  <a16:creationId xmlns:a16="http://schemas.microsoft.com/office/drawing/2014/main" id="{5DCC86CE-D733-1EB6-63F7-56FAD373F160}"/>
                </a:ext>
              </a:extLst>
            </p:cNvPr>
            <p:cNvSpPr txBox="1"/>
            <p:nvPr/>
          </p:nvSpPr>
          <p:spPr>
            <a:xfrm>
              <a:off x="481266" y="3785539"/>
              <a:ext cx="6201350" cy="307777"/>
            </a:xfrm>
            <a:prstGeom prst="rect">
              <a:avLst/>
            </a:prstGeom>
            <a:solidFill>
              <a:srgbClr val="FAC1C2"/>
            </a:solidFill>
            <a:ln>
              <a:noFill/>
            </a:ln>
          </p:spPr>
          <p:txBody>
            <a:bodyPr wrap="square">
              <a:spAutoFit/>
            </a:bodyPr>
            <a:lstStyle/>
            <a:p>
              <a:r>
                <a:rPr lang="ja-JP" altLang="en-US" sz="1400" b="1" dirty="0">
                  <a:latin typeface="BIZ UDPゴシック" panose="020B0400000000000000" pitchFamily="50" charset="-128"/>
                  <a:ea typeface="BIZ UDPゴシック" panose="020B0400000000000000" pitchFamily="50" charset="-128"/>
                </a:rPr>
                <a:t>要点② 縦断勾配 </a:t>
              </a:r>
              <a:r>
                <a:rPr lang="en-US" altLang="ja-JP" sz="1400" b="1" dirty="0">
                  <a:latin typeface="BIZ UDPゴシック" panose="020B0400000000000000" pitchFamily="50" charset="-128"/>
                  <a:ea typeface="BIZ UDPゴシック" panose="020B0400000000000000" pitchFamily="50" charset="-128"/>
                </a:rPr>
                <a:t>10 </a:t>
              </a:r>
              <a:r>
                <a:rPr lang="ja-JP" altLang="en-US" sz="1400" b="1" dirty="0">
                  <a:latin typeface="BIZ UDPゴシック" panose="020B0400000000000000" pitchFamily="50" charset="-128"/>
                  <a:ea typeface="BIZ UDPゴシック" panose="020B0400000000000000" pitchFamily="50" charset="-128"/>
                </a:rPr>
                <a:t>度 </a:t>
              </a:r>
              <a:r>
                <a:rPr lang="en-US" altLang="ja-JP" sz="1400" b="1" dirty="0">
                  <a:latin typeface="BIZ UDPゴシック" panose="020B0400000000000000" pitchFamily="50" charset="-128"/>
                  <a:ea typeface="BIZ UDPゴシック" panose="020B0400000000000000" pitchFamily="50" charset="-128"/>
                </a:rPr>
                <a:t>(18%) </a:t>
              </a:r>
              <a:r>
                <a:rPr lang="ja-JP" altLang="en-US" sz="1400" b="1" dirty="0">
                  <a:latin typeface="BIZ UDPゴシック" panose="020B0400000000000000" pitchFamily="50" charset="-128"/>
                  <a:ea typeface="BIZ UDPゴシック" panose="020B0400000000000000" pitchFamily="50" charset="-128"/>
                </a:rPr>
                <a:t>以下を基本とする</a:t>
              </a:r>
            </a:p>
          </p:txBody>
        </p:sp>
        <p:sp>
          <p:nvSpPr>
            <p:cNvPr id="25" name="テキスト ボックス 24">
              <a:extLst>
                <a:ext uri="{FF2B5EF4-FFF2-40B4-BE49-F238E27FC236}">
                  <a16:creationId xmlns:a16="http://schemas.microsoft.com/office/drawing/2014/main" id="{0E411DA7-AD47-7632-0F5B-58ED964E6E2C}"/>
                </a:ext>
              </a:extLst>
            </p:cNvPr>
            <p:cNvSpPr txBox="1"/>
            <p:nvPr/>
          </p:nvSpPr>
          <p:spPr>
            <a:xfrm>
              <a:off x="481266" y="4090099"/>
              <a:ext cx="4467286" cy="830997"/>
            </a:xfrm>
            <a:prstGeom prst="rect">
              <a:avLst/>
            </a:prstGeom>
            <a:noFill/>
          </p:spPr>
          <p:txBody>
            <a:bodyPr wrap="square">
              <a:spAutoFit/>
            </a:bodyPr>
            <a:lstStyle/>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土地の制約等から必要な場合は、短区間に限り概ね </a:t>
              </a:r>
              <a:r>
                <a:rPr lang="en-US" altLang="ja-JP" sz="1200" dirty="0">
                  <a:latin typeface="BIZ UDPゴシック" panose="020B0400000000000000" pitchFamily="50" charset="-128"/>
                  <a:ea typeface="BIZ UDPゴシック" panose="020B0400000000000000" pitchFamily="50" charset="-128"/>
                </a:rPr>
                <a:t>14 </a:t>
              </a:r>
              <a:r>
                <a:rPr lang="ja-JP" altLang="en-US" sz="1200" dirty="0">
                  <a:latin typeface="BIZ UDPゴシック" panose="020B0400000000000000" pitchFamily="50" charset="-128"/>
                  <a:ea typeface="BIZ UDPゴシック" panose="020B0400000000000000" pitchFamily="50" charset="-128"/>
                </a:rPr>
                <a:t>度 </a:t>
              </a:r>
              <a:r>
                <a:rPr lang="en-US" altLang="ja-JP" sz="1200" dirty="0">
                  <a:latin typeface="BIZ UDPゴシック" panose="020B0400000000000000" pitchFamily="50" charset="-128"/>
                  <a:ea typeface="BIZ UDPゴシック" panose="020B0400000000000000" pitchFamily="50" charset="-128"/>
                </a:rPr>
                <a:t>(25%)</a:t>
              </a:r>
            </a:p>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火山灰、軽石、マサ土などの条件が悪い土質の場合はさらに緩勾配に</a:t>
              </a:r>
            </a:p>
          </p:txBody>
        </p:sp>
      </p:grpSp>
      <p:sp>
        <p:nvSpPr>
          <p:cNvPr id="27" name="テキスト ボックス 26">
            <a:extLst>
              <a:ext uri="{FF2B5EF4-FFF2-40B4-BE49-F238E27FC236}">
                <a16:creationId xmlns:a16="http://schemas.microsoft.com/office/drawing/2014/main" id="{BF1749A8-0ADD-BB06-A7F1-F9ED7A9F2933}"/>
              </a:ext>
            </a:extLst>
          </p:cNvPr>
          <p:cNvSpPr txBox="1"/>
          <p:nvPr/>
        </p:nvSpPr>
        <p:spPr>
          <a:xfrm>
            <a:off x="481266" y="4675555"/>
            <a:ext cx="4346766" cy="307777"/>
          </a:xfrm>
          <a:prstGeom prst="rect">
            <a:avLst/>
          </a:prstGeom>
          <a:solidFill>
            <a:srgbClr val="FAC1C2"/>
          </a:solidFill>
          <a:ln>
            <a:noFill/>
          </a:ln>
        </p:spPr>
        <p:txBody>
          <a:bodyPr wrap="square">
            <a:spAutoFit/>
          </a:bodyPr>
          <a:lstStyle/>
          <a:p>
            <a:r>
              <a:rPr lang="ja-JP" altLang="en-US" sz="1400" b="1" dirty="0">
                <a:latin typeface="BIZ UDPゴシック" panose="020B0400000000000000" pitchFamily="50" charset="-128"/>
                <a:ea typeface="BIZ UDPゴシック" panose="020B0400000000000000" pitchFamily="50" charset="-128"/>
              </a:rPr>
              <a:t>要点③ 幅員は必要最小限の規格</a:t>
            </a:r>
          </a:p>
        </p:txBody>
      </p:sp>
      <p:sp>
        <p:nvSpPr>
          <p:cNvPr id="29" name="テキスト ボックス 28">
            <a:extLst>
              <a:ext uri="{FF2B5EF4-FFF2-40B4-BE49-F238E27FC236}">
                <a16:creationId xmlns:a16="http://schemas.microsoft.com/office/drawing/2014/main" id="{56B0D14B-BAF2-2A00-9A9E-523D63314BD0}"/>
              </a:ext>
            </a:extLst>
          </p:cNvPr>
          <p:cNvSpPr txBox="1"/>
          <p:nvPr/>
        </p:nvSpPr>
        <p:spPr>
          <a:xfrm>
            <a:off x="481266" y="4948032"/>
            <a:ext cx="4541838" cy="830997"/>
          </a:xfrm>
          <a:prstGeom prst="rect">
            <a:avLst/>
          </a:prstGeom>
          <a:noFill/>
        </p:spPr>
        <p:txBody>
          <a:bodyPr wrap="square">
            <a:spAutoFit/>
          </a:bodyPr>
          <a:lstStyle/>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幅員は地形に応じて </a:t>
            </a:r>
            <a:r>
              <a:rPr lang="en-US" altLang="ja-JP" sz="1200" dirty="0">
                <a:latin typeface="BIZ UDPゴシック" panose="020B0400000000000000" pitchFamily="50" charset="-128"/>
                <a:ea typeface="BIZ UDPゴシック" panose="020B0400000000000000" pitchFamily="50" charset="-128"/>
              </a:rPr>
              <a:t>2.5m</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3.0m </a:t>
            </a:r>
            <a:r>
              <a:rPr lang="ja-JP" altLang="en-US" sz="1200" dirty="0">
                <a:latin typeface="BIZ UDPゴシック" panose="020B0400000000000000" pitchFamily="50" charset="-128"/>
                <a:ea typeface="BIZ UDPゴシック" panose="020B0400000000000000" pitchFamily="50" charset="-128"/>
              </a:rPr>
              <a:t>を基本とするが、必要最小限を心がけ</a:t>
            </a:r>
          </a:p>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広幅員の作業道は伐開幅・切土盛土の土工量が大きく、風倒木発生の原因となりうる</a:t>
            </a:r>
          </a:p>
        </p:txBody>
      </p:sp>
      <p:sp>
        <p:nvSpPr>
          <p:cNvPr id="30" name="object 31">
            <a:extLst>
              <a:ext uri="{FF2B5EF4-FFF2-40B4-BE49-F238E27FC236}">
                <a16:creationId xmlns:a16="http://schemas.microsoft.com/office/drawing/2014/main" id="{C283D6EE-C0A8-400B-FEF9-744812C90350}"/>
              </a:ext>
            </a:extLst>
          </p:cNvPr>
          <p:cNvSpPr/>
          <p:nvPr/>
        </p:nvSpPr>
        <p:spPr>
          <a:xfrm>
            <a:off x="129032" y="5675780"/>
            <a:ext cx="467359" cy="467359"/>
          </a:xfrm>
          <a:custGeom>
            <a:avLst/>
            <a:gdLst/>
            <a:ahLst/>
            <a:cxnLst/>
            <a:rect l="l" t="t" r="r" b="b"/>
            <a:pathLst>
              <a:path w="467360" h="467359">
                <a:moveTo>
                  <a:pt x="233565" y="0"/>
                </a:moveTo>
                <a:lnTo>
                  <a:pt x="186494" y="4745"/>
                </a:lnTo>
                <a:lnTo>
                  <a:pt x="142651" y="18354"/>
                </a:lnTo>
                <a:lnTo>
                  <a:pt x="102977" y="39889"/>
                </a:lnTo>
                <a:lnTo>
                  <a:pt x="68410" y="68410"/>
                </a:lnTo>
                <a:lnTo>
                  <a:pt x="39889" y="102977"/>
                </a:lnTo>
                <a:lnTo>
                  <a:pt x="18354" y="142651"/>
                </a:lnTo>
                <a:lnTo>
                  <a:pt x="4745" y="186494"/>
                </a:lnTo>
                <a:lnTo>
                  <a:pt x="0" y="233565"/>
                </a:lnTo>
                <a:lnTo>
                  <a:pt x="4745" y="280637"/>
                </a:lnTo>
                <a:lnTo>
                  <a:pt x="18354" y="324481"/>
                </a:lnTo>
                <a:lnTo>
                  <a:pt x="39889" y="364158"/>
                </a:lnTo>
                <a:lnTo>
                  <a:pt x="68410" y="398727"/>
                </a:lnTo>
                <a:lnTo>
                  <a:pt x="102977" y="427250"/>
                </a:lnTo>
                <a:lnTo>
                  <a:pt x="142651" y="448787"/>
                </a:lnTo>
                <a:lnTo>
                  <a:pt x="186494" y="462398"/>
                </a:lnTo>
                <a:lnTo>
                  <a:pt x="233565" y="467144"/>
                </a:lnTo>
                <a:lnTo>
                  <a:pt x="280637" y="462398"/>
                </a:lnTo>
                <a:lnTo>
                  <a:pt x="324479" y="448787"/>
                </a:lnTo>
                <a:lnTo>
                  <a:pt x="364154" y="427250"/>
                </a:lnTo>
                <a:lnTo>
                  <a:pt x="398721" y="398727"/>
                </a:lnTo>
                <a:lnTo>
                  <a:pt x="427241" y="364158"/>
                </a:lnTo>
                <a:lnTo>
                  <a:pt x="448776" y="324481"/>
                </a:lnTo>
                <a:lnTo>
                  <a:pt x="462386" y="280637"/>
                </a:lnTo>
                <a:lnTo>
                  <a:pt x="467131" y="233565"/>
                </a:lnTo>
                <a:lnTo>
                  <a:pt x="462386" y="186494"/>
                </a:lnTo>
                <a:lnTo>
                  <a:pt x="448776" y="142651"/>
                </a:lnTo>
                <a:lnTo>
                  <a:pt x="427241" y="102977"/>
                </a:lnTo>
                <a:lnTo>
                  <a:pt x="398721" y="68410"/>
                </a:lnTo>
                <a:lnTo>
                  <a:pt x="364154" y="39889"/>
                </a:lnTo>
                <a:lnTo>
                  <a:pt x="324479" y="18354"/>
                </a:lnTo>
                <a:lnTo>
                  <a:pt x="280637" y="4745"/>
                </a:lnTo>
                <a:lnTo>
                  <a:pt x="233565" y="0"/>
                </a:lnTo>
                <a:close/>
              </a:path>
            </a:pathLst>
          </a:custGeom>
          <a:solidFill>
            <a:srgbClr val="F6BF70"/>
          </a:solid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BDCB920E-C7EA-D92B-D3EE-68D887BBAA67}"/>
              </a:ext>
            </a:extLst>
          </p:cNvPr>
          <p:cNvSpPr txBox="1"/>
          <p:nvPr/>
        </p:nvSpPr>
        <p:spPr>
          <a:xfrm>
            <a:off x="252984" y="5736740"/>
            <a:ext cx="3432048" cy="369332"/>
          </a:xfrm>
          <a:prstGeom prst="rect">
            <a:avLst/>
          </a:prstGeom>
          <a:noFill/>
        </p:spPr>
        <p:txBody>
          <a:bodyPr wrap="square">
            <a:spAutoFit/>
          </a:bodyPr>
          <a:lstStyle/>
          <a:p>
            <a:r>
              <a:rPr lang="ja-JP" altLang="en-US" b="1" dirty="0">
                <a:latin typeface="BIZ UDPゴシック" panose="020B0400000000000000" pitchFamily="50" charset="-128"/>
                <a:ea typeface="BIZ UDPゴシック" panose="020B0400000000000000" pitchFamily="50" charset="-128"/>
              </a:rPr>
              <a:t>切土盛土</a:t>
            </a:r>
          </a:p>
        </p:txBody>
      </p:sp>
      <p:sp>
        <p:nvSpPr>
          <p:cNvPr id="34" name="テキスト ボックス 33">
            <a:extLst>
              <a:ext uri="{FF2B5EF4-FFF2-40B4-BE49-F238E27FC236}">
                <a16:creationId xmlns:a16="http://schemas.microsoft.com/office/drawing/2014/main" id="{EB221EE5-C16C-A5A2-8647-3DEF5B2912DA}"/>
              </a:ext>
            </a:extLst>
          </p:cNvPr>
          <p:cNvSpPr txBox="1"/>
          <p:nvPr/>
        </p:nvSpPr>
        <p:spPr>
          <a:xfrm>
            <a:off x="481266" y="6197761"/>
            <a:ext cx="4402331" cy="307777"/>
          </a:xfrm>
          <a:prstGeom prst="rect">
            <a:avLst/>
          </a:prstGeom>
          <a:solidFill>
            <a:srgbClr val="F6BF70"/>
          </a:solidFill>
          <a:ln>
            <a:noFill/>
          </a:ln>
        </p:spPr>
        <p:txBody>
          <a:bodyPr wrap="square">
            <a:spAutoFit/>
          </a:bodyPr>
          <a:lstStyle/>
          <a:p>
            <a:r>
              <a:rPr lang="ja-JP" altLang="en-US" sz="1400" b="1" dirty="0">
                <a:latin typeface="BIZ UDPゴシック" panose="020B0400000000000000" pitchFamily="50" charset="-128"/>
                <a:ea typeface="BIZ UDPゴシック" panose="020B0400000000000000" pitchFamily="50" charset="-128"/>
              </a:rPr>
              <a:t>要点① 切土高は </a:t>
            </a:r>
            <a:r>
              <a:rPr lang="en-US" altLang="ja-JP" sz="1400" b="1" dirty="0">
                <a:latin typeface="BIZ UDPゴシック" panose="020B0400000000000000" pitchFamily="50" charset="-128"/>
                <a:ea typeface="BIZ UDPゴシック" panose="020B0400000000000000" pitchFamily="50" charset="-128"/>
              </a:rPr>
              <a:t>1.5m </a:t>
            </a:r>
            <a:r>
              <a:rPr lang="ja-JP" altLang="en-US" sz="1400" b="1" dirty="0">
                <a:latin typeface="BIZ UDPゴシック" panose="020B0400000000000000" pitchFamily="50" charset="-128"/>
                <a:ea typeface="BIZ UDPゴシック" panose="020B0400000000000000" pitchFamily="50" charset="-128"/>
              </a:rPr>
              <a:t>以内が望ましい</a:t>
            </a:r>
          </a:p>
        </p:txBody>
      </p:sp>
      <p:sp>
        <p:nvSpPr>
          <p:cNvPr id="36" name="テキスト ボックス 35">
            <a:extLst>
              <a:ext uri="{FF2B5EF4-FFF2-40B4-BE49-F238E27FC236}">
                <a16:creationId xmlns:a16="http://schemas.microsoft.com/office/drawing/2014/main" id="{79EADB03-2B23-86EA-6701-9D1ACF351452}"/>
              </a:ext>
            </a:extLst>
          </p:cNvPr>
          <p:cNvSpPr txBox="1"/>
          <p:nvPr/>
        </p:nvSpPr>
        <p:spPr>
          <a:xfrm>
            <a:off x="481266" y="6484773"/>
            <a:ext cx="4471734" cy="461665"/>
          </a:xfrm>
          <a:prstGeom prst="rect">
            <a:avLst/>
          </a:prstGeom>
          <a:noFill/>
        </p:spPr>
        <p:txBody>
          <a:bodyPr wrap="square">
            <a:spAutoFit/>
          </a:bodyPr>
          <a:lstStyle/>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高すぎる切土は、切土面が崩れる危険性が高く、後工程の伐倒搬出作業にも支障が生じる</a:t>
            </a:r>
          </a:p>
        </p:txBody>
      </p:sp>
      <p:sp>
        <p:nvSpPr>
          <p:cNvPr id="38" name="テキスト ボックス 37">
            <a:extLst>
              <a:ext uri="{FF2B5EF4-FFF2-40B4-BE49-F238E27FC236}">
                <a16:creationId xmlns:a16="http://schemas.microsoft.com/office/drawing/2014/main" id="{D4320EC5-F179-70B6-E860-A2D82BAD7BA6}"/>
              </a:ext>
            </a:extLst>
          </p:cNvPr>
          <p:cNvSpPr txBox="1"/>
          <p:nvPr/>
        </p:nvSpPr>
        <p:spPr>
          <a:xfrm>
            <a:off x="481266" y="6939142"/>
            <a:ext cx="4471734" cy="307777"/>
          </a:xfrm>
          <a:prstGeom prst="rect">
            <a:avLst/>
          </a:prstGeom>
          <a:solidFill>
            <a:srgbClr val="F6BF70"/>
          </a:solidFill>
          <a:ln>
            <a:noFill/>
          </a:ln>
        </p:spPr>
        <p:txBody>
          <a:bodyPr wrap="square">
            <a:spAutoFit/>
          </a:bodyPr>
          <a:lstStyle/>
          <a:p>
            <a:r>
              <a:rPr lang="ja-JP" altLang="en-US" sz="1400" b="1" dirty="0">
                <a:latin typeface="BIZ UDPゴシック" panose="020B0400000000000000" pitchFamily="50" charset="-128"/>
                <a:ea typeface="BIZ UDPゴシック" panose="020B0400000000000000" pitchFamily="50" charset="-128"/>
              </a:rPr>
              <a:t>要点② 水が集まる所の盛土は厳禁</a:t>
            </a:r>
          </a:p>
        </p:txBody>
      </p:sp>
      <p:sp>
        <p:nvSpPr>
          <p:cNvPr id="40" name="テキスト ボックス 39">
            <a:extLst>
              <a:ext uri="{FF2B5EF4-FFF2-40B4-BE49-F238E27FC236}">
                <a16:creationId xmlns:a16="http://schemas.microsoft.com/office/drawing/2014/main" id="{BA1BF70A-7A27-A97D-8EBE-516EE646478C}"/>
              </a:ext>
            </a:extLst>
          </p:cNvPr>
          <p:cNvSpPr txBox="1"/>
          <p:nvPr/>
        </p:nvSpPr>
        <p:spPr>
          <a:xfrm>
            <a:off x="486662" y="7246525"/>
            <a:ext cx="4396935" cy="461665"/>
          </a:xfrm>
          <a:prstGeom prst="rect">
            <a:avLst/>
          </a:prstGeom>
          <a:noFill/>
        </p:spPr>
        <p:txBody>
          <a:bodyPr wrap="square">
            <a:spAutoFit/>
          </a:bodyPr>
          <a:lstStyle/>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小渓流や沢などの水が集まる箇所では、盛土を避け、土場は設置しない</a:t>
            </a:r>
          </a:p>
        </p:txBody>
      </p:sp>
      <p:sp>
        <p:nvSpPr>
          <p:cNvPr id="42" name="テキスト ボックス 41">
            <a:extLst>
              <a:ext uri="{FF2B5EF4-FFF2-40B4-BE49-F238E27FC236}">
                <a16:creationId xmlns:a16="http://schemas.microsoft.com/office/drawing/2014/main" id="{ED6CF0A0-17A6-3013-3F50-43DB25F9B7F3}"/>
              </a:ext>
            </a:extLst>
          </p:cNvPr>
          <p:cNvSpPr txBox="1"/>
          <p:nvPr/>
        </p:nvSpPr>
        <p:spPr>
          <a:xfrm>
            <a:off x="481266" y="7723935"/>
            <a:ext cx="4432934" cy="307777"/>
          </a:xfrm>
          <a:prstGeom prst="rect">
            <a:avLst/>
          </a:prstGeom>
          <a:solidFill>
            <a:srgbClr val="F6BF70"/>
          </a:solidFill>
          <a:ln>
            <a:noFill/>
          </a:ln>
        </p:spPr>
        <p:txBody>
          <a:bodyPr wrap="square">
            <a:spAutoFit/>
          </a:bodyPr>
          <a:lstStyle/>
          <a:p>
            <a:r>
              <a:rPr lang="ja-JP" altLang="en-US" sz="1400" b="1" dirty="0">
                <a:latin typeface="BIZ UDPゴシック" panose="020B0400000000000000" pitchFamily="50" charset="-128"/>
                <a:ea typeface="BIZ UDPゴシック" panose="020B0400000000000000" pitchFamily="50" charset="-128"/>
              </a:rPr>
              <a:t>要点③ 盛土の締固めが甘いとクラックや崩壊が発生</a:t>
            </a:r>
          </a:p>
        </p:txBody>
      </p:sp>
      <p:sp>
        <p:nvSpPr>
          <p:cNvPr id="44" name="テキスト ボックス 43">
            <a:extLst>
              <a:ext uri="{FF2B5EF4-FFF2-40B4-BE49-F238E27FC236}">
                <a16:creationId xmlns:a16="http://schemas.microsoft.com/office/drawing/2014/main" id="{3CB52161-E4C4-1DB1-9FEE-4B4C3AA76445}"/>
              </a:ext>
            </a:extLst>
          </p:cNvPr>
          <p:cNvSpPr txBox="1"/>
          <p:nvPr/>
        </p:nvSpPr>
        <p:spPr>
          <a:xfrm>
            <a:off x="481266" y="8025021"/>
            <a:ext cx="4261422" cy="1200329"/>
          </a:xfrm>
          <a:prstGeom prst="rect">
            <a:avLst/>
          </a:prstGeom>
          <a:noFill/>
        </p:spPr>
        <p:txBody>
          <a:bodyPr wrap="square">
            <a:spAutoFit/>
          </a:bodyPr>
          <a:lstStyle/>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盛土にクラックが発生すると、路体崩壊等につながり、大きな災害につながることも</a:t>
            </a:r>
          </a:p>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盛土は複数層に区分し、各層 </a:t>
            </a:r>
            <a:r>
              <a:rPr lang="en-US" altLang="ja-JP" sz="1200" dirty="0">
                <a:latin typeface="BIZ UDPゴシック" panose="020B0400000000000000" pitchFamily="50" charset="-128"/>
                <a:ea typeface="BIZ UDPゴシック" panose="020B0400000000000000" pitchFamily="50" charset="-128"/>
              </a:rPr>
              <a:t>30 ㎝</a:t>
            </a:r>
            <a:r>
              <a:rPr lang="ja-JP" altLang="en-US" sz="1200" dirty="0">
                <a:latin typeface="BIZ UDPゴシック" panose="020B0400000000000000" pitchFamily="50" charset="-128"/>
                <a:ea typeface="BIZ UDPゴシック" panose="020B0400000000000000" pitchFamily="50" charset="-128"/>
              </a:rPr>
              <a:t>程度の厚さで十分に締め固め</a:t>
            </a:r>
          </a:p>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マサ土のような締め固めにくい土砂では、盛土部分と地山を区分せず、切土側の地山をほぐして、均一に転圧</a:t>
            </a:r>
          </a:p>
        </p:txBody>
      </p:sp>
      <p:sp>
        <p:nvSpPr>
          <p:cNvPr id="46" name="テキスト ボックス 45">
            <a:extLst>
              <a:ext uri="{FF2B5EF4-FFF2-40B4-BE49-F238E27FC236}">
                <a16:creationId xmlns:a16="http://schemas.microsoft.com/office/drawing/2014/main" id="{75B302B6-3262-8CD0-DBD7-3621301AA760}"/>
              </a:ext>
            </a:extLst>
          </p:cNvPr>
          <p:cNvSpPr txBox="1"/>
          <p:nvPr/>
        </p:nvSpPr>
        <p:spPr>
          <a:xfrm>
            <a:off x="481266" y="9198887"/>
            <a:ext cx="4471734" cy="307777"/>
          </a:xfrm>
          <a:prstGeom prst="rect">
            <a:avLst/>
          </a:prstGeom>
          <a:solidFill>
            <a:srgbClr val="F6BF70"/>
          </a:solidFill>
          <a:ln>
            <a:noFill/>
          </a:ln>
        </p:spPr>
        <p:txBody>
          <a:bodyPr wrap="square">
            <a:spAutoFit/>
          </a:bodyPr>
          <a:lstStyle/>
          <a:p>
            <a:r>
              <a:rPr lang="ja-JP" altLang="en-US" sz="1400" b="1" dirty="0">
                <a:latin typeface="BIZ UDPゴシック" panose="020B0400000000000000" pitchFamily="50" charset="-128"/>
                <a:ea typeface="BIZ UDPゴシック" panose="020B0400000000000000" pitchFamily="50" charset="-128"/>
              </a:rPr>
              <a:t>要点④ 残土は適切に処理</a:t>
            </a:r>
          </a:p>
        </p:txBody>
      </p:sp>
      <p:sp>
        <p:nvSpPr>
          <p:cNvPr id="48" name="テキスト ボックス 47">
            <a:extLst>
              <a:ext uri="{FF2B5EF4-FFF2-40B4-BE49-F238E27FC236}">
                <a16:creationId xmlns:a16="http://schemas.microsoft.com/office/drawing/2014/main" id="{BEF691B3-1C04-ECDB-4A7E-58CA9CF33504}"/>
              </a:ext>
            </a:extLst>
          </p:cNvPr>
          <p:cNvSpPr txBox="1"/>
          <p:nvPr/>
        </p:nvSpPr>
        <p:spPr>
          <a:xfrm>
            <a:off x="475870" y="9482280"/>
            <a:ext cx="6231130" cy="461665"/>
          </a:xfrm>
          <a:prstGeom prst="rect">
            <a:avLst/>
          </a:prstGeom>
          <a:noFill/>
        </p:spPr>
        <p:txBody>
          <a:bodyPr wrap="square">
            <a:spAutoFit/>
          </a:bodyPr>
          <a:lstStyle/>
          <a:p>
            <a:pPr marL="171450" indent="-1714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　残土が出ないよう切土盛土を均衡させる</a:t>
            </a:r>
          </a:p>
          <a:p>
            <a:pPr marL="171450" indent="-1714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　やむを得ず発生した残土は、盛土規制法等に則して処理</a:t>
            </a:r>
          </a:p>
        </p:txBody>
      </p:sp>
      <p:sp>
        <p:nvSpPr>
          <p:cNvPr id="17" name="テキスト ボックス 16">
            <a:extLst>
              <a:ext uri="{FF2B5EF4-FFF2-40B4-BE49-F238E27FC236}">
                <a16:creationId xmlns:a16="http://schemas.microsoft.com/office/drawing/2014/main" id="{0A64C4BE-77FE-65D6-CF23-3A9E6B45EAD4}"/>
              </a:ext>
            </a:extLst>
          </p:cNvPr>
          <p:cNvSpPr txBox="1"/>
          <p:nvPr/>
        </p:nvSpPr>
        <p:spPr>
          <a:xfrm>
            <a:off x="481266" y="1969032"/>
            <a:ext cx="4346766" cy="307777"/>
          </a:xfrm>
          <a:prstGeom prst="rect">
            <a:avLst/>
          </a:prstGeom>
          <a:solidFill>
            <a:srgbClr val="FAC1C2"/>
          </a:solidFill>
          <a:ln>
            <a:noFill/>
          </a:ln>
        </p:spPr>
        <p:txBody>
          <a:bodyPr wrap="square">
            <a:spAutoFit/>
          </a:bodyPr>
          <a:lstStyle/>
          <a:p>
            <a:r>
              <a:rPr lang="ja-JP" altLang="en-US" sz="1400" b="1" dirty="0">
                <a:latin typeface="BIZ UDPゴシック" panose="020B0400000000000000" pitchFamily="50" charset="-128"/>
                <a:ea typeface="BIZ UDPゴシック" panose="020B0400000000000000" pitchFamily="50" charset="-128"/>
              </a:rPr>
              <a:t>要点①　作設適地を選定する</a:t>
            </a:r>
          </a:p>
        </p:txBody>
      </p:sp>
      <p:sp>
        <p:nvSpPr>
          <p:cNvPr id="19" name="テキスト ボックス 18">
            <a:extLst>
              <a:ext uri="{FF2B5EF4-FFF2-40B4-BE49-F238E27FC236}">
                <a16:creationId xmlns:a16="http://schemas.microsoft.com/office/drawing/2014/main" id="{7D44D562-AC04-4690-6CFD-4D9CA157CC7E}"/>
              </a:ext>
            </a:extLst>
          </p:cNvPr>
          <p:cNvSpPr txBox="1"/>
          <p:nvPr/>
        </p:nvSpPr>
        <p:spPr>
          <a:xfrm>
            <a:off x="481266" y="2219375"/>
            <a:ext cx="4541838" cy="1384995"/>
          </a:xfrm>
          <a:prstGeom prst="rect">
            <a:avLst/>
          </a:prstGeom>
          <a:noFill/>
        </p:spPr>
        <p:txBody>
          <a:bodyPr wrap="square">
            <a:spAutoFit/>
          </a:bodyPr>
          <a:lstStyle/>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周囲の保全対象に直接被害を及ぼさない場所、原則として傾斜 </a:t>
            </a:r>
            <a:r>
              <a:rPr lang="en-US" altLang="ja-JP" sz="1200" dirty="0">
                <a:latin typeface="BIZ UDPゴシック" panose="020B0400000000000000" pitchFamily="50" charset="-128"/>
                <a:ea typeface="BIZ UDPゴシック" panose="020B0400000000000000" pitchFamily="50" charset="-128"/>
              </a:rPr>
              <a:t>35 </a:t>
            </a:r>
            <a:r>
              <a:rPr lang="ja-JP" altLang="en-US" sz="1200" dirty="0">
                <a:latin typeface="BIZ UDPゴシック" panose="020B0400000000000000" pitchFamily="50" charset="-128"/>
                <a:ea typeface="BIZ UDPゴシック" panose="020B0400000000000000" pitchFamily="50" charset="-128"/>
              </a:rPr>
              <a:t>度以下の作設に適した地形の場所を選定</a:t>
            </a:r>
          </a:p>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地形図、航空写真、地質図など十分な事前情報を収集し、急傾斜の０次谷、破砕帯などの避けるべき箇所の見極めを</a:t>
            </a:r>
          </a:p>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植生・土質・湧水場所・微地形等の図面から読み取れない情報を現場でよく確認し、図上検討と現地踏査を繰り返しながら、無理のない線形に</a:t>
            </a:r>
          </a:p>
        </p:txBody>
      </p:sp>
      <p:sp>
        <p:nvSpPr>
          <p:cNvPr id="51" name="テキスト ボックス 50">
            <a:extLst>
              <a:ext uri="{FF2B5EF4-FFF2-40B4-BE49-F238E27FC236}">
                <a16:creationId xmlns:a16="http://schemas.microsoft.com/office/drawing/2014/main" id="{7C38DF51-71DB-E53B-4937-84F725DAD06F}"/>
              </a:ext>
            </a:extLst>
          </p:cNvPr>
          <p:cNvSpPr txBox="1"/>
          <p:nvPr/>
        </p:nvSpPr>
        <p:spPr>
          <a:xfrm>
            <a:off x="5036120" y="2865230"/>
            <a:ext cx="1462534" cy="153888"/>
          </a:xfrm>
          <a:prstGeom prst="rect">
            <a:avLst/>
          </a:prstGeom>
          <a:solidFill>
            <a:schemeClr val="bg1"/>
          </a:solidFill>
        </p:spPr>
        <p:txBody>
          <a:bodyPr wrap="square" lIns="0" tIns="0" rIns="0" bIns="0">
            <a:spAutoFit/>
          </a:bodyPr>
          <a:lstStyle/>
          <a:p>
            <a:r>
              <a:rPr lang="zh-TW" altLang="en-US" sz="1000" dirty="0">
                <a:latin typeface="BIZ UDPゴシック" panose="020B0400000000000000" pitchFamily="50" charset="-128"/>
                <a:ea typeface="BIZ UDPゴシック" panose="020B0400000000000000" pitchFamily="50" charset="-128"/>
              </a:rPr>
              <a:t>出典：長野県</a:t>
            </a:r>
            <a:r>
              <a:rPr lang="en-US" altLang="zh-TW" sz="1000" dirty="0">
                <a:latin typeface="BIZ UDPゴシック" panose="020B0400000000000000" pitchFamily="50" charset="-128"/>
                <a:ea typeface="BIZ UDPゴシック" panose="020B0400000000000000" pitchFamily="50" charset="-128"/>
              </a:rPr>
              <a:t>CS </a:t>
            </a:r>
            <a:r>
              <a:rPr lang="zh-TW" altLang="en-US" sz="1000" dirty="0">
                <a:latin typeface="BIZ UDPゴシック" panose="020B0400000000000000" pitchFamily="50" charset="-128"/>
                <a:ea typeface="BIZ UDPゴシック" panose="020B0400000000000000" pitchFamily="50" charset="-128"/>
              </a:rPr>
              <a:t>立体図</a:t>
            </a:r>
          </a:p>
        </p:txBody>
      </p:sp>
      <p:sp>
        <p:nvSpPr>
          <p:cNvPr id="53" name="テキスト ボックス 52">
            <a:extLst>
              <a:ext uri="{FF2B5EF4-FFF2-40B4-BE49-F238E27FC236}">
                <a16:creationId xmlns:a16="http://schemas.microsoft.com/office/drawing/2014/main" id="{B7FB0681-70B7-9633-3978-51EA38E9D459}"/>
              </a:ext>
            </a:extLst>
          </p:cNvPr>
          <p:cNvSpPr txBox="1"/>
          <p:nvPr/>
        </p:nvSpPr>
        <p:spPr>
          <a:xfrm>
            <a:off x="4828032" y="2985658"/>
            <a:ext cx="2161032" cy="577081"/>
          </a:xfrm>
          <a:prstGeom prst="rect">
            <a:avLst/>
          </a:prstGeom>
          <a:noFill/>
        </p:spPr>
        <p:txBody>
          <a:bodyPr wrap="square">
            <a:spAutoFit/>
          </a:bodyPr>
          <a:lstStyle/>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立体図を活用した</a:t>
            </a:r>
            <a:endParaRPr lang="en-US" altLang="ja-JP" sz="1050" b="1"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危険地形の読み取り</a:t>
            </a:r>
          </a:p>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（０次谷）</a:t>
            </a:r>
          </a:p>
        </p:txBody>
      </p:sp>
      <p:sp>
        <p:nvSpPr>
          <p:cNvPr id="56" name="テキスト ボックス 55">
            <a:extLst>
              <a:ext uri="{FF2B5EF4-FFF2-40B4-BE49-F238E27FC236}">
                <a16:creationId xmlns:a16="http://schemas.microsoft.com/office/drawing/2014/main" id="{177951C9-847D-A53D-9D3A-E2B5075372F6}"/>
              </a:ext>
            </a:extLst>
          </p:cNvPr>
          <p:cNvSpPr txBox="1"/>
          <p:nvPr/>
        </p:nvSpPr>
        <p:spPr>
          <a:xfrm>
            <a:off x="4956749" y="5090200"/>
            <a:ext cx="1799019" cy="430887"/>
          </a:xfrm>
          <a:prstGeom prst="rect">
            <a:avLst/>
          </a:prstGeom>
          <a:noFill/>
        </p:spPr>
        <p:txBody>
          <a:bodyPr wrap="square">
            <a:spAutoFit/>
          </a:bodyPr>
          <a:lstStyle/>
          <a:p>
            <a:pPr algn="ctr"/>
            <a:r>
              <a:rPr lang="ja-JP" altLang="en-US" sz="1100" b="1" dirty="0">
                <a:solidFill>
                  <a:srgbClr val="FF0000"/>
                </a:solidFill>
                <a:latin typeface="BIZ UDPゴシック" panose="020B0400000000000000" pitchFamily="50" charset="-128"/>
                <a:ea typeface="BIZ UDPゴシック" panose="020B0400000000000000" pitchFamily="50" charset="-128"/>
              </a:rPr>
              <a:t>伐開幅を最小限にし</a:t>
            </a:r>
            <a:endParaRPr lang="en-US" altLang="ja-JP" sz="1100" b="1"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sz="1100" b="1" dirty="0">
                <a:solidFill>
                  <a:srgbClr val="FF0000"/>
                </a:solidFill>
                <a:latin typeface="BIZ UDPゴシック" panose="020B0400000000000000" pitchFamily="50" charset="-128"/>
                <a:ea typeface="BIZ UDPゴシック" panose="020B0400000000000000" pitchFamily="50" charset="-128"/>
              </a:rPr>
              <a:t>道際の木も残した作業道</a:t>
            </a:r>
          </a:p>
        </p:txBody>
      </p:sp>
      <p:sp>
        <p:nvSpPr>
          <p:cNvPr id="62" name="テキスト ボックス 61">
            <a:extLst>
              <a:ext uri="{FF2B5EF4-FFF2-40B4-BE49-F238E27FC236}">
                <a16:creationId xmlns:a16="http://schemas.microsoft.com/office/drawing/2014/main" id="{0BC5D34D-2099-7705-A6F4-EED39F6F084E}"/>
              </a:ext>
            </a:extLst>
          </p:cNvPr>
          <p:cNvSpPr txBox="1"/>
          <p:nvPr/>
        </p:nvSpPr>
        <p:spPr>
          <a:xfrm>
            <a:off x="1746504" y="4667750"/>
            <a:ext cx="3493008" cy="369332"/>
          </a:xfrm>
          <a:prstGeom prst="rect">
            <a:avLst/>
          </a:prstGeom>
          <a:noFill/>
        </p:spPr>
        <p:txBody>
          <a:bodyPr wrap="square">
            <a:spAutoFit/>
          </a:bodyPr>
          <a:lstStyle/>
          <a:p>
            <a:r>
              <a:rPr lang="ja-JP" altLang="en-US" dirty="0"/>
              <a:t> </a:t>
            </a:r>
          </a:p>
        </p:txBody>
      </p:sp>
      <p:sp>
        <p:nvSpPr>
          <p:cNvPr id="63" name="テキスト ボックス 62">
            <a:extLst>
              <a:ext uri="{FF2B5EF4-FFF2-40B4-BE49-F238E27FC236}">
                <a16:creationId xmlns:a16="http://schemas.microsoft.com/office/drawing/2014/main" id="{C984CF6D-AB4E-7CFD-CFD0-2AFB235170D6}"/>
              </a:ext>
            </a:extLst>
          </p:cNvPr>
          <p:cNvSpPr txBox="1"/>
          <p:nvPr/>
        </p:nvSpPr>
        <p:spPr>
          <a:xfrm>
            <a:off x="4983099" y="6804866"/>
            <a:ext cx="1799019" cy="261610"/>
          </a:xfrm>
          <a:prstGeom prst="rect">
            <a:avLst/>
          </a:prstGeom>
          <a:noFill/>
        </p:spPr>
        <p:txBody>
          <a:bodyPr wrap="square">
            <a:spAutoFit/>
          </a:bodyPr>
          <a:lstStyle/>
          <a:p>
            <a:pPr algn="ctr"/>
            <a:r>
              <a:rPr lang="ja-JP" altLang="en-US" sz="1100" b="1" dirty="0">
                <a:solidFill>
                  <a:srgbClr val="FF0000"/>
                </a:solidFill>
                <a:latin typeface="BIZ UDPゴシック" panose="020B0400000000000000" pitchFamily="50" charset="-128"/>
                <a:ea typeface="BIZ UDPゴシック" panose="020B0400000000000000" pitchFamily="50" charset="-128"/>
              </a:rPr>
              <a:t>適正な切高</a:t>
            </a:r>
          </a:p>
        </p:txBody>
      </p:sp>
      <p:pic>
        <p:nvPicPr>
          <p:cNvPr id="64" name="図 63">
            <a:extLst>
              <a:ext uri="{FF2B5EF4-FFF2-40B4-BE49-F238E27FC236}">
                <a16:creationId xmlns:a16="http://schemas.microsoft.com/office/drawing/2014/main" id="{2CD706BD-D479-F69F-2BCB-46C22262932C}"/>
              </a:ext>
            </a:extLst>
          </p:cNvPr>
          <p:cNvPicPr>
            <a:picLocks noChangeAspect="1"/>
          </p:cNvPicPr>
          <p:nvPr/>
        </p:nvPicPr>
        <p:blipFill>
          <a:blip r:embed="rId3"/>
          <a:stretch>
            <a:fillRect/>
          </a:stretch>
        </p:blipFill>
        <p:spPr>
          <a:xfrm rot="5400000">
            <a:off x="5261709" y="6839085"/>
            <a:ext cx="1231740" cy="1620711"/>
          </a:xfrm>
          <a:prstGeom prst="rect">
            <a:avLst/>
          </a:prstGeom>
        </p:spPr>
      </p:pic>
      <p:sp>
        <p:nvSpPr>
          <p:cNvPr id="65" name="テキスト ボックス 64">
            <a:extLst>
              <a:ext uri="{FF2B5EF4-FFF2-40B4-BE49-F238E27FC236}">
                <a16:creationId xmlns:a16="http://schemas.microsoft.com/office/drawing/2014/main" id="{E82BCCB4-2913-E8BE-038C-A444BCF57A51}"/>
              </a:ext>
            </a:extLst>
          </p:cNvPr>
          <p:cNvSpPr txBox="1"/>
          <p:nvPr/>
        </p:nvSpPr>
        <p:spPr>
          <a:xfrm>
            <a:off x="4877942" y="8224507"/>
            <a:ext cx="1965962" cy="261610"/>
          </a:xfrm>
          <a:prstGeom prst="rect">
            <a:avLst/>
          </a:prstGeom>
          <a:noFill/>
        </p:spPr>
        <p:txBody>
          <a:bodyPr wrap="square">
            <a:spAutoFit/>
          </a:bodyPr>
          <a:lstStyle/>
          <a:p>
            <a:pPr algn="ctr"/>
            <a:r>
              <a:rPr lang="ja-JP" altLang="en-US" sz="1100" b="1" dirty="0">
                <a:solidFill>
                  <a:srgbClr val="FF0000"/>
                </a:solidFill>
                <a:latin typeface="BIZ UDPゴシック" panose="020B0400000000000000" pitchFamily="50" charset="-128"/>
                <a:ea typeface="BIZ UDPゴシック" panose="020B0400000000000000" pitchFamily="50" charset="-128"/>
              </a:rPr>
              <a:t>谷に盛土した作業道の崩壊</a:t>
            </a:r>
          </a:p>
        </p:txBody>
      </p:sp>
      <p:sp>
        <p:nvSpPr>
          <p:cNvPr id="67" name="テキスト ボックス 66">
            <a:extLst>
              <a:ext uri="{FF2B5EF4-FFF2-40B4-BE49-F238E27FC236}">
                <a16:creationId xmlns:a16="http://schemas.microsoft.com/office/drawing/2014/main" id="{5CB4E9BA-13C2-60B4-5118-0ECF0F64235C}"/>
              </a:ext>
            </a:extLst>
          </p:cNvPr>
          <p:cNvSpPr txBox="1"/>
          <p:nvPr/>
        </p:nvSpPr>
        <p:spPr>
          <a:xfrm>
            <a:off x="4869179" y="9632789"/>
            <a:ext cx="1965962" cy="261610"/>
          </a:xfrm>
          <a:prstGeom prst="rect">
            <a:avLst/>
          </a:prstGeom>
          <a:noFill/>
        </p:spPr>
        <p:txBody>
          <a:bodyPr wrap="square">
            <a:spAutoFit/>
          </a:bodyPr>
          <a:lstStyle/>
          <a:p>
            <a:pPr algn="ctr"/>
            <a:r>
              <a:rPr lang="ja-JP" altLang="en-US" sz="1100" b="1" dirty="0">
                <a:solidFill>
                  <a:srgbClr val="FF0000"/>
                </a:solidFill>
                <a:latin typeface="BIZ UDPゴシック" panose="020B0400000000000000" pitchFamily="50" charset="-128"/>
                <a:ea typeface="BIZ UDPゴシック" panose="020B0400000000000000" pitchFamily="50" charset="-128"/>
              </a:rPr>
              <a:t>盛土で発生したクラック</a:t>
            </a:r>
          </a:p>
        </p:txBody>
      </p:sp>
      <p:sp>
        <p:nvSpPr>
          <p:cNvPr id="68" name="テキスト ボックス 67">
            <a:extLst>
              <a:ext uri="{FF2B5EF4-FFF2-40B4-BE49-F238E27FC236}">
                <a16:creationId xmlns:a16="http://schemas.microsoft.com/office/drawing/2014/main" id="{0D5F60EB-980B-AC87-9FD7-B28657836403}"/>
              </a:ext>
            </a:extLst>
          </p:cNvPr>
          <p:cNvSpPr txBox="1"/>
          <p:nvPr/>
        </p:nvSpPr>
        <p:spPr>
          <a:xfrm>
            <a:off x="-51900" y="9582912"/>
            <a:ext cx="415498" cy="369332"/>
          </a:xfrm>
          <a:prstGeom prst="rect">
            <a:avLst/>
          </a:prstGeom>
          <a:noFill/>
        </p:spPr>
        <p:txBody>
          <a:bodyPr wrap="none" rtlCol="0">
            <a:spAutoFit/>
          </a:bodyPr>
          <a:lstStyle/>
          <a:p>
            <a:r>
              <a:rPr kumimoji="1" lang="en-US" altLang="ja-JP" b="1" dirty="0">
                <a:latin typeface="BIZ UDゴシック" panose="020B0400000000000000" pitchFamily="49" charset="-128"/>
                <a:ea typeface="BIZ UDゴシック" panose="020B0400000000000000" pitchFamily="49" charset="-128"/>
              </a:rPr>
              <a:t>34</a:t>
            </a:r>
            <a:endParaRPr kumimoji="1" lang="ja-JP" altLang="en-US" b="1" dirty="0">
              <a:latin typeface="BIZ UDゴシック" panose="020B0400000000000000" pitchFamily="49" charset="-128"/>
              <a:ea typeface="BIZ UDゴシック" panose="020B0400000000000000" pitchFamily="49" charset="-128"/>
            </a:endParaRPr>
          </a:p>
        </p:txBody>
      </p:sp>
      <p:pic>
        <p:nvPicPr>
          <p:cNvPr id="3" name="図 2">
            <a:extLst>
              <a:ext uri="{FF2B5EF4-FFF2-40B4-BE49-F238E27FC236}">
                <a16:creationId xmlns:a16="http://schemas.microsoft.com/office/drawing/2014/main" id="{15A03485-DCAA-0DE5-B549-36BC5D87BF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bwMode="auto">
          <a:xfrm>
            <a:off x="5066720" y="3935640"/>
            <a:ext cx="1621719" cy="121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12">
            <a:extLst>
              <a:ext uri="{FF2B5EF4-FFF2-40B4-BE49-F238E27FC236}">
                <a16:creationId xmlns:a16="http://schemas.microsoft.com/office/drawing/2014/main" id="{166770AC-2F39-794B-8AA3-1625B8237280}"/>
              </a:ext>
            </a:extLst>
          </p:cNvPr>
          <p:cNvPicPr/>
          <p:nvPr/>
        </p:nvPicPr>
        <p:blipFill>
          <a:blip r:embed="rId5"/>
          <a:stretch/>
        </p:blipFill>
        <p:spPr>
          <a:xfrm>
            <a:off x="5014646" y="5574206"/>
            <a:ext cx="1725867" cy="1268764"/>
          </a:xfrm>
          <a:prstGeom prst="rect">
            <a:avLst/>
          </a:prstGeom>
          <a:ln>
            <a:noFill/>
          </a:ln>
        </p:spPr>
      </p:pic>
      <p:pic>
        <p:nvPicPr>
          <p:cNvPr id="5" name="図 4" descr="148-2">
            <a:extLst>
              <a:ext uri="{FF2B5EF4-FFF2-40B4-BE49-F238E27FC236}">
                <a16:creationId xmlns:a16="http://schemas.microsoft.com/office/drawing/2014/main" id="{0A0CCC38-DC73-4F34-0845-EECE21D3E94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7223" y="8455912"/>
            <a:ext cx="1620712" cy="1218082"/>
          </a:xfrm>
          <a:prstGeom prst="rect">
            <a:avLst/>
          </a:prstGeom>
          <a:noFill/>
          <a:ln>
            <a:noFill/>
          </a:ln>
        </p:spPr>
      </p:pic>
    </p:spTree>
    <p:extLst>
      <p:ext uri="{BB962C8B-B14F-4D97-AF65-F5344CB8AC3E}">
        <p14:creationId xmlns:p14="http://schemas.microsoft.com/office/powerpoint/2010/main" val="469573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937170D-A756-4E50-F216-75EEF7EC7363}"/>
              </a:ext>
            </a:extLst>
          </p:cNvPr>
          <p:cNvSpPr txBox="1"/>
          <p:nvPr/>
        </p:nvSpPr>
        <p:spPr>
          <a:xfrm>
            <a:off x="146304" y="0"/>
            <a:ext cx="3637534"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森林作業道作設者心得（つづき）</a:t>
            </a:r>
            <a:r>
              <a:rPr kumimoji="1"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5" name="object 50">
            <a:extLst>
              <a:ext uri="{FF2B5EF4-FFF2-40B4-BE49-F238E27FC236}">
                <a16:creationId xmlns:a16="http://schemas.microsoft.com/office/drawing/2014/main" id="{8FCC50D7-B4C4-CBD3-6E6D-91E4C056EC58}"/>
              </a:ext>
            </a:extLst>
          </p:cNvPr>
          <p:cNvSpPr/>
          <p:nvPr/>
        </p:nvSpPr>
        <p:spPr>
          <a:xfrm>
            <a:off x="134225" y="476440"/>
            <a:ext cx="467359" cy="467359"/>
          </a:xfrm>
          <a:custGeom>
            <a:avLst/>
            <a:gdLst/>
            <a:ahLst/>
            <a:cxnLst/>
            <a:rect l="l" t="t" r="r" b="b"/>
            <a:pathLst>
              <a:path w="467360" h="467360">
                <a:moveTo>
                  <a:pt x="233565" y="0"/>
                </a:moveTo>
                <a:lnTo>
                  <a:pt x="186494" y="4745"/>
                </a:lnTo>
                <a:lnTo>
                  <a:pt x="142651" y="18354"/>
                </a:lnTo>
                <a:lnTo>
                  <a:pt x="102977" y="39889"/>
                </a:lnTo>
                <a:lnTo>
                  <a:pt x="68410" y="68410"/>
                </a:lnTo>
                <a:lnTo>
                  <a:pt x="39889" y="102977"/>
                </a:lnTo>
                <a:lnTo>
                  <a:pt x="18354" y="142651"/>
                </a:lnTo>
                <a:lnTo>
                  <a:pt x="4745" y="186494"/>
                </a:lnTo>
                <a:lnTo>
                  <a:pt x="0" y="233565"/>
                </a:lnTo>
                <a:lnTo>
                  <a:pt x="4745" y="280637"/>
                </a:lnTo>
                <a:lnTo>
                  <a:pt x="18354" y="324481"/>
                </a:lnTo>
                <a:lnTo>
                  <a:pt x="39889" y="364158"/>
                </a:lnTo>
                <a:lnTo>
                  <a:pt x="68410" y="398727"/>
                </a:lnTo>
                <a:lnTo>
                  <a:pt x="102977" y="427250"/>
                </a:lnTo>
                <a:lnTo>
                  <a:pt x="142651" y="448787"/>
                </a:lnTo>
                <a:lnTo>
                  <a:pt x="186494" y="462398"/>
                </a:lnTo>
                <a:lnTo>
                  <a:pt x="233565" y="467144"/>
                </a:lnTo>
                <a:lnTo>
                  <a:pt x="280637" y="462398"/>
                </a:lnTo>
                <a:lnTo>
                  <a:pt x="324479" y="448787"/>
                </a:lnTo>
                <a:lnTo>
                  <a:pt x="364154" y="427250"/>
                </a:lnTo>
                <a:lnTo>
                  <a:pt x="398721" y="398727"/>
                </a:lnTo>
                <a:lnTo>
                  <a:pt x="427241" y="364158"/>
                </a:lnTo>
                <a:lnTo>
                  <a:pt x="448776" y="324481"/>
                </a:lnTo>
                <a:lnTo>
                  <a:pt x="462386" y="280637"/>
                </a:lnTo>
                <a:lnTo>
                  <a:pt x="467131" y="233565"/>
                </a:lnTo>
                <a:lnTo>
                  <a:pt x="462386" y="186494"/>
                </a:lnTo>
                <a:lnTo>
                  <a:pt x="448776" y="142651"/>
                </a:lnTo>
                <a:lnTo>
                  <a:pt x="427241" y="102977"/>
                </a:lnTo>
                <a:lnTo>
                  <a:pt x="398721" y="68410"/>
                </a:lnTo>
                <a:lnTo>
                  <a:pt x="364154" y="39889"/>
                </a:lnTo>
                <a:lnTo>
                  <a:pt x="324479" y="18354"/>
                </a:lnTo>
                <a:lnTo>
                  <a:pt x="280637" y="4745"/>
                </a:lnTo>
                <a:lnTo>
                  <a:pt x="233565" y="0"/>
                </a:lnTo>
                <a:close/>
              </a:path>
            </a:pathLst>
          </a:custGeom>
          <a:solidFill>
            <a:srgbClr val="8BBFE7"/>
          </a:solid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95C437CD-BC4A-BA74-6575-CF07F25FE1B3}"/>
              </a:ext>
            </a:extLst>
          </p:cNvPr>
          <p:cNvSpPr txBox="1"/>
          <p:nvPr/>
        </p:nvSpPr>
        <p:spPr>
          <a:xfrm>
            <a:off x="231648" y="574467"/>
            <a:ext cx="1107996"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排水施設</a:t>
            </a:r>
          </a:p>
        </p:txBody>
      </p:sp>
      <p:sp>
        <p:nvSpPr>
          <p:cNvPr id="8" name="テキスト ボックス 7">
            <a:extLst>
              <a:ext uri="{FF2B5EF4-FFF2-40B4-BE49-F238E27FC236}">
                <a16:creationId xmlns:a16="http://schemas.microsoft.com/office/drawing/2014/main" id="{1B2B6789-C49A-269B-6B04-8A46A98BE748}"/>
              </a:ext>
            </a:extLst>
          </p:cNvPr>
          <p:cNvSpPr txBox="1"/>
          <p:nvPr/>
        </p:nvSpPr>
        <p:spPr>
          <a:xfrm>
            <a:off x="367904" y="964268"/>
            <a:ext cx="4423552" cy="369332"/>
          </a:xfrm>
          <a:prstGeom prst="rect">
            <a:avLst/>
          </a:prstGeom>
          <a:solidFill>
            <a:srgbClr val="8BBFE7"/>
          </a:solidFill>
        </p:spPr>
        <p:txBody>
          <a:bodyPr wrap="square">
            <a:spAutoFit/>
          </a:bodyPr>
          <a:lstStyle/>
          <a:p>
            <a:r>
              <a:rPr lang="ja-JP" altLang="en-US" b="1" dirty="0">
                <a:latin typeface="BIZ UDPゴシック" panose="020B0400000000000000" pitchFamily="50" charset="-128"/>
                <a:ea typeface="BIZ UDPゴシック" panose="020B0400000000000000" pitchFamily="50" charset="-128"/>
              </a:rPr>
              <a:t>要点①　小まめな分散排水を</a:t>
            </a:r>
          </a:p>
        </p:txBody>
      </p:sp>
      <p:sp>
        <p:nvSpPr>
          <p:cNvPr id="10" name="テキスト ボックス 9">
            <a:extLst>
              <a:ext uri="{FF2B5EF4-FFF2-40B4-BE49-F238E27FC236}">
                <a16:creationId xmlns:a16="http://schemas.microsoft.com/office/drawing/2014/main" id="{9F194585-1FCA-D18D-2915-B8171D6E3C81}"/>
              </a:ext>
            </a:extLst>
          </p:cNvPr>
          <p:cNvSpPr txBox="1"/>
          <p:nvPr/>
        </p:nvSpPr>
        <p:spPr>
          <a:xfrm>
            <a:off x="367904" y="1333600"/>
            <a:ext cx="4423552" cy="830997"/>
          </a:xfrm>
          <a:prstGeom prst="rect">
            <a:avLst/>
          </a:prstGeom>
          <a:noFill/>
        </p:spPr>
        <p:txBody>
          <a:bodyPr wrap="square">
            <a:spAutoFit/>
          </a:bodyPr>
          <a:lstStyle/>
          <a:p>
            <a:pPr marL="171450" indent="-1714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　路面の横断勾配を水平にした上で、縦断勾配を緩やかにし、　かつ、波状にすることにより、こまめな分散排水を実施</a:t>
            </a:r>
          </a:p>
          <a:p>
            <a:pPr marL="171450" indent="-1714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　これができない場合や水が集まる場合はこまめに排水施設を入れるなど工夫</a:t>
            </a:r>
          </a:p>
        </p:txBody>
      </p:sp>
      <p:sp>
        <p:nvSpPr>
          <p:cNvPr id="12" name="テキスト ボックス 11">
            <a:extLst>
              <a:ext uri="{FF2B5EF4-FFF2-40B4-BE49-F238E27FC236}">
                <a16:creationId xmlns:a16="http://schemas.microsoft.com/office/drawing/2014/main" id="{40B97A0A-44F5-E019-E030-52F040D0C6B4}"/>
              </a:ext>
            </a:extLst>
          </p:cNvPr>
          <p:cNvSpPr txBox="1"/>
          <p:nvPr/>
        </p:nvSpPr>
        <p:spPr>
          <a:xfrm>
            <a:off x="367904" y="2395429"/>
            <a:ext cx="4423552" cy="369332"/>
          </a:xfrm>
          <a:prstGeom prst="rect">
            <a:avLst/>
          </a:prstGeom>
          <a:solidFill>
            <a:srgbClr val="8BBFE7"/>
          </a:solidFill>
          <a:ln>
            <a:noFill/>
          </a:ln>
        </p:spPr>
        <p:txBody>
          <a:bodyPr wrap="square">
            <a:spAutoFit/>
          </a:bodyPr>
          <a:lstStyle/>
          <a:p>
            <a:r>
              <a:rPr lang="ja-JP" altLang="en-US" b="1" dirty="0">
                <a:latin typeface="BIZ UDPゴシック" panose="020B0400000000000000" pitchFamily="50" charset="-128"/>
                <a:ea typeface="BIZ UDPゴシック" panose="020B0400000000000000" pitchFamily="50" charset="-128"/>
              </a:rPr>
              <a:t>要点② 小渓流の横断は洗越で施工</a:t>
            </a:r>
          </a:p>
        </p:txBody>
      </p:sp>
      <p:sp>
        <p:nvSpPr>
          <p:cNvPr id="14" name="テキスト ボックス 13">
            <a:extLst>
              <a:ext uri="{FF2B5EF4-FFF2-40B4-BE49-F238E27FC236}">
                <a16:creationId xmlns:a16="http://schemas.microsoft.com/office/drawing/2014/main" id="{6D834BD5-5FE9-843A-8C3C-D5BB62A8052C}"/>
              </a:ext>
            </a:extLst>
          </p:cNvPr>
          <p:cNvSpPr txBox="1"/>
          <p:nvPr/>
        </p:nvSpPr>
        <p:spPr>
          <a:xfrm>
            <a:off x="319136" y="2831396"/>
            <a:ext cx="3432048" cy="276999"/>
          </a:xfrm>
          <a:prstGeom prst="rect">
            <a:avLst/>
          </a:prstGeom>
          <a:noFill/>
        </p:spPr>
        <p:txBody>
          <a:bodyPr wrap="square">
            <a:spAutoFit/>
          </a:bodyPr>
          <a:lstStyle/>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小渓流の横断には、原則として洗越で施工</a:t>
            </a:r>
          </a:p>
        </p:txBody>
      </p:sp>
      <p:sp>
        <p:nvSpPr>
          <p:cNvPr id="16" name="テキスト ボックス 15">
            <a:extLst>
              <a:ext uri="{FF2B5EF4-FFF2-40B4-BE49-F238E27FC236}">
                <a16:creationId xmlns:a16="http://schemas.microsoft.com/office/drawing/2014/main" id="{EB10BDDA-88F2-9CF5-8350-41761B654CBC}"/>
              </a:ext>
            </a:extLst>
          </p:cNvPr>
          <p:cNvSpPr txBox="1"/>
          <p:nvPr/>
        </p:nvSpPr>
        <p:spPr>
          <a:xfrm>
            <a:off x="319136" y="3175030"/>
            <a:ext cx="4472320" cy="369332"/>
          </a:xfrm>
          <a:prstGeom prst="rect">
            <a:avLst/>
          </a:prstGeom>
          <a:solidFill>
            <a:srgbClr val="8BBFE7"/>
          </a:solidFill>
        </p:spPr>
        <p:txBody>
          <a:bodyPr wrap="square">
            <a:spAutoFit/>
          </a:bodyPr>
          <a:lstStyle/>
          <a:p>
            <a:r>
              <a:rPr lang="ja-JP" altLang="en-US" b="1" dirty="0">
                <a:latin typeface="BIZ UDPゴシック" panose="020B0400000000000000" pitchFamily="50" charset="-128"/>
                <a:ea typeface="BIZ UDPゴシック" panose="020B0400000000000000" pitchFamily="50" charset="-128"/>
              </a:rPr>
              <a:t>要点③ 排水先の処理は入念に</a:t>
            </a:r>
          </a:p>
        </p:txBody>
      </p:sp>
      <p:sp>
        <p:nvSpPr>
          <p:cNvPr id="18" name="テキスト ボックス 17">
            <a:extLst>
              <a:ext uri="{FF2B5EF4-FFF2-40B4-BE49-F238E27FC236}">
                <a16:creationId xmlns:a16="http://schemas.microsoft.com/office/drawing/2014/main" id="{B98E8F0C-D784-78C9-E245-B5882FDFBBEB}"/>
              </a:ext>
            </a:extLst>
          </p:cNvPr>
          <p:cNvSpPr txBox="1"/>
          <p:nvPr/>
        </p:nvSpPr>
        <p:spPr>
          <a:xfrm>
            <a:off x="319136" y="3534772"/>
            <a:ext cx="4472320" cy="830997"/>
          </a:xfrm>
          <a:prstGeom prst="rect">
            <a:avLst/>
          </a:prstGeom>
          <a:noFill/>
        </p:spPr>
        <p:txBody>
          <a:bodyPr wrap="square">
            <a:spAutoFit/>
          </a:bodyPr>
          <a:lstStyle/>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排水施設を設ける場合は、排水先を安定した尾根部や常水のある沢にするなど、路面に集まる雨水を安全、適切に処理</a:t>
            </a:r>
          </a:p>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侵食を防止するため、岩や石で水たたきを設置するなどで処理</a:t>
            </a:r>
          </a:p>
        </p:txBody>
      </p:sp>
      <p:sp>
        <p:nvSpPr>
          <p:cNvPr id="19" name="object 61">
            <a:extLst>
              <a:ext uri="{FF2B5EF4-FFF2-40B4-BE49-F238E27FC236}">
                <a16:creationId xmlns:a16="http://schemas.microsoft.com/office/drawing/2014/main" id="{58C58740-23D8-8867-EEE9-1DA215E48E71}"/>
              </a:ext>
            </a:extLst>
          </p:cNvPr>
          <p:cNvSpPr/>
          <p:nvPr/>
        </p:nvSpPr>
        <p:spPr>
          <a:xfrm>
            <a:off x="134224" y="4676497"/>
            <a:ext cx="467359" cy="467359"/>
          </a:xfrm>
          <a:custGeom>
            <a:avLst/>
            <a:gdLst/>
            <a:ahLst/>
            <a:cxnLst/>
            <a:rect l="l" t="t" r="r" b="b"/>
            <a:pathLst>
              <a:path w="467359" h="467360">
                <a:moveTo>
                  <a:pt x="233565" y="0"/>
                </a:moveTo>
                <a:lnTo>
                  <a:pt x="186494" y="4745"/>
                </a:lnTo>
                <a:lnTo>
                  <a:pt x="142651" y="18354"/>
                </a:lnTo>
                <a:lnTo>
                  <a:pt x="102977" y="39889"/>
                </a:lnTo>
                <a:lnTo>
                  <a:pt x="68410" y="68410"/>
                </a:lnTo>
                <a:lnTo>
                  <a:pt x="39889" y="102977"/>
                </a:lnTo>
                <a:lnTo>
                  <a:pt x="18354" y="142651"/>
                </a:lnTo>
                <a:lnTo>
                  <a:pt x="4745" y="186494"/>
                </a:lnTo>
                <a:lnTo>
                  <a:pt x="0" y="233565"/>
                </a:lnTo>
                <a:lnTo>
                  <a:pt x="4745" y="280641"/>
                </a:lnTo>
                <a:lnTo>
                  <a:pt x="18354" y="324486"/>
                </a:lnTo>
                <a:lnTo>
                  <a:pt x="39889" y="364163"/>
                </a:lnTo>
                <a:lnTo>
                  <a:pt x="68410" y="398732"/>
                </a:lnTo>
                <a:lnTo>
                  <a:pt x="102977" y="427253"/>
                </a:lnTo>
                <a:lnTo>
                  <a:pt x="142651" y="448789"/>
                </a:lnTo>
                <a:lnTo>
                  <a:pt x="186494" y="462398"/>
                </a:lnTo>
                <a:lnTo>
                  <a:pt x="233565" y="467144"/>
                </a:lnTo>
                <a:lnTo>
                  <a:pt x="280637" y="462398"/>
                </a:lnTo>
                <a:lnTo>
                  <a:pt x="324479" y="448789"/>
                </a:lnTo>
                <a:lnTo>
                  <a:pt x="364154" y="427253"/>
                </a:lnTo>
                <a:lnTo>
                  <a:pt x="398721" y="398732"/>
                </a:lnTo>
                <a:lnTo>
                  <a:pt x="427241" y="364163"/>
                </a:lnTo>
                <a:lnTo>
                  <a:pt x="448776" y="324486"/>
                </a:lnTo>
                <a:lnTo>
                  <a:pt x="462386" y="280641"/>
                </a:lnTo>
                <a:lnTo>
                  <a:pt x="467131" y="233565"/>
                </a:lnTo>
                <a:lnTo>
                  <a:pt x="462386" y="186494"/>
                </a:lnTo>
                <a:lnTo>
                  <a:pt x="448776" y="142651"/>
                </a:lnTo>
                <a:lnTo>
                  <a:pt x="427241" y="102977"/>
                </a:lnTo>
                <a:lnTo>
                  <a:pt x="398721" y="68410"/>
                </a:lnTo>
                <a:lnTo>
                  <a:pt x="364154" y="39889"/>
                </a:lnTo>
                <a:lnTo>
                  <a:pt x="324479" y="18354"/>
                </a:lnTo>
                <a:lnTo>
                  <a:pt x="280637" y="4745"/>
                </a:lnTo>
                <a:lnTo>
                  <a:pt x="233565" y="0"/>
                </a:lnTo>
                <a:close/>
              </a:path>
            </a:pathLst>
          </a:custGeom>
          <a:solidFill>
            <a:srgbClr val="C1E1BF"/>
          </a:solid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4AD5217C-22C3-C1E8-A5DB-6357D53B8A51}"/>
              </a:ext>
            </a:extLst>
          </p:cNvPr>
          <p:cNvSpPr txBox="1"/>
          <p:nvPr/>
        </p:nvSpPr>
        <p:spPr>
          <a:xfrm>
            <a:off x="319136" y="4804092"/>
            <a:ext cx="1107996"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維持管理</a:t>
            </a:r>
          </a:p>
        </p:txBody>
      </p:sp>
      <p:sp>
        <p:nvSpPr>
          <p:cNvPr id="22" name="テキスト ボックス 21">
            <a:extLst>
              <a:ext uri="{FF2B5EF4-FFF2-40B4-BE49-F238E27FC236}">
                <a16:creationId xmlns:a16="http://schemas.microsoft.com/office/drawing/2014/main" id="{A0C5216F-C97B-D92D-F348-F241AA27EE87}"/>
              </a:ext>
            </a:extLst>
          </p:cNvPr>
          <p:cNvSpPr txBox="1"/>
          <p:nvPr/>
        </p:nvSpPr>
        <p:spPr>
          <a:xfrm>
            <a:off x="392288" y="5173424"/>
            <a:ext cx="4399168" cy="646331"/>
          </a:xfrm>
          <a:prstGeom prst="rect">
            <a:avLst/>
          </a:prstGeom>
          <a:noFill/>
        </p:spPr>
        <p:txBody>
          <a:bodyPr wrap="square">
            <a:spAutoFit/>
          </a:bodyPr>
          <a:lstStyle/>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施業が終了した後も、路面洗掘や路肩崩壊が発生していないか確認・補修を行う</a:t>
            </a:r>
          </a:p>
          <a:p>
            <a:pPr marL="285750" indent="-2857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森林作業道台帳等を作成し管理主体を明確に</a:t>
            </a:r>
          </a:p>
        </p:txBody>
      </p:sp>
      <p:sp>
        <p:nvSpPr>
          <p:cNvPr id="24" name="テキスト ボックス 23">
            <a:extLst>
              <a:ext uri="{FF2B5EF4-FFF2-40B4-BE49-F238E27FC236}">
                <a16:creationId xmlns:a16="http://schemas.microsoft.com/office/drawing/2014/main" id="{CB37328C-3A07-5CEE-A55E-B177C8B8B5D5}"/>
              </a:ext>
            </a:extLst>
          </p:cNvPr>
          <p:cNvSpPr txBox="1"/>
          <p:nvPr/>
        </p:nvSpPr>
        <p:spPr>
          <a:xfrm>
            <a:off x="4941711" y="3321631"/>
            <a:ext cx="1799019" cy="261610"/>
          </a:xfrm>
          <a:prstGeom prst="rect">
            <a:avLst/>
          </a:prstGeom>
          <a:noFill/>
        </p:spPr>
        <p:txBody>
          <a:bodyPr wrap="square">
            <a:spAutoFit/>
          </a:bodyPr>
          <a:lstStyle/>
          <a:p>
            <a:pPr algn="ctr"/>
            <a:r>
              <a:rPr lang="ja-JP" altLang="en-US" sz="1100" b="1" dirty="0">
                <a:solidFill>
                  <a:srgbClr val="FF0000"/>
                </a:solidFill>
                <a:latin typeface="BIZ UDPゴシック" panose="020B0400000000000000" pitchFamily="50" charset="-128"/>
                <a:ea typeface="BIZ UDPゴシック" panose="020B0400000000000000" pitchFamily="50" charset="-128"/>
              </a:rPr>
              <a:t>路面の侵食</a:t>
            </a:r>
          </a:p>
        </p:txBody>
      </p:sp>
      <p:sp>
        <p:nvSpPr>
          <p:cNvPr id="26" name="テキスト ボックス 25">
            <a:extLst>
              <a:ext uri="{FF2B5EF4-FFF2-40B4-BE49-F238E27FC236}">
                <a16:creationId xmlns:a16="http://schemas.microsoft.com/office/drawing/2014/main" id="{D03C275A-1528-A369-2B0D-81268BC2723B}"/>
              </a:ext>
            </a:extLst>
          </p:cNvPr>
          <p:cNvSpPr txBox="1"/>
          <p:nvPr/>
        </p:nvSpPr>
        <p:spPr>
          <a:xfrm>
            <a:off x="5058981" y="5075888"/>
            <a:ext cx="1799019" cy="261610"/>
          </a:xfrm>
          <a:prstGeom prst="rect">
            <a:avLst/>
          </a:prstGeom>
          <a:noFill/>
        </p:spPr>
        <p:txBody>
          <a:bodyPr wrap="square">
            <a:spAutoFit/>
          </a:bodyPr>
          <a:lstStyle/>
          <a:p>
            <a:pPr algn="ctr"/>
            <a:r>
              <a:rPr lang="ja-JP" altLang="en-US" sz="1100" b="1" dirty="0">
                <a:solidFill>
                  <a:srgbClr val="FF0000"/>
                </a:solidFill>
                <a:latin typeface="BIZ UDPゴシック" panose="020B0400000000000000" pitchFamily="50" charset="-128"/>
                <a:ea typeface="BIZ UDPゴシック" panose="020B0400000000000000" pitchFamily="50" charset="-128"/>
              </a:rPr>
              <a:t>素掘りによる横断溝 </a:t>
            </a:r>
          </a:p>
        </p:txBody>
      </p:sp>
      <p:sp>
        <p:nvSpPr>
          <p:cNvPr id="28" name="テキスト ボックス 27">
            <a:extLst>
              <a:ext uri="{FF2B5EF4-FFF2-40B4-BE49-F238E27FC236}">
                <a16:creationId xmlns:a16="http://schemas.microsoft.com/office/drawing/2014/main" id="{46569CA9-65F5-6C50-E880-ACE370DCFCB9}"/>
              </a:ext>
            </a:extLst>
          </p:cNvPr>
          <p:cNvSpPr txBox="1"/>
          <p:nvPr/>
        </p:nvSpPr>
        <p:spPr>
          <a:xfrm>
            <a:off x="319135" y="5940910"/>
            <a:ext cx="6404639" cy="1092607"/>
          </a:xfrm>
          <a:prstGeom prst="rect">
            <a:avLst/>
          </a:prstGeom>
          <a:solidFill>
            <a:schemeClr val="accent4">
              <a:lumMod val="20000"/>
              <a:lumOff val="80000"/>
            </a:schemeClr>
          </a:solidFill>
          <a:ln w="28575">
            <a:solidFill>
              <a:schemeClr val="tx1"/>
            </a:solidFill>
          </a:ln>
        </p:spPr>
        <p:txBody>
          <a:bodyPr wrap="square">
            <a:spAutoFit/>
          </a:bodyPr>
          <a:lstStyle/>
          <a:p>
            <a:pPr algn="ctr"/>
            <a:r>
              <a:rPr lang="ja-JP" altLang="en-US" sz="1400" dirty="0">
                <a:latin typeface="BIZ UDPゴシック" panose="020B0400000000000000" pitchFamily="50" charset="-128"/>
                <a:ea typeface="BIZ UDPゴシック" panose="020B0400000000000000" pitchFamily="50" charset="-128"/>
              </a:rPr>
              <a:t>用語解説</a:t>
            </a:r>
          </a:p>
          <a:p>
            <a:pPr>
              <a:spcBef>
                <a:spcPts val="600"/>
              </a:spcBef>
            </a:pPr>
            <a:r>
              <a:rPr lang="ja-JP" altLang="en-US" sz="1200" b="1" u="sng" dirty="0">
                <a:latin typeface="BIZ UDPゴシック" panose="020B0400000000000000" pitchFamily="50" charset="-128"/>
                <a:ea typeface="BIZ UDPゴシック" panose="020B0400000000000000" pitchFamily="50" charset="-128"/>
              </a:rPr>
              <a:t>０次谷</a:t>
            </a:r>
            <a:r>
              <a:rPr lang="ja-JP" altLang="en-US" sz="1200" dirty="0">
                <a:latin typeface="BIZ UDPゴシック" panose="020B0400000000000000" pitchFamily="50" charset="-128"/>
                <a:ea typeface="BIZ UDPゴシック" panose="020B0400000000000000" pitchFamily="50" charset="-128"/>
              </a:rPr>
              <a:t>：谷の上流部・集水域にある凹地形。</a:t>
            </a:r>
            <a:r>
              <a:rPr lang="ja-JP" altLang="en-US" sz="1200" u="sng" dirty="0">
                <a:solidFill>
                  <a:srgbClr val="FF0000"/>
                </a:solidFill>
                <a:latin typeface="BIZ UDPゴシック" panose="020B0400000000000000" pitchFamily="50" charset="-128"/>
                <a:ea typeface="BIZ UDPゴシック" panose="020B0400000000000000" pitchFamily="50" charset="-128"/>
              </a:rPr>
              <a:t>洪水流出･斜面崩壊･土石流発生源となりうる</a:t>
            </a:r>
            <a:endParaRPr lang="en-US" altLang="ja-JP" sz="1200" u="sng" dirty="0">
              <a:solidFill>
                <a:srgbClr val="FF0000"/>
              </a:solidFill>
              <a:latin typeface="BIZ UDPゴシック" panose="020B0400000000000000" pitchFamily="50" charset="-128"/>
              <a:ea typeface="BIZ UDPゴシック" panose="020B0400000000000000" pitchFamily="50" charset="-128"/>
            </a:endParaRPr>
          </a:p>
          <a:p>
            <a:pPr>
              <a:spcBef>
                <a:spcPts val="600"/>
              </a:spcBef>
            </a:pPr>
            <a:r>
              <a:rPr lang="ja-JP" altLang="en-US" sz="1200" b="1" u="sng" dirty="0">
                <a:latin typeface="BIZ UDPゴシック" panose="020B0400000000000000" pitchFamily="50" charset="-128"/>
                <a:ea typeface="BIZ UDPゴシック" panose="020B0400000000000000" pitchFamily="50" charset="-128"/>
              </a:rPr>
              <a:t>破砕帯</a:t>
            </a:r>
            <a:r>
              <a:rPr lang="ja-JP" altLang="en-US" sz="1200" dirty="0">
                <a:latin typeface="BIZ UDPゴシック" panose="020B0400000000000000" pitchFamily="50" charset="-128"/>
                <a:ea typeface="BIZ UDPゴシック" panose="020B0400000000000000" pitchFamily="50" charset="-128"/>
              </a:rPr>
              <a:t>：岩石が砕かれて多くの隙間を持った地層。</a:t>
            </a:r>
            <a:r>
              <a:rPr lang="ja-JP" altLang="en-US" sz="1200" u="sng" dirty="0">
                <a:solidFill>
                  <a:srgbClr val="FF0000"/>
                </a:solidFill>
                <a:latin typeface="BIZ UDPゴシック" panose="020B0400000000000000" pitchFamily="50" charset="-128"/>
                <a:ea typeface="BIZ UDPゴシック" panose="020B0400000000000000" pitchFamily="50" charset="-128"/>
              </a:rPr>
              <a:t>侵食谷や地すべりの原因となりうる</a:t>
            </a:r>
          </a:p>
          <a:p>
            <a:pPr>
              <a:spcBef>
                <a:spcPts val="600"/>
              </a:spcBef>
            </a:pPr>
            <a:r>
              <a:rPr lang="ja-JP" altLang="en-US" sz="1200" b="1" u="sng" dirty="0">
                <a:latin typeface="BIZ UDPゴシック" panose="020B0400000000000000" pitchFamily="50" charset="-128"/>
                <a:ea typeface="BIZ UDPゴシック" panose="020B0400000000000000" pitchFamily="50" charset="-128"/>
              </a:rPr>
              <a:t>マサ土</a:t>
            </a:r>
            <a:r>
              <a:rPr lang="ja-JP" altLang="en-US" sz="1200" dirty="0">
                <a:latin typeface="BIZ UDPゴシック" panose="020B0400000000000000" pitchFamily="50" charset="-128"/>
                <a:ea typeface="BIZ UDPゴシック" panose="020B0400000000000000" pitchFamily="50" charset="-128"/>
              </a:rPr>
              <a:t>：花崗岩が風化してできた砂状の土壌。</a:t>
            </a:r>
            <a:r>
              <a:rPr lang="ja-JP" altLang="en-US" sz="1200" u="sng" dirty="0">
                <a:solidFill>
                  <a:srgbClr val="FF0000"/>
                </a:solidFill>
                <a:latin typeface="BIZ UDPゴシック" panose="020B0400000000000000" pitchFamily="50" charset="-128"/>
                <a:ea typeface="BIZ UDPゴシック" panose="020B0400000000000000" pitchFamily="50" charset="-128"/>
              </a:rPr>
              <a:t>締固めが困難で非常に崩れやすい土質</a:t>
            </a:r>
          </a:p>
        </p:txBody>
      </p:sp>
      <p:pic>
        <p:nvPicPr>
          <p:cNvPr id="29" name="object 47">
            <a:extLst>
              <a:ext uri="{FF2B5EF4-FFF2-40B4-BE49-F238E27FC236}">
                <a16:creationId xmlns:a16="http://schemas.microsoft.com/office/drawing/2014/main" id="{99D108A7-476F-4222-55AF-447A67597976}"/>
              </a:ext>
            </a:extLst>
          </p:cNvPr>
          <p:cNvPicPr/>
          <p:nvPr/>
        </p:nvPicPr>
        <p:blipFill>
          <a:blip r:embed="rId2" cstate="print"/>
          <a:stretch>
            <a:fillRect/>
          </a:stretch>
        </p:blipFill>
        <p:spPr>
          <a:xfrm>
            <a:off x="5839244" y="7419032"/>
            <a:ext cx="867505" cy="865864"/>
          </a:xfrm>
          <a:prstGeom prst="rect">
            <a:avLst/>
          </a:prstGeom>
        </p:spPr>
      </p:pic>
      <p:sp>
        <p:nvSpPr>
          <p:cNvPr id="30" name="object 48">
            <a:extLst>
              <a:ext uri="{FF2B5EF4-FFF2-40B4-BE49-F238E27FC236}">
                <a16:creationId xmlns:a16="http://schemas.microsoft.com/office/drawing/2014/main" id="{518B3007-56D4-B7D4-FA2D-4BBEAABE19B6}"/>
              </a:ext>
            </a:extLst>
          </p:cNvPr>
          <p:cNvSpPr txBox="1"/>
          <p:nvPr/>
        </p:nvSpPr>
        <p:spPr>
          <a:xfrm>
            <a:off x="319134" y="7402226"/>
            <a:ext cx="6404639" cy="899477"/>
          </a:xfrm>
          <a:prstGeom prst="rect">
            <a:avLst/>
          </a:prstGeom>
          <a:ln w="25400">
            <a:solidFill>
              <a:srgbClr val="3B9748"/>
            </a:solidFill>
          </a:ln>
        </p:spPr>
        <p:txBody>
          <a:bodyPr vert="horz" wrap="square" lIns="0" tIns="226695" rIns="0" bIns="0" rtlCol="0">
            <a:spAutoFit/>
          </a:bodyPr>
          <a:lstStyle/>
          <a:p>
            <a:pPr marR="1043305">
              <a:lnSpc>
                <a:spcPct val="100000"/>
              </a:lnSpc>
              <a:spcBef>
                <a:spcPts val="1785"/>
              </a:spcBef>
            </a:pPr>
            <a:r>
              <a:rPr lang="ja-JP" altLang="en-US" sz="1800" b="1" spc="-30" dirty="0">
                <a:solidFill>
                  <a:srgbClr val="231F20"/>
                </a:solidFill>
                <a:latin typeface="UD デジタル 教科書体 NK-B"/>
                <a:cs typeface="UD デジタル 教科書体 NK-B"/>
              </a:rPr>
              <a:t>　</a:t>
            </a:r>
            <a:r>
              <a:rPr sz="1800" b="1" spc="-30" dirty="0" err="1">
                <a:solidFill>
                  <a:srgbClr val="231F20"/>
                </a:solidFill>
                <a:latin typeface="UD デジタル 教科書体 NK-B"/>
                <a:cs typeface="UD デジタル 教科書体 NK-B"/>
              </a:rPr>
              <a:t>森林作業道作設指針</a:t>
            </a:r>
            <a:r>
              <a:rPr sz="1200" b="0" spc="-20" dirty="0" err="1">
                <a:solidFill>
                  <a:srgbClr val="231F20"/>
                </a:solidFill>
                <a:latin typeface="BIZ UDPゴシック" panose="020B0400000000000000" pitchFamily="50" charset="-128"/>
                <a:ea typeface="BIZ UDPゴシック" panose="020B0400000000000000" pitchFamily="50" charset="-128"/>
                <a:cs typeface="Yu Gothic UI Semilight"/>
              </a:rPr>
              <a:t>（</a:t>
            </a:r>
            <a:r>
              <a:rPr sz="1200" b="0" spc="-25" dirty="0" err="1">
                <a:solidFill>
                  <a:srgbClr val="231F20"/>
                </a:solidFill>
                <a:latin typeface="BIZ UDPゴシック" panose="020B0400000000000000" pitchFamily="50" charset="-128"/>
                <a:ea typeface="BIZ UDPゴシック" panose="020B0400000000000000" pitchFamily="50" charset="-128"/>
                <a:cs typeface="Yu Gothic UI Semilight"/>
              </a:rPr>
              <a:t>令和</a:t>
            </a:r>
            <a:r>
              <a:rPr lang="ja-JP" altLang="en-US" sz="1200" b="0" spc="-25" dirty="0">
                <a:solidFill>
                  <a:srgbClr val="231F20"/>
                </a:solidFill>
                <a:latin typeface="BIZ UDPゴシック" panose="020B0400000000000000" pitchFamily="50" charset="-128"/>
                <a:ea typeface="BIZ UDPゴシック" panose="020B0400000000000000" pitchFamily="50" charset="-128"/>
                <a:cs typeface="Yu Gothic UI Semilight"/>
              </a:rPr>
              <a:t>５</a:t>
            </a:r>
            <a:r>
              <a:rPr sz="1200" b="0" spc="-25" dirty="0">
                <a:solidFill>
                  <a:srgbClr val="231F20"/>
                </a:solidFill>
                <a:latin typeface="BIZ UDPゴシック" panose="020B0400000000000000" pitchFamily="50" charset="-128"/>
                <a:ea typeface="BIZ UDPゴシック" panose="020B0400000000000000" pitchFamily="50" charset="-128"/>
                <a:cs typeface="Yu Gothic UI Semilight"/>
              </a:rPr>
              <a:t>年 </a:t>
            </a:r>
            <a:r>
              <a:rPr lang="ja-JP" altLang="en-US" sz="1200" b="0" spc="-25" dirty="0">
                <a:solidFill>
                  <a:srgbClr val="231F20"/>
                </a:solidFill>
                <a:latin typeface="BIZ UDPゴシック" panose="020B0400000000000000" pitchFamily="50" charset="-128"/>
                <a:ea typeface="BIZ UDPゴシック" panose="020B0400000000000000" pitchFamily="50" charset="-128"/>
                <a:cs typeface="Yu Gothic UI Semilight"/>
              </a:rPr>
              <a:t>３</a:t>
            </a:r>
            <a:r>
              <a:rPr sz="1200" b="0" spc="-30" dirty="0">
                <a:solidFill>
                  <a:srgbClr val="231F20"/>
                </a:solidFill>
                <a:latin typeface="BIZ UDPゴシック" panose="020B0400000000000000" pitchFamily="50" charset="-128"/>
                <a:ea typeface="BIZ UDPゴシック" panose="020B0400000000000000" pitchFamily="50" charset="-128"/>
                <a:cs typeface="Yu Gothic UI Semilight"/>
              </a:rPr>
              <a:t> 月改正</a:t>
            </a:r>
            <a:r>
              <a:rPr sz="1200" b="0" spc="-50" dirty="0">
                <a:solidFill>
                  <a:srgbClr val="231F20"/>
                </a:solidFill>
                <a:latin typeface="BIZ UDPゴシック" panose="020B0400000000000000" pitchFamily="50" charset="-128"/>
                <a:ea typeface="BIZ UDPゴシック" panose="020B0400000000000000" pitchFamily="50" charset="-128"/>
                <a:cs typeface="Yu Gothic UI Semilight"/>
              </a:rPr>
              <a:t>）</a:t>
            </a:r>
            <a:endParaRPr sz="1200" dirty="0">
              <a:latin typeface="BIZ UDPゴシック" panose="020B0400000000000000" pitchFamily="50" charset="-128"/>
              <a:ea typeface="BIZ UDPゴシック" panose="020B0400000000000000" pitchFamily="50" charset="-128"/>
              <a:cs typeface="Yu Gothic UI Semilight"/>
            </a:endParaRPr>
          </a:p>
          <a:p>
            <a:pPr marL="156210" marR="161925">
              <a:lnSpc>
                <a:spcPct val="111100"/>
              </a:lnSpc>
            </a:pPr>
            <a:r>
              <a:rPr sz="1200" b="0" spc="45" dirty="0" err="1">
                <a:solidFill>
                  <a:srgbClr val="EE2D29"/>
                </a:solidFill>
                <a:latin typeface="Yu Gothic UI Semilight"/>
                <a:cs typeface="Yu Gothic UI Semilight"/>
              </a:rPr>
              <a:t>森林作業道を作設する上で考慮すべき最低限の</a:t>
            </a:r>
            <a:r>
              <a:rPr sz="1200" b="0" spc="140" dirty="0" err="1">
                <a:solidFill>
                  <a:srgbClr val="EE2D29"/>
                </a:solidFill>
                <a:latin typeface="Yu Gothic UI Semilight"/>
                <a:cs typeface="Yu Gothic UI Semilight"/>
              </a:rPr>
              <a:t>事項を目安として示したもの</a:t>
            </a:r>
            <a:r>
              <a:rPr sz="1200" b="0" spc="240" dirty="0" err="1">
                <a:solidFill>
                  <a:srgbClr val="231F20"/>
                </a:solidFill>
                <a:latin typeface="Yu Gothic UI Semilight"/>
                <a:cs typeface="Yu Gothic UI Semilight"/>
              </a:rPr>
              <a:t>です</a:t>
            </a:r>
            <a:r>
              <a:rPr sz="1200" b="0" spc="240" dirty="0">
                <a:solidFill>
                  <a:srgbClr val="231F20"/>
                </a:solidFill>
                <a:latin typeface="Yu Gothic UI Semilight"/>
                <a:cs typeface="Yu Gothic UI Semilight"/>
              </a:rPr>
              <a:t>。</a:t>
            </a:r>
            <a:endParaRPr lang="en-US" sz="1200" b="0" spc="240" dirty="0">
              <a:solidFill>
                <a:srgbClr val="231F20"/>
              </a:solidFill>
              <a:latin typeface="Yu Gothic UI Semilight"/>
              <a:cs typeface="Yu Gothic UI Semilight"/>
            </a:endParaRPr>
          </a:p>
          <a:p>
            <a:pPr marL="156210" marR="161925">
              <a:lnSpc>
                <a:spcPct val="111100"/>
              </a:lnSpc>
            </a:pPr>
            <a:endParaRPr sz="1200" dirty="0">
              <a:latin typeface="Yu Gothic UI Semilight"/>
              <a:cs typeface="Yu Gothic UI Semilight"/>
            </a:endParaRPr>
          </a:p>
        </p:txBody>
      </p:sp>
      <p:pic>
        <p:nvPicPr>
          <p:cNvPr id="31" name="object 49">
            <a:extLst>
              <a:ext uri="{FF2B5EF4-FFF2-40B4-BE49-F238E27FC236}">
                <a16:creationId xmlns:a16="http://schemas.microsoft.com/office/drawing/2014/main" id="{FA4D0873-6CA9-988D-DF87-B7775F0BAEBB}"/>
              </a:ext>
            </a:extLst>
          </p:cNvPr>
          <p:cNvPicPr/>
          <p:nvPr/>
        </p:nvPicPr>
        <p:blipFill>
          <a:blip r:embed="rId3" cstate="print"/>
          <a:stretch>
            <a:fillRect/>
          </a:stretch>
        </p:blipFill>
        <p:spPr>
          <a:xfrm>
            <a:off x="5801054" y="8473207"/>
            <a:ext cx="905695" cy="900967"/>
          </a:xfrm>
          <a:prstGeom prst="rect">
            <a:avLst/>
          </a:prstGeom>
        </p:spPr>
      </p:pic>
      <p:sp>
        <p:nvSpPr>
          <p:cNvPr id="32" name="object 50">
            <a:extLst>
              <a:ext uri="{FF2B5EF4-FFF2-40B4-BE49-F238E27FC236}">
                <a16:creationId xmlns:a16="http://schemas.microsoft.com/office/drawing/2014/main" id="{FAF827B5-59F9-3BA9-67F7-4A4EDCF532E8}"/>
              </a:ext>
            </a:extLst>
          </p:cNvPr>
          <p:cNvSpPr txBox="1"/>
          <p:nvPr/>
        </p:nvSpPr>
        <p:spPr>
          <a:xfrm>
            <a:off x="294243" y="8372418"/>
            <a:ext cx="6429529" cy="1102546"/>
          </a:xfrm>
          <a:prstGeom prst="rect">
            <a:avLst/>
          </a:prstGeom>
          <a:ln w="25400">
            <a:solidFill>
              <a:srgbClr val="F79131"/>
            </a:solidFill>
          </a:ln>
        </p:spPr>
        <p:txBody>
          <a:bodyPr vert="horz" wrap="square" lIns="0" tIns="118110" rIns="0" bIns="0" rtlCol="0">
            <a:spAutoFit/>
          </a:bodyPr>
          <a:lstStyle/>
          <a:p>
            <a:pPr marL="410209" marR="1571625" indent="-113030">
              <a:lnSpc>
                <a:spcPts val="2100"/>
              </a:lnSpc>
              <a:spcBef>
                <a:spcPts val="930"/>
              </a:spcBef>
            </a:pPr>
            <a:r>
              <a:rPr sz="1800" b="1" spc="45" dirty="0" err="1">
                <a:solidFill>
                  <a:srgbClr val="231F20"/>
                </a:solidFill>
                <a:latin typeface="UD デジタル 教科書体 NK-B"/>
                <a:cs typeface="UD デジタル 教科書体 NK-B"/>
              </a:rPr>
              <a:t>主伐時における</a:t>
            </a:r>
            <a:r>
              <a:rPr sz="1800" b="1" spc="-30" dirty="0" err="1">
                <a:solidFill>
                  <a:srgbClr val="231F20"/>
                </a:solidFill>
                <a:latin typeface="UD デジタル 教科書体 NK-B"/>
                <a:cs typeface="UD デジタル 教科書体 NK-B"/>
              </a:rPr>
              <a:t>伐採</a:t>
            </a:r>
            <a:r>
              <a:rPr lang="ja-JP" altLang="en-US" sz="1800" b="1" spc="-30" dirty="0">
                <a:solidFill>
                  <a:srgbClr val="231F20"/>
                </a:solidFill>
                <a:latin typeface="UD デジタル 教科書体 NK-B"/>
                <a:cs typeface="UD デジタル 教科書体 NK-B"/>
              </a:rPr>
              <a:t>・</a:t>
            </a:r>
            <a:r>
              <a:rPr sz="1800" b="1" spc="-30" dirty="0" err="1">
                <a:solidFill>
                  <a:srgbClr val="231F20"/>
                </a:solidFill>
                <a:latin typeface="UD デジタル 教科書体 NK-B"/>
                <a:cs typeface="UD デジタル 教科書体 NK-B"/>
              </a:rPr>
              <a:t>搬出指針</a:t>
            </a:r>
            <a:r>
              <a:rPr sz="1200" b="0" spc="-20" dirty="0" err="1">
                <a:solidFill>
                  <a:srgbClr val="231F20"/>
                </a:solidFill>
                <a:latin typeface="BIZ UDPゴシック" panose="020B0400000000000000" pitchFamily="50" charset="-128"/>
                <a:ea typeface="BIZ UDPゴシック" panose="020B0400000000000000" pitchFamily="50" charset="-128"/>
                <a:cs typeface="Yu Gothic UI Semilight"/>
              </a:rPr>
              <a:t>（</a:t>
            </a:r>
            <a:r>
              <a:rPr sz="1200" b="0" spc="-25" dirty="0" err="1">
                <a:solidFill>
                  <a:srgbClr val="231F20"/>
                </a:solidFill>
                <a:latin typeface="BIZ UDPゴシック" panose="020B0400000000000000" pitchFamily="50" charset="-128"/>
                <a:ea typeface="BIZ UDPゴシック" panose="020B0400000000000000" pitchFamily="50" charset="-128"/>
                <a:cs typeface="Yu Gothic UI Semilight"/>
              </a:rPr>
              <a:t>令和</a:t>
            </a:r>
            <a:r>
              <a:rPr lang="ja-JP" altLang="en-US" sz="1200" b="0" spc="-25" dirty="0">
                <a:solidFill>
                  <a:srgbClr val="231F20"/>
                </a:solidFill>
                <a:latin typeface="BIZ UDPゴシック" panose="020B0400000000000000" pitchFamily="50" charset="-128"/>
                <a:ea typeface="BIZ UDPゴシック" panose="020B0400000000000000" pitchFamily="50" charset="-128"/>
                <a:cs typeface="Yu Gothic UI Semilight"/>
              </a:rPr>
              <a:t>５</a:t>
            </a:r>
            <a:r>
              <a:rPr sz="1200" b="0" spc="-25" dirty="0">
                <a:solidFill>
                  <a:srgbClr val="231F20"/>
                </a:solidFill>
                <a:latin typeface="BIZ UDPゴシック" panose="020B0400000000000000" pitchFamily="50" charset="-128"/>
                <a:ea typeface="BIZ UDPゴシック" panose="020B0400000000000000" pitchFamily="50" charset="-128"/>
                <a:cs typeface="Yu Gothic UI Semilight"/>
              </a:rPr>
              <a:t>年 </a:t>
            </a:r>
            <a:r>
              <a:rPr lang="ja-JP" altLang="en-US" sz="1200" b="0" spc="-25" dirty="0">
                <a:solidFill>
                  <a:srgbClr val="231F20"/>
                </a:solidFill>
                <a:latin typeface="BIZ UDPゴシック" panose="020B0400000000000000" pitchFamily="50" charset="-128"/>
                <a:ea typeface="BIZ UDPゴシック" panose="020B0400000000000000" pitchFamily="50" charset="-128"/>
                <a:cs typeface="Yu Gothic UI Semilight"/>
              </a:rPr>
              <a:t>３</a:t>
            </a:r>
            <a:r>
              <a:rPr sz="1200" b="0" spc="-30" dirty="0">
                <a:solidFill>
                  <a:srgbClr val="231F20"/>
                </a:solidFill>
                <a:latin typeface="BIZ UDPゴシック" panose="020B0400000000000000" pitchFamily="50" charset="-128"/>
                <a:ea typeface="BIZ UDPゴシック" panose="020B0400000000000000" pitchFamily="50" charset="-128"/>
                <a:cs typeface="Yu Gothic UI Semilight"/>
              </a:rPr>
              <a:t> 月</a:t>
            </a:r>
            <a:r>
              <a:rPr lang="ja-JP" altLang="en-US" sz="1200" b="0" spc="-30" dirty="0">
                <a:solidFill>
                  <a:srgbClr val="231F20"/>
                </a:solidFill>
                <a:latin typeface="BIZ UDPゴシック" panose="020B0400000000000000" pitchFamily="50" charset="-128"/>
                <a:ea typeface="BIZ UDPゴシック" panose="020B0400000000000000" pitchFamily="50" charset="-128"/>
                <a:cs typeface="Yu Gothic UI Semilight"/>
              </a:rPr>
              <a:t>改正</a:t>
            </a:r>
            <a:r>
              <a:rPr sz="1200" b="0" spc="-50" dirty="0">
                <a:solidFill>
                  <a:srgbClr val="231F20"/>
                </a:solidFill>
                <a:latin typeface="BIZ UDPゴシック" panose="020B0400000000000000" pitchFamily="50" charset="-128"/>
                <a:ea typeface="BIZ UDPゴシック" panose="020B0400000000000000" pitchFamily="50" charset="-128"/>
                <a:cs typeface="Yu Gothic UI Semilight"/>
              </a:rPr>
              <a:t>）</a:t>
            </a:r>
            <a:endParaRPr sz="1600" dirty="0">
              <a:latin typeface="BIZ UDPゴシック" panose="020B0400000000000000" pitchFamily="50" charset="-128"/>
              <a:ea typeface="BIZ UDPゴシック" panose="020B0400000000000000" pitchFamily="50" charset="-128"/>
              <a:cs typeface="Yu Gothic UI Semilight"/>
            </a:endParaRPr>
          </a:p>
          <a:p>
            <a:pPr marL="139065" marR="150495" algn="just">
              <a:lnSpc>
                <a:spcPct val="111100"/>
              </a:lnSpc>
              <a:spcBef>
                <a:spcPts val="300"/>
              </a:spcBef>
            </a:pPr>
            <a:r>
              <a:rPr lang="ja-JP" altLang="en-US" sz="1200" b="0" spc="40" dirty="0">
                <a:solidFill>
                  <a:srgbClr val="EE2D29"/>
                </a:solidFill>
                <a:latin typeface="Yu Gothic UI Semilight"/>
                <a:cs typeface="Yu Gothic UI Semilight"/>
              </a:rPr>
              <a:t>　</a:t>
            </a:r>
            <a:r>
              <a:rPr sz="1200" b="0" spc="40" dirty="0" err="1">
                <a:solidFill>
                  <a:srgbClr val="EE2D29"/>
                </a:solidFill>
                <a:latin typeface="Yu Gothic UI Semilight"/>
                <a:cs typeface="Yu Gothic UI Semilight"/>
              </a:rPr>
              <a:t>林業経営体等が主伐時における立木の伐採・搬</a:t>
            </a:r>
            <a:r>
              <a:rPr sz="1200" b="0" spc="95" dirty="0" err="1">
                <a:solidFill>
                  <a:srgbClr val="EE2D29"/>
                </a:solidFill>
                <a:latin typeface="Yu Gothic UI Semilight"/>
                <a:cs typeface="Yu Gothic UI Semilight"/>
              </a:rPr>
              <a:t>出に当たって考慮すべき</a:t>
            </a:r>
            <a:endParaRPr lang="en-US" sz="1200" b="0" spc="95" dirty="0">
              <a:solidFill>
                <a:srgbClr val="EE2D29"/>
              </a:solidFill>
              <a:latin typeface="Yu Gothic UI Semilight"/>
              <a:cs typeface="Yu Gothic UI Semilight"/>
            </a:endParaRPr>
          </a:p>
          <a:p>
            <a:pPr marL="139065" marR="150495" algn="just">
              <a:lnSpc>
                <a:spcPct val="111100"/>
              </a:lnSpc>
              <a:spcBef>
                <a:spcPts val="300"/>
              </a:spcBef>
            </a:pPr>
            <a:r>
              <a:rPr lang="ja-JP" altLang="en-US" sz="1200" b="0" spc="95" dirty="0">
                <a:solidFill>
                  <a:srgbClr val="EE2D29"/>
                </a:solidFill>
                <a:latin typeface="Yu Gothic UI Semilight"/>
                <a:cs typeface="Yu Gothic UI Semilight"/>
              </a:rPr>
              <a:t>　</a:t>
            </a:r>
            <a:r>
              <a:rPr sz="1200" b="0" spc="95" dirty="0" err="1">
                <a:solidFill>
                  <a:srgbClr val="EE2D29"/>
                </a:solidFill>
                <a:latin typeface="Yu Gothic UI Semilight"/>
                <a:cs typeface="Yu Gothic UI Semilight"/>
              </a:rPr>
              <a:t>最低限の事項を示した</a:t>
            </a:r>
            <a:r>
              <a:rPr sz="1200" b="0" spc="220" dirty="0" err="1">
                <a:solidFill>
                  <a:srgbClr val="EE2D29"/>
                </a:solidFill>
                <a:latin typeface="Yu Gothic UI Semilight"/>
                <a:cs typeface="Yu Gothic UI Semilight"/>
              </a:rPr>
              <a:t>もの</a:t>
            </a:r>
            <a:r>
              <a:rPr sz="1200" b="0" spc="240" dirty="0" err="1">
                <a:solidFill>
                  <a:srgbClr val="231F20"/>
                </a:solidFill>
                <a:latin typeface="Yu Gothic UI Semilight"/>
                <a:cs typeface="Yu Gothic UI Semilight"/>
              </a:rPr>
              <a:t>です</a:t>
            </a:r>
            <a:r>
              <a:rPr sz="1200" b="0" spc="240" dirty="0">
                <a:solidFill>
                  <a:srgbClr val="231F20"/>
                </a:solidFill>
                <a:latin typeface="Yu Gothic UI Semilight"/>
                <a:cs typeface="Yu Gothic UI Semilight"/>
              </a:rPr>
              <a:t>。</a:t>
            </a:r>
            <a:endParaRPr lang="en-US" sz="1200" b="0" spc="240" dirty="0">
              <a:solidFill>
                <a:srgbClr val="231F20"/>
              </a:solidFill>
              <a:latin typeface="Yu Gothic UI Semilight"/>
              <a:cs typeface="Yu Gothic UI Semilight"/>
            </a:endParaRPr>
          </a:p>
          <a:p>
            <a:pPr marL="139065" marR="150495" algn="just">
              <a:lnSpc>
                <a:spcPct val="111100"/>
              </a:lnSpc>
              <a:spcBef>
                <a:spcPts val="300"/>
              </a:spcBef>
            </a:pPr>
            <a:endParaRPr sz="1200" dirty="0">
              <a:latin typeface="Yu Gothic UI Semilight"/>
              <a:cs typeface="Yu Gothic UI Semilight"/>
            </a:endParaRPr>
          </a:p>
        </p:txBody>
      </p:sp>
      <p:sp>
        <p:nvSpPr>
          <p:cNvPr id="33" name="テキスト ボックス 32">
            <a:extLst>
              <a:ext uri="{FF2B5EF4-FFF2-40B4-BE49-F238E27FC236}">
                <a16:creationId xmlns:a16="http://schemas.microsoft.com/office/drawing/2014/main" id="{83ACD54B-0A87-D15B-AB07-DCEEBD249890}"/>
              </a:ext>
            </a:extLst>
          </p:cNvPr>
          <p:cNvSpPr txBox="1"/>
          <p:nvPr/>
        </p:nvSpPr>
        <p:spPr>
          <a:xfrm>
            <a:off x="88304" y="7035949"/>
            <a:ext cx="1338828"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参考資料</a:t>
            </a:r>
            <a:r>
              <a:rPr kumimoji="1"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1F363914-D63B-6BE4-1858-D25D56925E28}"/>
              </a:ext>
            </a:extLst>
          </p:cNvPr>
          <p:cNvSpPr txBox="1"/>
          <p:nvPr/>
        </p:nvSpPr>
        <p:spPr>
          <a:xfrm>
            <a:off x="6458628" y="9582912"/>
            <a:ext cx="415498" cy="369332"/>
          </a:xfrm>
          <a:prstGeom prst="rect">
            <a:avLst/>
          </a:prstGeom>
          <a:noFill/>
        </p:spPr>
        <p:txBody>
          <a:bodyPr wrap="none" rtlCol="0">
            <a:spAutoFit/>
          </a:bodyPr>
          <a:lstStyle/>
          <a:p>
            <a:r>
              <a:rPr kumimoji="1" lang="en-US" altLang="ja-JP" b="1" dirty="0">
                <a:latin typeface="BIZ UDゴシック" panose="020B0400000000000000" pitchFamily="49" charset="-128"/>
                <a:ea typeface="BIZ UDゴシック" panose="020B0400000000000000" pitchFamily="49" charset="-128"/>
              </a:rPr>
              <a:t>35</a:t>
            </a:r>
            <a:endParaRPr kumimoji="1" lang="ja-JP" altLang="en-US" b="1" dirty="0">
              <a:latin typeface="BIZ UDゴシック" panose="020B0400000000000000" pitchFamily="49" charset="-128"/>
              <a:ea typeface="BIZ UDゴシック" panose="020B0400000000000000" pitchFamily="49" charset="-128"/>
            </a:endParaRPr>
          </a:p>
        </p:txBody>
      </p:sp>
      <p:pic>
        <p:nvPicPr>
          <p:cNvPr id="2" name="図 1">
            <a:extLst>
              <a:ext uri="{FF2B5EF4-FFF2-40B4-BE49-F238E27FC236}">
                <a16:creationId xmlns:a16="http://schemas.microsoft.com/office/drawing/2014/main" id="{2396DD8D-9F89-7FB0-503D-77EBD69A2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7757" y="974596"/>
            <a:ext cx="1768991" cy="2355586"/>
          </a:xfrm>
          <a:prstGeom prst="rect">
            <a:avLst/>
          </a:prstGeom>
        </p:spPr>
      </p:pic>
      <p:pic>
        <p:nvPicPr>
          <p:cNvPr id="3" name="図 2" descr="集材路74横断溝1">
            <a:extLst>
              <a:ext uri="{FF2B5EF4-FFF2-40B4-BE49-F238E27FC236}">
                <a16:creationId xmlns:a16="http://schemas.microsoft.com/office/drawing/2014/main" id="{B19691E9-90A2-84D8-D278-0C88609A210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4609" y="3609099"/>
            <a:ext cx="1876122" cy="1411502"/>
          </a:xfrm>
          <a:prstGeom prst="rect">
            <a:avLst/>
          </a:prstGeom>
          <a:noFill/>
          <a:ln>
            <a:noFill/>
          </a:ln>
        </p:spPr>
      </p:pic>
      <p:sp>
        <p:nvSpPr>
          <p:cNvPr id="7" name="テキスト ボックス 6">
            <a:extLst>
              <a:ext uri="{FF2B5EF4-FFF2-40B4-BE49-F238E27FC236}">
                <a16:creationId xmlns:a16="http://schemas.microsoft.com/office/drawing/2014/main" id="{91403871-55D7-DBC9-B733-E5A960F57CCE}"/>
              </a:ext>
            </a:extLst>
          </p:cNvPr>
          <p:cNvSpPr txBox="1"/>
          <p:nvPr/>
        </p:nvSpPr>
        <p:spPr>
          <a:xfrm>
            <a:off x="319134" y="9519124"/>
            <a:ext cx="6284093" cy="307777"/>
          </a:xfrm>
          <a:prstGeom prst="rect">
            <a:avLst/>
          </a:prstGeom>
          <a:noFill/>
        </p:spPr>
        <p:txBody>
          <a:bodyPr wrap="none" rtlCol="0">
            <a:spAutoFit/>
          </a:bodyPr>
          <a:lstStyle/>
          <a:p>
            <a:r>
              <a:rPr kumimoji="1" lang="en-US" altLang="ja-JP" sz="1400" dirty="0">
                <a:latin typeface="BIZ UDP明朝 Medium" panose="02020500000000000000" pitchFamily="18" charset="-128"/>
                <a:ea typeface="BIZ UDP明朝 Medium" panose="02020500000000000000" pitchFamily="18" charset="-128"/>
              </a:rPr>
              <a:t>※</a:t>
            </a:r>
            <a:r>
              <a:rPr kumimoji="1" lang="ja-JP" altLang="en-US" sz="1400" dirty="0">
                <a:latin typeface="BIZ UDP明朝 Medium" panose="02020500000000000000" pitchFamily="18" charset="-128"/>
                <a:ea typeface="BIZ UDP明朝 Medium" panose="02020500000000000000" pitchFamily="18" charset="-128"/>
              </a:rPr>
              <a:t>上記は国の指針であり、都道府県等地域毎の指針についても確認して下さい。</a:t>
            </a:r>
          </a:p>
        </p:txBody>
      </p:sp>
    </p:spTree>
    <p:extLst>
      <p:ext uri="{BB962C8B-B14F-4D97-AF65-F5344CB8AC3E}">
        <p14:creationId xmlns:p14="http://schemas.microsoft.com/office/powerpoint/2010/main" val="4159614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15341"/>
            <a:ext cx="6858000" cy="569875"/>
          </a:xfrm>
          <a:solidFill>
            <a:schemeClr val="accent4">
              <a:lumMod val="50000"/>
            </a:schemeClr>
          </a:solidFill>
        </p:spPr>
        <p:txBody>
          <a:bodyPr>
            <a:normAutofit/>
          </a:bodyPr>
          <a:lstStyle/>
          <a:p>
            <a:r>
              <a:rPr lang="ja-JP" altLang="en-US" sz="1800" b="1" dirty="0">
                <a:solidFill>
                  <a:schemeClr val="bg1"/>
                </a:solidFill>
                <a:latin typeface="BIZ UDゴシック" panose="020B0400000000000000" pitchFamily="49" charset="-128"/>
                <a:ea typeface="BIZ UDゴシック" panose="020B0400000000000000" pitchFamily="49" charset="-128"/>
              </a:rPr>
              <a:t>⑧</a:t>
            </a:r>
            <a:r>
              <a:rPr kumimoji="1" lang="ja-JP" altLang="en-US" sz="1800" b="1" dirty="0">
                <a:solidFill>
                  <a:schemeClr val="bg1"/>
                </a:solidFill>
                <a:latin typeface="BIZ UDゴシック" panose="020B0400000000000000" pitchFamily="49" charset="-128"/>
                <a:ea typeface="BIZ UDゴシック" panose="020B0400000000000000" pitchFamily="49" charset="-128"/>
              </a:rPr>
              <a:t>　チェックポイント</a:t>
            </a:r>
          </a:p>
        </p:txBody>
      </p:sp>
      <p:sp>
        <p:nvSpPr>
          <p:cNvPr id="3" name="テキスト ボックス 2">
            <a:extLst>
              <a:ext uri="{FF2B5EF4-FFF2-40B4-BE49-F238E27FC236}">
                <a16:creationId xmlns:a16="http://schemas.microsoft.com/office/drawing/2014/main" id="{DE44A245-65C4-71FE-00D3-2E8A0DD7A539}"/>
              </a:ext>
            </a:extLst>
          </p:cNvPr>
          <p:cNvSpPr txBox="1"/>
          <p:nvPr/>
        </p:nvSpPr>
        <p:spPr>
          <a:xfrm>
            <a:off x="-7620" y="9490847"/>
            <a:ext cx="481584"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36</a:t>
            </a:r>
            <a:endParaRPr kumimoji="1" lang="ja-JP" altLang="en-US" b="1"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F2F674DC-1632-8A00-DF59-F01D7EEA098C}"/>
              </a:ext>
            </a:extLst>
          </p:cNvPr>
          <p:cNvSpPr txBox="1"/>
          <p:nvPr/>
        </p:nvSpPr>
        <p:spPr>
          <a:xfrm flipH="1">
            <a:off x="192023" y="1085088"/>
            <a:ext cx="2712722"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添付書類</a:t>
            </a:r>
          </a:p>
        </p:txBody>
      </p:sp>
      <p:graphicFrame>
        <p:nvGraphicFramePr>
          <p:cNvPr id="6" name="表 6">
            <a:extLst>
              <a:ext uri="{FF2B5EF4-FFF2-40B4-BE49-F238E27FC236}">
                <a16:creationId xmlns:a16="http://schemas.microsoft.com/office/drawing/2014/main" id="{9370068F-322F-FE5A-7940-3657EFB970F6}"/>
              </a:ext>
            </a:extLst>
          </p:cNvPr>
          <p:cNvGraphicFramePr>
            <a:graphicFrameLocks noGrp="1"/>
          </p:cNvGraphicFramePr>
          <p:nvPr>
            <p:extLst>
              <p:ext uri="{D42A27DB-BD31-4B8C-83A1-F6EECF244321}">
                <p14:modId xmlns:p14="http://schemas.microsoft.com/office/powerpoint/2010/main" val="3165045988"/>
              </p:ext>
            </p:extLst>
          </p:nvPr>
        </p:nvGraphicFramePr>
        <p:xfrm>
          <a:off x="233172" y="1454420"/>
          <a:ext cx="6391656" cy="5400040"/>
        </p:xfrm>
        <a:graphic>
          <a:graphicData uri="http://schemas.openxmlformats.org/drawingml/2006/table">
            <a:tbl>
              <a:tblPr firstRow="1" bandRow="1">
                <a:tableStyleId>{5940675A-B579-460E-94D1-54222C63F5DA}</a:tableStyleId>
              </a:tblPr>
              <a:tblGrid>
                <a:gridCol w="661416">
                  <a:extLst>
                    <a:ext uri="{9D8B030D-6E8A-4147-A177-3AD203B41FA5}">
                      <a16:colId xmlns:a16="http://schemas.microsoft.com/office/drawing/2014/main" val="2012519631"/>
                    </a:ext>
                  </a:extLst>
                </a:gridCol>
                <a:gridCol w="1085088">
                  <a:extLst>
                    <a:ext uri="{9D8B030D-6E8A-4147-A177-3AD203B41FA5}">
                      <a16:colId xmlns:a16="http://schemas.microsoft.com/office/drawing/2014/main" val="898333807"/>
                    </a:ext>
                  </a:extLst>
                </a:gridCol>
                <a:gridCol w="4645152">
                  <a:extLst>
                    <a:ext uri="{9D8B030D-6E8A-4147-A177-3AD203B41FA5}">
                      <a16:colId xmlns:a16="http://schemas.microsoft.com/office/drawing/2014/main" val="306517714"/>
                    </a:ext>
                  </a:extLst>
                </a:gridCol>
              </a:tblGrid>
              <a:tr h="370840">
                <a:tc>
                  <a:txBody>
                    <a:bodyPr/>
                    <a:lstStyle/>
                    <a:p>
                      <a:pPr algn="ctr"/>
                      <a:r>
                        <a:rPr kumimoji="1" lang="ja-JP" altLang="en-US" sz="1200" dirty="0"/>
                        <a:t>ﾁｪｯｸ</a:t>
                      </a:r>
                    </a:p>
                  </a:txBody>
                  <a:tcPr anchor="ctr"/>
                </a:tc>
                <a:tc>
                  <a:txBody>
                    <a:bodyPr/>
                    <a:lstStyle/>
                    <a:p>
                      <a:pPr algn="ctr"/>
                      <a:r>
                        <a:rPr kumimoji="1" lang="ja-JP" altLang="en-US" sz="1200" dirty="0"/>
                        <a:t>項　目</a:t>
                      </a:r>
                    </a:p>
                  </a:txBody>
                  <a:tcPr anchor="ctr"/>
                </a:tc>
                <a:tc>
                  <a:txBody>
                    <a:bodyPr/>
                    <a:lstStyle/>
                    <a:p>
                      <a:pPr algn="ctr"/>
                      <a:r>
                        <a:rPr kumimoji="1" lang="ja-JP" altLang="en-US" sz="1200" dirty="0"/>
                        <a:t>内　　　　　　容</a:t>
                      </a:r>
                    </a:p>
                  </a:txBody>
                  <a:tcPr anchor="ctr"/>
                </a:tc>
                <a:extLst>
                  <a:ext uri="{0D108BD9-81ED-4DB2-BD59-A6C34878D82A}">
                    <a16:rowId xmlns:a16="http://schemas.microsoft.com/office/drawing/2014/main" val="2384560171"/>
                  </a:ext>
                </a:extLst>
              </a:tr>
              <a:tr h="370840">
                <a:tc>
                  <a:txBody>
                    <a:bodyPr/>
                    <a:lstStyle/>
                    <a:p>
                      <a:pPr algn="ctr"/>
                      <a:r>
                        <a:rPr kumimoji="1" lang="ja-JP" altLang="en-US" sz="1800" dirty="0"/>
                        <a:t>□</a:t>
                      </a:r>
                      <a:endParaRPr kumimoji="1" lang="ja-JP" altLang="en-US" sz="1400" dirty="0"/>
                    </a:p>
                  </a:txBody>
                  <a:tcPr anchor="ctr"/>
                </a:tc>
                <a:tc>
                  <a:txBody>
                    <a:bodyPr/>
                    <a:lstStyle/>
                    <a:p>
                      <a:pPr algn="ctr"/>
                      <a:r>
                        <a:rPr kumimoji="1" lang="ja-JP" altLang="en-US" sz="1200" dirty="0"/>
                        <a:t>位置図</a:t>
                      </a:r>
                    </a:p>
                  </a:txBody>
                  <a:tcPr anchor="ctr"/>
                </a:tc>
                <a:tc>
                  <a:txBody>
                    <a:bodyPr/>
                    <a:lstStyle/>
                    <a:p>
                      <a:pPr algn="l"/>
                      <a:r>
                        <a:rPr kumimoji="1" lang="ja-JP" altLang="en-US" sz="1200" dirty="0"/>
                        <a:t>届出対象となる森林の位置を特定できる図面となっているか。</a:t>
                      </a:r>
                      <a:endParaRPr kumimoji="1" lang="en-US" altLang="ja-JP" sz="1200" dirty="0"/>
                    </a:p>
                    <a:p>
                      <a:pPr algn="l"/>
                      <a:r>
                        <a:rPr kumimoji="1" lang="ja-JP" altLang="en-US" sz="1200" dirty="0"/>
                        <a:t>（</a:t>
                      </a:r>
                      <a:r>
                        <a:rPr kumimoji="1" lang="en-US" altLang="ja-JP" sz="1200" dirty="0"/>
                        <a:t>P.24</a:t>
                      </a:r>
                      <a:r>
                        <a:rPr kumimoji="1" lang="ja-JP" altLang="en-US" sz="1200" dirty="0"/>
                        <a:t>参照）</a:t>
                      </a:r>
                    </a:p>
                  </a:txBody>
                  <a:tcPr anchor="ctr"/>
                </a:tc>
                <a:extLst>
                  <a:ext uri="{0D108BD9-81ED-4DB2-BD59-A6C34878D82A}">
                    <a16:rowId xmlns:a16="http://schemas.microsoft.com/office/drawing/2014/main" val="2854112622"/>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dirty="0"/>
                        <a:t>□</a:t>
                      </a:r>
                      <a:endParaRPr kumimoji="1" lang="ja-JP" altLang="en-US" sz="1400" dirty="0"/>
                    </a:p>
                  </a:txBody>
                  <a:tcPr anchor="ctr"/>
                </a:tc>
                <a:tc>
                  <a:txBody>
                    <a:bodyPr/>
                    <a:lstStyle/>
                    <a:p>
                      <a:pPr algn="ctr"/>
                      <a:r>
                        <a:rPr kumimoji="1" lang="ja-JP" altLang="en-US" sz="1200" dirty="0"/>
                        <a:t>区域図</a:t>
                      </a:r>
                    </a:p>
                  </a:txBody>
                  <a:tcPr anchor="ctr"/>
                </a:tc>
                <a:tc>
                  <a:txBody>
                    <a:bodyPr/>
                    <a:lstStyle/>
                    <a:p>
                      <a:pPr algn="l"/>
                      <a:r>
                        <a:rPr kumimoji="1" lang="ja-JP" altLang="en-US" sz="1200" dirty="0"/>
                        <a:t>伐採する森林の区域の外縁を明示した図面となっているか。</a:t>
                      </a:r>
                      <a:endParaRPr kumimoji="1" lang="en-US" altLang="ja-JP" sz="1200" dirty="0"/>
                    </a:p>
                    <a:p>
                      <a:pPr algn="l"/>
                      <a:r>
                        <a:rPr kumimoji="1" lang="ja-JP" altLang="en-US" sz="1200" dirty="0"/>
                        <a:t>（</a:t>
                      </a:r>
                      <a:r>
                        <a:rPr kumimoji="1" lang="en-US" altLang="ja-JP" sz="1200" dirty="0"/>
                        <a:t>P.24</a:t>
                      </a:r>
                      <a:r>
                        <a:rPr kumimoji="1" lang="ja-JP" altLang="en-US" sz="1200" dirty="0"/>
                        <a:t>参照）</a:t>
                      </a:r>
                    </a:p>
                  </a:txBody>
                  <a:tcPr anchor="ctr"/>
                </a:tc>
                <a:extLst>
                  <a:ext uri="{0D108BD9-81ED-4DB2-BD59-A6C34878D82A}">
                    <a16:rowId xmlns:a16="http://schemas.microsoft.com/office/drawing/2014/main" val="1128120372"/>
                  </a:ext>
                </a:extLst>
              </a:tr>
              <a:tr h="370840">
                <a:tc>
                  <a:txBody>
                    <a:bodyPr/>
                    <a:lstStyle/>
                    <a:p>
                      <a:pPr algn="ctr"/>
                      <a:r>
                        <a:rPr kumimoji="1" lang="ja-JP" altLang="en-US" sz="1800" dirty="0"/>
                        <a:t>□</a:t>
                      </a:r>
                      <a:endParaRPr kumimoji="1" lang="ja-JP" altLang="en-US" sz="1600" dirty="0"/>
                    </a:p>
                  </a:txBody>
                  <a:tcPr anchor="ctr"/>
                </a:tc>
                <a:tc>
                  <a:txBody>
                    <a:bodyPr/>
                    <a:lstStyle/>
                    <a:p>
                      <a:pPr algn="ctr"/>
                      <a:r>
                        <a:rPr kumimoji="1" lang="ja-JP" altLang="en-US" sz="1200" dirty="0"/>
                        <a:t>届出者の</a:t>
                      </a:r>
                      <a:endParaRPr kumimoji="1" lang="en-US" altLang="ja-JP" sz="1200" dirty="0"/>
                    </a:p>
                    <a:p>
                      <a:pPr algn="ctr"/>
                      <a:r>
                        <a:rPr kumimoji="1" lang="ja-JP" altLang="en-US" sz="1200" dirty="0"/>
                        <a:t>確認書類</a:t>
                      </a:r>
                    </a:p>
                  </a:txBody>
                  <a:tcPr anchor="ctr"/>
                </a:tc>
                <a:tc>
                  <a:txBody>
                    <a:bodyPr/>
                    <a:lstStyle/>
                    <a:p>
                      <a:pPr algn="l"/>
                      <a:r>
                        <a:rPr kumimoji="1" lang="ja-JP" altLang="en-US" sz="1200" dirty="0"/>
                        <a:t>法人・個人の別に必要な書類が添付されているか。（</a:t>
                      </a:r>
                      <a:r>
                        <a:rPr kumimoji="1" lang="en-US" altLang="ja-JP" sz="1200" dirty="0"/>
                        <a:t>P.25</a:t>
                      </a:r>
                      <a:r>
                        <a:rPr kumimoji="1" lang="ja-JP" altLang="en-US" sz="1200" dirty="0"/>
                        <a:t>参照）</a:t>
                      </a:r>
                    </a:p>
                  </a:txBody>
                  <a:tcPr anchor="ctr"/>
                </a:tc>
                <a:extLst>
                  <a:ext uri="{0D108BD9-81ED-4DB2-BD59-A6C34878D82A}">
                    <a16:rowId xmlns:a16="http://schemas.microsoft.com/office/drawing/2014/main" val="2376360636"/>
                  </a:ext>
                </a:extLst>
              </a:tr>
              <a:tr h="370840">
                <a:tc>
                  <a:txBody>
                    <a:bodyPr/>
                    <a:lstStyle/>
                    <a:p>
                      <a:pPr algn="ctr"/>
                      <a:r>
                        <a:rPr kumimoji="1" lang="ja-JP" altLang="en-US" sz="1800" dirty="0"/>
                        <a:t>□</a:t>
                      </a:r>
                      <a:endParaRPr kumimoji="1" lang="ja-JP" altLang="en-US" sz="1600" dirty="0"/>
                    </a:p>
                  </a:txBody>
                  <a:tcPr anchor="ctr"/>
                </a:tc>
                <a:tc>
                  <a:txBody>
                    <a:bodyPr/>
                    <a:lstStyle/>
                    <a:p>
                      <a:pPr algn="ctr"/>
                      <a:r>
                        <a:rPr kumimoji="1" lang="ja-JP" altLang="en-US" sz="1200" dirty="0"/>
                        <a:t>届出者の</a:t>
                      </a:r>
                      <a:endParaRPr kumimoji="1" lang="en-US" altLang="ja-JP" sz="1200" dirty="0"/>
                    </a:p>
                    <a:p>
                      <a:pPr algn="ctr"/>
                      <a:r>
                        <a:rPr kumimoji="1" lang="ja-JP" altLang="en-US" sz="1200" dirty="0"/>
                        <a:t>確認書類</a:t>
                      </a:r>
                    </a:p>
                  </a:txBody>
                  <a:tcPr anchor="ctr"/>
                </a:tc>
                <a:tc>
                  <a:txBody>
                    <a:bodyPr/>
                    <a:lstStyle/>
                    <a:p>
                      <a:pPr algn="l"/>
                      <a:r>
                        <a:rPr kumimoji="1" lang="ja-JP" altLang="en-US" sz="1200" dirty="0"/>
                        <a:t>届出書（表紙）、伐採計画書、造林計画書の伐採者・造林者の住所・氏名と一致しているか。</a:t>
                      </a:r>
                    </a:p>
                  </a:txBody>
                  <a:tcPr anchor="ctr"/>
                </a:tc>
                <a:extLst>
                  <a:ext uri="{0D108BD9-81ED-4DB2-BD59-A6C34878D82A}">
                    <a16:rowId xmlns:a16="http://schemas.microsoft.com/office/drawing/2014/main" val="1698303255"/>
                  </a:ext>
                </a:extLst>
              </a:tr>
              <a:tr h="370840">
                <a:tc>
                  <a:txBody>
                    <a:bodyPr/>
                    <a:lstStyle/>
                    <a:p>
                      <a:pPr algn="ctr"/>
                      <a:r>
                        <a:rPr kumimoji="1" lang="ja-JP" altLang="en-US" sz="1600" dirty="0"/>
                        <a:t>□</a:t>
                      </a:r>
                    </a:p>
                  </a:txBody>
                  <a:tcPr anchor="ctr"/>
                </a:tc>
                <a:tc>
                  <a:txBody>
                    <a:bodyPr/>
                    <a:lstStyle/>
                    <a:p>
                      <a:pPr algn="ctr"/>
                      <a:r>
                        <a:rPr kumimoji="1" lang="ja-JP" altLang="en-US" sz="1200" dirty="0"/>
                        <a:t>許認可書類</a:t>
                      </a:r>
                    </a:p>
                  </a:txBody>
                  <a:tcPr anchor="ctr"/>
                </a:tc>
                <a:tc>
                  <a:txBody>
                    <a:bodyPr/>
                    <a:lstStyle/>
                    <a:p>
                      <a:pPr algn="l"/>
                      <a:r>
                        <a:rPr kumimoji="1" lang="ja-JP" altLang="en-US" sz="1200" dirty="0"/>
                        <a:t>届出書（表紙）に記載された必要な許認可に該当する書類が全て添付されているか（</a:t>
                      </a:r>
                      <a:r>
                        <a:rPr kumimoji="1" lang="en-US" altLang="ja-JP" sz="1200" dirty="0"/>
                        <a:t>P.26</a:t>
                      </a:r>
                      <a:r>
                        <a:rPr kumimoji="1" lang="ja-JP" altLang="en-US" sz="1200" dirty="0"/>
                        <a:t>参照）。</a:t>
                      </a:r>
                    </a:p>
                  </a:txBody>
                  <a:tcPr anchor="ctr"/>
                </a:tc>
                <a:extLst>
                  <a:ext uri="{0D108BD9-81ED-4DB2-BD59-A6C34878D82A}">
                    <a16:rowId xmlns:a16="http://schemas.microsoft.com/office/drawing/2014/main" val="103662814"/>
                  </a:ext>
                </a:extLst>
              </a:tr>
              <a:tr h="370840">
                <a:tc>
                  <a:txBody>
                    <a:bodyPr/>
                    <a:lstStyle/>
                    <a:p>
                      <a:pPr algn="ctr"/>
                      <a:r>
                        <a:rPr kumimoji="1" lang="ja-JP" altLang="en-US" sz="1600" dirty="0"/>
                        <a:t>□</a:t>
                      </a:r>
                    </a:p>
                  </a:txBody>
                  <a:tcPr anchor="ctr"/>
                </a:tc>
                <a:tc>
                  <a:txBody>
                    <a:bodyPr/>
                    <a:lstStyle/>
                    <a:p>
                      <a:pPr algn="ctr"/>
                      <a:r>
                        <a:rPr kumimoji="1" lang="ja-JP" altLang="en-US" sz="1200" dirty="0"/>
                        <a:t>土地権原</a:t>
                      </a:r>
                      <a:endParaRPr kumimoji="1" lang="en-US" altLang="ja-JP" sz="1200" dirty="0"/>
                    </a:p>
                    <a:p>
                      <a:pPr algn="ctr"/>
                      <a:r>
                        <a:rPr kumimoji="1" lang="ja-JP" altLang="en-US" sz="1200" dirty="0"/>
                        <a:t>書類</a:t>
                      </a:r>
                    </a:p>
                  </a:txBody>
                  <a:tcPr anchor="ctr"/>
                </a:tc>
                <a:tc>
                  <a:txBody>
                    <a:bodyPr/>
                    <a:lstStyle/>
                    <a:p>
                      <a:pPr algn="l"/>
                      <a:r>
                        <a:rPr kumimoji="1" lang="ja-JP" altLang="en-US" sz="1200" dirty="0"/>
                        <a:t>造林者（伐採者と造林者が同一の場合を含む）の権原を証するものとなっているか。（</a:t>
                      </a:r>
                      <a:r>
                        <a:rPr kumimoji="1" lang="en-US" altLang="ja-JP" sz="1200" dirty="0"/>
                        <a:t>P.27</a:t>
                      </a:r>
                      <a:r>
                        <a:rPr kumimoji="1" lang="ja-JP" altLang="en-US" sz="1200" dirty="0"/>
                        <a:t>参照）</a:t>
                      </a:r>
                    </a:p>
                  </a:txBody>
                  <a:tcPr anchor="ctr"/>
                </a:tc>
                <a:extLst>
                  <a:ext uri="{0D108BD9-81ED-4DB2-BD59-A6C34878D82A}">
                    <a16:rowId xmlns:a16="http://schemas.microsoft.com/office/drawing/2014/main" val="3418325395"/>
                  </a:ext>
                </a:extLst>
              </a:tr>
              <a:tr h="370840">
                <a:tc>
                  <a:txBody>
                    <a:bodyPr/>
                    <a:lstStyle/>
                    <a:p>
                      <a:pPr algn="ctr"/>
                      <a:r>
                        <a:rPr kumimoji="1" lang="ja-JP" altLang="en-US" sz="1600" dirty="0"/>
                        <a:t>□</a:t>
                      </a:r>
                    </a:p>
                  </a:txBody>
                  <a:tcPr anchor="ctr"/>
                </a:tc>
                <a:tc>
                  <a:txBody>
                    <a:bodyPr/>
                    <a:lstStyle/>
                    <a:p>
                      <a:pPr algn="ctr"/>
                      <a:r>
                        <a:rPr kumimoji="1" lang="ja-JP" altLang="en-US" sz="1200" dirty="0"/>
                        <a:t>伐採権原</a:t>
                      </a:r>
                      <a:endParaRPr kumimoji="1" lang="en-US" altLang="ja-JP" sz="1200" dirty="0"/>
                    </a:p>
                    <a:p>
                      <a:pPr algn="ctr"/>
                      <a:r>
                        <a:rPr kumimoji="1" lang="ja-JP" altLang="en-US" sz="1200" dirty="0"/>
                        <a:t>書類</a:t>
                      </a:r>
                    </a:p>
                  </a:txBody>
                  <a:tcPr anchor="ctr"/>
                </a:tc>
                <a:tc>
                  <a:txBody>
                    <a:bodyPr/>
                    <a:lstStyle/>
                    <a:p>
                      <a:pPr algn="l"/>
                      <a:r>
                        <a:rPr kumimoji="1" lang="ja-JP" altLang="en-US" sz="1200" dirty="0"/>
                        <a:t>伐採者（伐採者と造林者が異なる場合に限る）の権原を証するものとなっているか。（</a:t>
                      </a:r>
                      <a:r>
                        <a:rPr kumimoji="1" lang="en-US" altLang="ja-JP" sz="1200" dirty="0"/>
                        <a:t>P.28</a:t>
                      </a:r>
                      <a:r>
                        <a:rPr kumimoji="1" lang="ja-JP" altLang="en-US" sz="1200" dirty="0"/>
                        <a:t>参照）</a:t>
                      </a:r>
                    </a:p>
                  </a:txBody>
                  <a:tcPr anchor="ctr"/>
                </a:tc>
                <a:extLst>
                  <a:ext uri="{0D108BD9-81ED-4DB2-BD59-A6C34878D82A}">
                    <a16:rowId xmlns:a16="http://schemas.microsoft.com/office/drawing/2014/main" val="6179986"/>
                  </a:ext>
                </a:extLst>
              </a:tr>
              <a:tr h="370840">
                <a:tc>
                  <a:txBody>
                    <a:bodyPr/>
                    <a:lstStyle/>
                    <a:p>
                      <a:pPr algn="ctr"/>
                      <a:r>
                        <a:rPr kumimoji="1" lang="ja-JP" altLang="en-US" sz="1600" dirty="0"/>
                        <a:t>□</a:t>
                      </a:r>
                    </a:p>
                  </a:txBody>
                  <a:tcPr anchor="ctr"/>
                </a:tc>
                <a:tc>
                  <a:txBody>
                    <a:bodyPr/>
                    <a:lstStyle/>
                    <a:p>
                      <a:pPr algn="ctr"/>
                      <a:r>
                        <a:rPr kumimoji="1" lang="ja-JP" altLang="en-US" sz="1200" dirty="0"/>
                        <a:t>境界関係</a:t>
                      </a:r>
                      <a:endParaRPr kumimoji="1" lang="en-US" altLang="ja-JP" sz="1200" dirty="0"/>
                    </a:p>
                    <a:p>
                      <a:pPr algn="ctr"/>
                      <a:r>
                        <a:rPr kumimoji="1" lang="ja-JP" altLang="en-US" sz="1200" dirty="0"/>
                        <a:t>書類</a:t>
                      </a:r>
                      <a:endParaRPr kumimoji="1" lang="en-US" altLang="ja-JP" sz="1200" dirty="0"/>
                    </a:p>
                  </a:txBody>
                  <a:tcPr anchor="ctr"/>
                </a:tc>
                <a:tc>
                  <a:txBody>
                    <a:bodyPr/>
                    <a:lstStyle/>
                    <a:p>
                      <a:pPr algn="l"/>
                      <a:r>
                        <a:rPr kumimoji="1" lang="ja-JP" altLang="en-US" sz="1200" dirty="0"/>
                        <a:t>境界確認を実施した状況を記載した書類等適切な書類が添付されているか。（</a:t>
                      </a:r>
                      <a:r>
                        <a:rPr kumimoji="1" lang="en-US" altLang="ja-JP" sz="1200" dirty="0"/>
                        <a:t>P.29</a:t>
                      </a:r>
                      <a:r>
                        <a:rPr kumimoji="1" lang="ja-JP" altLang="en-US" sz="1200" dirty="0"/>
                        <a:t>，</a:t>
                      </a:r>
                      <a:r>
                        <a:rPr kumimoji="1" lang="en-US" altLang="ja-JP" sz="1200" dirty="0"/>
                        <a:t>30</a:t>
                      </a:r>
                      <a:r>
                        <a:rPr kumimoji="1" lang="ja-JP" altLang="en-US" sz="1200" dirty="0"/>
                        <a:t>参照）</a:t>
                      </a:r>
                    </a:p>
                  </a:txBody>
                  <a:tcPr anchor="ctr"/>
                </a:tc>
                <a:extLst>
                  <a:ext uri="{0D108BD9-81ED-4DB2-BD59-A6C34878D82A}">
                    <a16:rowId xmlns:a16="http://schemas.microsoft.com/office/drawing/2014/main" val="3353284887"/>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lt"/>
                          <a:ea typeface="+mn-ea"/>
                          <a:cs typeface="+mn-cs"/>
                        </a:rPr>
                        <a:t>□</a:t>
                      </a:r>
                    </a:p>
                  </a:txBody>
                  <a:tcPr anchor="ctr"/>
                </a:tc>
                <a:tc>
                  <a:txBody>
                    <a:bodyPr/>
                    <a:lstStyle/>
                    <a:p>
                      <a:pPr algn="ctr"/>
                      <a:r>
                        <a:rPr kumimoji="1" lang="ja-JP" altLang="en-US" sz="1200" dirty="0"/>
                        <a:t>その他</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t>適切な凡例が付された搬出計画図が添付されているか。（</a:t>
                      </a:r>
                      <a:r>
                        <a:rPr kumimoji="1" lang="en-US" altLang="ja-JP" sz="1200" dirty="0"/>
                        <a:t>P.31</a:t>
                      </a:r>
                      <a:r>
                        <a:rPr kumimoji="1" lang="ja-JP" altLang="en-US" sz="1200" dirty="0"/>
                        <a:t>参照）</a:t>
                      </a:r>
                    </a:p>
                  </a:txBody>
                  <a:tcPr anchor="ctr"/>
                </a:tc>
                <a:extLst>
                  <a:ext uri="{0D108BD9-81ED-4DB2-BD59-A6C34878D82A}">
                    <a16:rowId xmlns:a16="http://schemas.microsoft.com/office/drawing/2014/main" val="2212479323"/>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lt"/>
                          <a:ea typeface="+mn-ea"/>
                          <a:cs typeface="+mn-cs"/>
                        </a:rPr>
                        <a:t>□</a:t>
                      </a:r>
                    </a:p>
                  </a:txBody>
                  <a:tcPr anchor="ctr"/>
                </a:tc>
                <a:tc>
                  <a:txBody>
                    <a:bodyPr/>
                    <a:lstStyle/>
                    <a:p>
                      <a:pPr algn="ctr"/>
                      <a:r>
                        <a:rPr kumimoji="1" lang="ja-JP" altLang="en-US" sz="1200" dirty="0"/>
                        <a:t>その他</a:t>
                      </a:r>
                    </a:p>
                  </a:txBody>
                  <a:tcPr anchor="ctr"/>
                </a:tc>
                <a:tc>
                  <a:txBody>
                    <a:bodyPr/>
                    <a:lstStyle/>
                    <a:p>
                      <a:pPr algn="l"/>
                      <a:r>
                        <a:rPr kumimoji="1" lang="ja-JP" altLang="en-US" sz="1200" dirty="0"/>
                        <a:t>必要な事項がチェックされた伐採・集材チェックリストが添付されているか。（</a:t>
                      </a:r>
                      <a:r>
                        <a:rPr kumimoji="1" lang="en-US" altLang="ja-JP" sz="1200" dirty="0"/>
                        <a:t>P.32</a:t>
                      </a:r>
                      <a:r>
                        <a:rPr kumimoji="1" lang="ja-JP" altLang="en-US" sz="1200" dirty="0"/>
                        <a:t>，</a:t>
                      </a:r>
                      <a:r>
                        <a:rPr kumimoji="1" lang="en-US" altLang="ja-JP" sz="1200" dirty="0"/>
                        <a:t>33</a:t>
                      </a:r>
                      <a:r>
                        <a:rPr kumimoji="1" lang="ja-JP" altLang="en-US" sz="1200" dirty="0"/>
                        <a:t>参照）</a:t>
                      </a:r>
                    </a:p>
                  </a:txBody>
                  <a:tcPr anchor="ctr"/>
                </a:tc>
                <a:extLst>
                  <a:ext uri="{0D108BD9-81ED-4DB2-BD59-A6C34878D82A}">
                    <a16:rowId xmlns:a16="http://schemas.microsoft.com/office/drawing/2014/main" val="3389620434"/>
                  </a:ext>
                </a:extLst>
              </a:tr>
              <a:tr h="38047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lt"/>
                          <a:ea typeface="+mn-ea"/>
                          <a:cs typeface="+mn-cs"/>
                        </a:rPr>
                        <a:t>□</a:t>
                      </a:r>
                    </a:p>
                  </a:txBody>
                  <a:tcPr anchor="ctr"/>
                </a:tc>
                <a:tc>
                  <a:txBody>
                    <a:bodyPr/>
                    <a:lstStyle/>
                    <a:p>
                      <a:pPr algn="ctr"/>
                      <a:r>
                        <a:rPr kumimoji="1" lang="ja-JP" altLang="en-US" sz="1200" dirty="0"/>
                        <a:t>その他</a:t>
                      </a:r>
                    </a:p>
                  </a:txBody>
                  <a:tcPr anchor="ctr"/>
                </a:tc>
                <a:tc>
                  <a:txBody>
                    <a:bodyPr/>
                    <a:lstStyle/>
                    <a:p>
                      <a:pPr algn="l"/>
                      <a:r>
                        <a:rPr kumimoji="1" lang="ja-JP" altLang="en-US" sz="1200" dirty="0"/>
                        <a:t>市町村長が求める書類（地元関係者との協議書等）が添付されているか。</a:t>
                      </a:r>
                    </a:p>
                  </a:txBody>
                  <a:tcPr anchor="ctr"/>
                </a:tc>
                <a:extLst>
                  <a:ext uri="{0D108BD9-81ED-4DB2-BD59-A6C34878D82A}">
                    <a16:rowId xmlns:a16="http://schemas.microsoft.com/office/drawing/2014/main" val="914902956"/>
                  </a:ext>
                </a:extLst>
              </a:tr>
            </a:tbl>
          </a:graphicData>
        </a:graphic>
      </p:graphicFrame>
    </p:spTree>
    <p:extLst>
      <p:ext uri="{BB962C8B-B14F-4D97-AF65-F5344CB8AC3E}">
        <p14:creationId xmlns:p14="http://schemas.microsoft.com/office/powerpoint/2010/main" val="3461681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59C77336-61AD-1D21-2B4B-FADF9DE9D608}"/>
              </a:ext>
            </a:extLst>
          </p:cNvPr>
          <p:cNvGrpSpPr/>
          <p:nvPr/>
        </p:nvGrpSpPr>
        <p:grpSpPr>
          <a:xfrm>
            <a:off x="0" y="3160593"/>
            <a:ext cx="6858000" cy="2468785"/>
            <a:chOff x="0" y="6803343"/>
            <a:chExt cx="6858000" cy="2468785"/>
          </a:xfrm>
        </p:grpSpPr>
        <p:sp>
          <p:nvSpPr>
            <p:cNvPr id="8" name="正方形/長方形 7">
              <a:extLst>
                <a:ext uri="{FF2B5EF4-FFF2-40B4-BE49-F238E27FC236}">
                  <a16:creationId xmlns:a16="http://schemas.microsoft.com/office/drawing/2014/main" id="{AFB31E9F-CA16-BE4F-5AE6-3C19B80D05F9}"/>
                </a:ext>
              </a:extLst>
            </p:cNvPr>
            <p:cNvSpPr/>
            <p:nvPr/>
          </p:nvSpPr>
          <p:spPr>
            <a:xfrm>
              <a:off x="0" y="6803343"/>
              <a:ext cx="6858000" cy="461665"/>
            </a:xfrm>
            <a:prstGeom prst="rect">
              <a:avLst/>
            </a:prstGeom>
            <a:solidFill>
              <a:schemeClr val="accent6">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４　伐採・造林の状況報告</a:t>
              </a:r>
            </a:p>
          </p:txBody>
        </p:sp>
        <p:sp>
          <p:nvSpPr>
            <p:cNvPr id="11" name="テキスト ボックス 10">
              <a:extLst>
                <a:ext uri="{FF2B5EF4-FFF2-40B4-BE49-F238E27FC236}">
                  <a16:creationId xmlns:a16="http://schemas.microsoft.com/office/drawing/2014/main" id="{9F7CB055-6CEE-9200-A31E-658033AA43C5}"/>
                </a:ext>
              </a:extLst>
            </p:cNvPr>
            <p:cNvSpPr txBox="1"/>
            <p:nvPr/>
          </p:nvSpPr>
          <p:spPr>
            <a:xfrm>
              <a:off x="225052" y="7425469"/>
              <a:ext cx="6417141" cy="1846659"/>
            </a:xfrm>
            <a:prstGeom prst="rect">
              <a:avLst/>
            </a:prstGeom>
            <a:noFill/>
          </p:spPr>
          <p:txBody>
            <a:bodyPr wrap="none" rtlCol="0">
              <a:spAutoFit/>
            </a:bodyPr>
            <a:lstStyle/>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①　伐採後の状況報告・・・・・・・・・・・・・・・・</a:t>
              </a:r>
              <a:r>
                <a:rPr kumimoji="1" lang="en-US" altLang="ja-JP" dirty="0">
                  <a:latin typeface="BIZ UDゴシック" panose="020B0400000000000000" pitchFamily="49" charset="-128"/>
                  <a:ea typeface="BIZ UDゴシック" panose="020B0400000000000000" pitchFamily="49" charset="-128"/>
                </a:rPr>
                <a:t>38</a:t>
              </a: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②　造林後の状況報告・・・・・・・・・・・・・・・・</a:t>
              </a:r>
              <a:r>
                <a:rPr kumimoji="1" lang="en-US" altLang="ja-JP" dirty="0">
                  <a:latin typeface="BIZ UDゴシック" panose="020B0400000000000000" pitchFamily="49" charset="-128"/>
                  <a:ea typeface="BIZ UDゴシック" panose="020B0400000000000000" pitchFamily="49" charset="-128"/>
                </a:rPr>
                <a:t>39</a:t>
              </a: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③　チェックポイント・・・・・・・・・・・・・・・・</a:t>
              </a:r>
              <a:r>
                <a:rPr kumimoji="1" lang="en-US" altLang="ja-JP" dirty="0">
                  <a:latin typeface="BIZ UDゴシック" panose="020B0400000000000000" pitchFamily="49" charset="-128"/>
                  <a:ea typeface="BIZ UDゴシック" panose="020B0400000000000000" pitchFamily="49" charset="-128"/>
                </a:rPr>
                <a:t>40</a:t>
              </a:r>
            </a:p>
          </p:txBody>
        </p:sp>
      </p:grpSp>
      <p:sp>
        <p:nvSpPr>
          <p:cNvPr id="6" name="テキスト ボックス 5">
            <a:extLst>
              <a:ext uri="{FF2B5EF4-FFF2-40B4-BE49-F238E27FC236}">
                <a16:creationId xmlns:a16="http://schemas.microsoft.com/office/drawing/2014/main" id="{E2DC4C9D-4B30-F49D-7E72-DBED5E32C553}"/>
              </a:ext>
            </a:extLst>
          </p:cNvPr>
          <p:cNvSpPr txBox="1"/>
          <p:nvPr/>
        </p:nvSpPr>
        <p:spPr>
          <a:xfrm>
            <a:off x="6477068" y="9509760"/>
            <a:ext cx="435796"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37</a:t>
            </a:r>
            <a:endParaRPr kumimoji="1" lang="ja-JP" altLang="en-US"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218590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57811"/>
            <a:ext cx="6858000" cy="569875"/>
          </a:xfrm>
          <a:solidFill>
            <a:schemeClr val="accent1"/>
          </a:solidFill>
        </p:spPr>
        <p:txBody>
          <a:bodyPr>
            <a:normAutofit/>
          </a:bodyPr>
          <a:lstStyle/>
          <a:p>
            <a:r>
              <a:rPr kumimoji="1" lang="ja-JP" altLang="en-US" sz="1800" b="1" dirty="0">
                <a:solidFill>
                  <a:schemeClr val="bg1"/>
                </a:solidFill>
                <a:latin typeface="BIZ UDゴシック" panose="020B0400000000000000" pitchFamily="49" charset="-128"/>
                <a:ea typeface="BIZ UDゴシック" panose="020B0400000000000000" pitchFamily="49" charset="-128"/>
              </a:rPr>
              <a:t>①　伐採造林届出制度の概要</a:t>
            </a:r>
          </a:p>
        </p:txBody>
      </p:sp>
      <p:sp>
        <p:nvSpPr>
          <p:cNvPr id="5" name="四角形: 角を丸くする 4">
            <a:extLst>
              <a:ext uri="{FF2B5EF4-FFF2-40B4-BE49-F238E27FC236}">
                <a16:creationId xmlns:a16="http://schemas.microsoft.com/office/drawing/2014/main" id="{7ADE3D50-6EE4-0053-7816-EFBA51F1E4E8}"/>
              </a:ext>
            </a:extLst>
          </p:cNvPr>
          <p:cNvSpPr/>
          <p:nvPr/>
        </p:nvSpPr>
        <p:spPr>
          <a:xfrm>
            <a:off x="82296" y="609600"/>
            <a:ext cx="6693408" cy="2401824"/>
          </a:xfrm>
          <a:prstGeom prst="roundRect">
            <a:avLst>
              <a:gd name="adj" fmla="val 6618"/>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森林法に基づき、</a:t>
            </a:r>
            <a:r>
              <a:rPr kumimoji="1" lang="ja-JP" altLang="en-US" sz="1600" u="sng" dirty="0">
                <a:solidFill>
                  <a:schemeClr val="accent2">
                    <a:lumMod val="75000"/>
                  </a:schemeClr>
                </a:solidFill>
                <a:latin typeface="BIZ UDゴシック" panose="020B0400000000000000" pitchFamily="49" charset="-128"/>
                <a:ea typeface="BIZ UDゴシック" panose="020B0400000000000000" pitchFamily="49" charset="-128"/>
              </a:rPr>
              <a:t>立木の伐採を行う場合</a:t>
            </a:r>
            <a:r>
              <a:rPr kumimoji="1" lang="ja-JP" altLang="en-US" sz="1600" dirty="0">
                <a:solidFill>
                  <a:schemeClr val="tx1"/>
                </a:solidFill>
                <a:latin typeface="BIZ UDゴシック" panose="020B0400000000000000" pitchFamily="49" charset="-128"/>
                <a:ea typeface="BIZ UDゴシック" panose="020B0400000000000000" pitchFamily="49" charset="-128"/>
              </a:rPr>
              <a:t>に、市町村長へ伐採の計画と造林の計画</a:t>
            </a:r>
            <a:r>
              <a:rPr kumimoji="1" lang="ja-JP" altLang="en-US" sz="1600" u="sng" dirty="0">
                <a:solidFill>
                  <a:schemeClr val="accent2">
                    <a:lumMod val="75000"/>
                  </a:schemeClr>
                </a:solidFill>
                <a:latin typeface="BIZ UDゴシック" panose="020B0400000000000000" pitchFamily="49" charset="-128"/>
                <a:ea typeface="BIZ UDゴシック" panose="020B0400000000000000" pitchFamily="49" charset="-128"/>
              </a:rPr>
              <a:t>（</a:t>
            </a:r>
            <a:r>
              <a:rPr kumimoji="1" lang="zh-TW" altLang="en-US" sz="1600" u="sng" dirty="0">
                <a:solidFill>
                  <a:schemeClr val="accent2">
                    <a:lumMod val="75000"/>
                  </a:schemeClr>
                </a:solidFill>
                <a:latin typeface="BIZ UDゴシック" panose="020B0400000000000000" pitchFamily="49" charset="-128"/>
                <a:ea typeface="BIZ UDゴシック" panose="020B0400000000000000" pitchFamily="49" charset="-128"/>
              </a:rPr>
              <a:t>伐採造林届出書</a:t>
            </a:r>
            <a:r>
              <a:rPr kumimoji="1" lang="ja-JP" altLang="en-US" sz="1600" u="sng" dirty="0">
                <a:solidFill>
                  <a:schemeClr val="accent2">
                    <a:lumMod val="75000"/>
                  </a:schemeClr>
                </a:solidFill>
                <a:latin typeface="BIZ UDゴシック" panose="020B0400000000000000" pitchFamily="49" charset="-128"/>
                <a:ea typeface="BIZ UDゴシック" panose="020B0400000000000000" pitchFamily="49" charset="-128"/>
              </a:rPr>
              <a:t>）の提出が義務</a:t>
            </a:r>
            <a:r>
              <a:rPr kumimoji="1" lang="ja-JP" altLang="en-US" sz="1600" dirty="0">
                <a:solidFill>
                  <a:schemeClr val="tx1"/>
                </a:solidFill>
                <a:latin typeface="BIZ UDゴシック" panose="020B0400000000000000" pitchFamily="49" charset="-128"/>
                <a:ea typeface="BIZ UDゴシック" panose="020B0400000000000000" pitchFamily="49" charset="-128"/>
              </a:rPr>
              <a:t>付けられています。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市町村では、届出内容が市町村森林整備計画に適合しているか確認し、必要な場合には、計画変更の指導等を行います。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伐採造林届出制度は、地域での森林施業の状況を把握し、適切な方法で行われるよう誘導する重要な制度です。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無届伐採が行われた場合や届け出られた計画と異なる施業が行われた場合などでは、伐採中止や計画変更、造林といった命令が出される場合があるほか、罰則の対象となる場合もあります。</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1" name="テキスト ボックス 20">
            <a:extLst>
              <a:ext uri="{FF2B5EF4-FFF2-40B4-BE49-F238E27FC236}">
                <a16:creationId xmlns:a16="http://schemas.microsoft.com/office/drawing/2014/main" id="{3AF87CDF-2709-5646-B8DA-0683EC78C85B}"/>
              </a:ext>
            </a:extLst>
          </p:cNvPr>
          <p:cNvSpPr txBox="1"/>
          <p:nvPr/>
        </p:nvSpPr>
        <p:spPr>
          <a:xfrm>
            <a:off x="2885" y="9490267"/>
            <a:ext cx="387982" cy="369332"/>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２</a:t>
            </a:r>
          </a:p>
        </p:txBody>
      </p:sp>
      <p:sp>
        <p:nvSpPr>
          <p:cNvPr id="4" name="正方形/長方形 3">
            <a:extLst>
              <a:ext uri="{FF2B5EF4-FFF2-40B4-BE49-F238E27FC236}">
                <a16:creationId xmlns:a16="http://schemas.microsoft.com/office/drawing/2014/main" id="{C9FFDA7A-8448-CDB8-815C-054F95B050A9}"/>
              </a:ext>
            </a:extLst>
          </p:cNvPr>
          <p:cNvSpPr/>
          <p:nvPr/>
        </p:nvSpPr>
        <p:spPr>
          <a:xfrm>
            <a:off x="260602" y="3377184"/>
            <a:ext cx="3168397" cy="48646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FB85F70A-77EA-0A7C-8001-E85AE9AF573F}"/>
              </a:ext>
            </a:extLst>
          </p:cNvPr>
          <p:cNvSpPr/>
          <p:nvPr/>
        </p:nvSpPr>
        <p:spPr>
          <a:xfrm>
            <a:off x="3428999" y="3377184"/>
            <a:ext cx="3285746" cy="48646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29BEE779-7483-2913-E875-935A89843FFD}"/>
              </a:ext>
            </a:extLst>
          </p:cNvPr>
          <p:cNvSpPr txBox="1"/>
          <p:nvPr/>
        </p:nvSpPr>
        <p:spPr>
          <a:xfrm flipH="1">
            <a:off x="612488" y="3438893"/>
            <a:ext cx="2314225" cy="523220"/>
          </a:xfrm>
          <a:prstGeom prst="rect">
            <a:avLst/>
          </a:prstGeom>
          <a:solidFill>
            <a:schemeClr val="accent2">
              <a:lumMod val="50000"/>
            </a:schemeClr>
          </a:solidFill>
        </p:spPr>
        <p:txBody>
          <a:bodyPr wrap="square" rtlCol="0">
            <a:spAutoFit/>
          </a:bodyPr>
          <a:lstStyle/>
          <a:p>
            <a:pPr algn="ctr"/>
            <a:r>
              <a:rPr kumimoji="1" lang="ja-JP" altLang="en-US" sz="1600" b="1" u="sng" dirty="0">
                <a:solidFill>
                  <a:schemeClr val="bg1"/>
                </a:solidFill>
              </a:rPr>
              <a:t>森林所有者等</a:t>
            </a:r>
            <a:endParaRPr kumimoji="1" lang="en-US" altLang="ja-JP" sz="1600" b="1" u="sng" dirty="0">
              <a:solidFill>
                <a:schemeClr val="bg1"/>
              </a:solidFill>
            </a:endParaRPr>
          </a:p>
          <a:p>
            <a:pPr algn="ctr"/>
            <a:r>
              <a:rPr kumimoji="1" lang="ja-JP" altLang="en-US" sz="1200" b="1" u="sng" dirty="0">
                <a:solidFill>
                  <a:schemeClr val="bg1"/>
                </a:solidFill>
              </a:rPr>
              <a:t>（伐採造林を行う者）</a:t>
            </a:r>
          </a:p>
        </p:txBody>
      </p:sp>
      <p:sp>
        <p:nvSpPr>
          <p:cNvPr id="8" name="テキスト ボックス 7">
            <a:extLst>
              <a:ext uri="{FF2B5EF4-FFF2-40B4-BE49-F238E27FC236}">
                <a16:creationId xmlns:a16="http://schemas.microsoft.com/office/drawing/2014/main" id="{9D1BAE20-C834-7818-C5EB-190B7FA80ED1}"/>
              </a:ext>
            </a:extLst>
          </p:cNvPr>
          <p:cNvSpPr txBox="1"/>
          <p:nvPr/>
        </p:nvSpPr>
        <p:spPr>
          <a:xfrm flipH="1">
            <a:off x="4306189" y="3528718"/>
            <a:ext cx="1576071" cy="338554"/>
          </a:xfrm>
          <a:prstGeom prst="rect">
            <a:avLst/>
          </a:prstGeom>
          <a:solidFill>
            <a:schemeClr val="accent6">
              <a:lumMod val="50000"/>
            </a:schemeClr>
          </a:solidFill>
        </p:spPr>
        <p:txBody>
          <a:bodyPr wrap="square" rtlCol="0">
            <a:spAutoFit/>
          </a:bodyPr>
          <a:lstStyle/>
          <a:p>
            <a:pPr algn="ctr"/>
            <a:r>
              <a:rPr kumimoji="1" lang="ja-JP" altLang="en-US" sz="1600" b="1" u="sng" dirty="0">
                <a:solidFill>
                  <a:schemeClr val="bg1"/>
                </a:solidFill>
              </a:rPr>
              <a:t>市町村</a:t>
            </a:r>
          </a:p>
        </p:txBody>
      </p:sp>
      <p:sp>
        <p:nvSpPr>
          <p:cNvPr id="9" name="テキスト ボックス 8">
            <a:extLst>
              <a:ext uri="{FF2B5EF4-FFF2-40B4-BE49-F238E27FC236}">
                <a16:creationId xmlns:a16="http://schemas.microsoft.com/office/drawing/2014/main" id="{6A430D4B-92A1-D783-76B7-39F4FD8CDBD1}"/>
              </a:ext>
            </a:extLst>
          </p:cNvPr>
          <p:cNvSpPr txBox="1"/>
          <p:nvPr/>
        </p:nvSpPr>
        <p:spPr>
          <a:xfrm flipH="1">
            <a:off x="850391" y="4085636"/>
            <a:ext cx="2066546" cy="276999"/>
          </a:xfrm>
          <a:prstGeom prst="rect">
            <a:avLst/>
          </a:prstGeom>
          <a:noFill/>
        </p:spPr>
        <p:txBody>
          <a:bodyPr wrap="square" rtlCol="0">
            <a:spAutoFit/>
          </a:bodyPr>
          <a:lstStyle/>
          <a:p>
            <a:pPr algn="ctr"/>
            <a:r>
              <a:rPr kumimoji="1" lang="ja-JP" altLang="en-US" sz="1200" b="1" dirty="0"/>
              <a:t>伐採・造林計画の作成</a:t>
            </a:r>
          </a:p>
        </p:txBody>
      </p:sp>
      <p:sp>
        <p:nvSpPr>
          <p:cNvPr id="10" name="テキスト ボックス 9">
            <a:extLst>
              <a:ext uri="{FF2B5EF4-FFF2-40B4-BE49-F238E27FC236}">
                <a16:creationId xmlns:a16="http://schemas.microsoft.com/office/drawing/2014/main" id="{D79875D1-4C28-7999-56AD-CF76AA5C7008}"/>
              </a:ext>
            </a:extLst>
          </p:cNvPr>
          <p:cNvSpPr txBox="1"/>
          <p:nvPr/>
        </p:nvSpPr>
        <p:spPr>
          <a:xfrm flipH="1">
            <a:off x="4197095" y="4085635"/>
            <a:ext cx="2066546" cy="276999"/>
          </a:xfrm>
          <a:prstGeom prst="rect">
            <a:avLst/>
          </a:prstGeom>
          <a:noFill/>
        </p:spPr>
        <p:txBody>
          <a:bodyPr wrap="square" rtlCol="0">
            <a:spAutoFit/>
          </a:bodyPr>
          <a:lstStyle/>
          <a:p>
            <a:pPr algn="ctr"/>
            <a:r>
              <a:rPr kumimoji="1" lang="ja-JP" altLang="en-US" sz="1200" b="1" dirty="0"/>
              <a:t>届出内容の確認</a:t>
            </a:r>
          </a:p>
        </p:txBody>
      </p:sp>
      <p:sp>
        <p:nvSpPr>
          <p:cNvPr id="12" name="テキスト ボックス 11">
            <a:extLst>
              <a:ext uri="{FF2B5EF4-FFF2-40B4-BE49-F238E27FC236}">
                <a16:creationId xmlns:a16="http://schemas.microsoft.com/office/drawing/2014/main" id="{E1683C3B-73C6-0F9E-6082-50760CF4CC92}"/>
              </a:ext>
            </a:extLst>
          </p:cNvPr>
          <p:cNvSpPr txBox="1"/>
          <p:nvPr/>
        </p:nvSpPr>
        <p:spPr>
          <a:xfrm flipH="1">
            <a:off x="850391" y="5314341"/>
            <a:ext cx="2066546" cy="276999"/>
          </a:xfrm>
          <a:prstGeom prst="rect">
            <a:avLst/>
          </a:prstGeom>
          <a:noFill/>
        </p:spPr>
        <p:txBody>
          <a:bodyPr wrap="square" rtlCol="0">
            <a:spAutoFit/>
          </a:bodyPr>
          <a:lstStyle/>
          <a:p>
            <a:pPr algn="ctr"/>
            <a:r>
              <a:rPr kumimoji="1" lang="ja-JP" altLang="en-US" sz="1200" b="1" dirty="0"/>
              <a:t>伐採の開始</a:t>
            </a:r>
            <a:endParaRPr kumimoji="1" lang="en-US" altLang="ja-JP" sz="1200" b="1" dirty="0"/>
          </a:p>
        </p:txBody>
      </p:sp>
      <p:sp>
        <p:nvSpPr>
          <p:cNvPr id="13" name="テキスト ボックス 12">
            <a:extLst>
              <a:ext uri="{FF2B5EF4-FFF2-40B4-BE49-F238E27FC236}">
                <a16:creationId xmlns:a16="http://schemas.microsoft.com/office/drawing/2014/main" id="{F28994C0-D360-FF89-450D-FDB5C9A2DF45}"/>
              </a:ext>
            </a:extLst>
          </p:cNvPr>
          <p:cNvSpPr txBox="1"/>
          <p:nvPr/>
        </p:nvSpPr>
        <p:spPr>
          <a:xfrm flipH="1">
            <a:off x="832103" y="5982214"/>
            <a:ext cx="2066546" cy="276999"/>
          </a:xfrm>
          <a:prstGeom prst="rect">
            <a:avLst/>
          </a:prstGeom>
          <a:noFill/>
        </p:spPr>
        <p:txBody>
          <a:bodyPr wrap="square" rtlCol="0">
            <a:spAutoFit/>
          </a:bodyPr>
          <a:lstStyle/>
          <a:p>
            <a:pPr algn="ctr"/>
            <a:r>
              <a:rPr kumimoji="1" lang="ja-JP" altLang="en-US" sz="1200" b="1" dirty="0"/>
              <a:t>伐採の終了</a:t>
            </a:r>
            <a:endParaRPr kumimoji="1" lang="en-US" altLang="ja-JP" sz="1200" b="1" dirty="0"/>
          </a:p>
        </p:txBody>
      </p:sp>
      <p:sp>
        <p:nvSpPr>
          <p:cNvPr id="14" name="テキスト ボックス 13">
            <a:extLst>
              <a:ext uri="{FF2B5EF4-FFF2-40B4-BE49-F238E27FC236}">
                <a16:creationId xmlns:a16="http://schemas.microsoft.com/office/drawing/2014/main" id="{1D60825F-22EA-E624-5F75-A5C5DB3097B4}"/>
              </a:ext>
            </a:extLst>
          </p:cNvPr>
          <p:cNvSpPr txBox="1"/>
          <p:nvPr/>
        </p:nvSpPr>
        <p:spPr>
          <a:xfrm flipH="1">
            <a:off x="844295" y="6747623"/>
            <a:ext cx="2066546" cy="276999"/>
          </a:xfrm>
          <a:prstGeom prst="rect">
            <a:avLst/>
          </a:prstGeom>
          <a:noFill/>
        </p:spPr>
        <p:txBody>
          <a:bodyPr wrap="square" rtlCol="0">
            <a:spAutoFit/>
          </a:bodyPr>
          <a:lstStyle/>
          <a:p>
            <a:pPr algn="ctr"/>
            <a:r>
              <a:rPr kumimoji="1" lang="ja-JP" altLang="en-US" sz="1200" b="1" dirty="0"/>
              <a:t>造林の開始</a:t>
            </a:r>
            <a:endParaRPr kumimoji="1" lang="en-US" altLang="ja-JP" sz="1200" b="1" dirty="0"/>
          </a:p>
        </p:txBody>
      </p:sp>
      <p:sp>
        <p:nvSpPr>
          <p:cNvPr id="15" name="テキスト ボックス 14">
            <a:extLst>
              <a:ext uri="{FF2B5EF4-FFF2-40B4-BE49-F238E27FC236}">
                <a16:creationId xmlns:a16="http://schemas.microsoft.com/office/drawing/2014/main" id="{3BD1E8FC-2135-2582-DC10-1EE28357944D}"/>
              </a:ext>
            </a:extLst>
          </p:cNvPr>
          <p:cNvSpPr txBox="1"/>
          <p:nvPr/>
        </p:nvSpPr>
        <p:spPr>
          <a:xfrm flipH="1">
            <a:off x="826007" y="7525223"/>
            <a:ext cx="2066546" cy="276999"/>
          </a:xfrm>
          <a:prstGeom prst="rect">
            <a:avLst/>
          </a:prstGeom>
          <a:noFill/>
        </p:spPr>
        <p:txBody>
          <a:bodyPr wrap="square" rtlCol="0">
            <a:spAutoFit/>
          </a:bodyPr>
          <a:lstStyle/>
          <a:p>
            <a:pPr algn="ctr"/>
            <a:r>
              <a:rPr kumimoji="1" lang="ja-JP" altLang="en-US" sz="1200" b="1" dirty="0"/>
              <a:t>造林の終了</a:t>
            </a:r>
            <a:endParaRPr kumimoji="1" lang="en-US" altLang="ja-JP" sz="1200" b="1" dirty="0"/>
          </a:p>
        </p:txBody>
      </p:sp>
      <p:cxnSp>
        <p:nvCxnSpPr>
          <p:cNvPr id="17" name="直線矢印コネクタ 16">
            <a:extLst>
              <a:ext uri="{FF2B5EF4-FFF2-40B4-BE49-F238E27FC236}">
                <a16:creationId xmlns:a16="http://schemas.microsoft.com/office/drawing/2014/main" id="{85462741-BA72-E4F3-99D3-75B73AE34610}"/>
              </a:ext>
            </a:extLst>
          </p:cNvPr>
          <p:cNvCxnSpPr>
            <a:cxnSpLocks/>
          </p:cNvCxnSpPr>
          <p:nvPr/>
        </p:nvCxnSpPr>
        <p:spPr>
          <a:xfrm>
            <a:off x="1883664" y="4347491"/>
            <a:ext cx="0" cy="9668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直線矢印コネクタ 17">
            <a:extLst>
              <a:ext uri="{FF2B5EF4-FFF2-40B4-BE49-F238E27FC236}">
                <a16:creationId xmlns:a16="http://schemas.microsoft.com/office/drawing/2014/main" id="{95272E0D-8609-1D0C-FCCC-248AD6135C01}"/>
              </a:ext>
            </a:extLst>
          </p:cNvPr>
          <p:cNvCxnSpPr/>
          <p:nvPr/>
        </p:nvCxnSpPr>
        <p:spPr>
          <a:xfrm>
            <a:off x="1889760" y="5526971"/>
            <a:ext cx="0" cy="464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直線矢印コネクタ 18">
            <a:extLst>
              <a:ext uri="{FF2B5EF4-FFF2-40B4-BE49-F238E27FC236}">
                <a16:creationId xmlns:a16="http://schemas.microsoft.com/office/drawing/2014/main" id="{35616594-FC4E-BBEE-B77D-36ABC9853434}"/>
              </a:ext>
            </a:extLst>
          </p:cNvPr>
          <p:cNvCxnSpPr/>
          <p:nvPr/>
        </p:nvCxnSpPr>
        <p:spPr>
          <a:xfrm>
            <a:off x="1871472" y="6252395"/>
            <a:ext cx="0" cy="464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a:extLst>
              <a:ext uri="{FF2B5EF4-FFF2-40B4-BE49-F238E27FC236}">
                <a16:creationId xmlns:a16="http://schemas.microsoft.com/office/drawing/2014/main" id="{D81DC7BF-71AE-98B1-CD58-BE5F225B2162}"/>
              </a:ext>
            </a:extLst>
          </p:cNvPr>
          <p:cNvCxnSpPr/>
          <p:nvPr/>
        </p:nvCxnSpPr>
        <p:spPr>
          <a:xfrm>
            <a:off x="1877568" y="7063163"/>
            <a:ext cx="0" cy="464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3316869D-9177-0C80-B09E-4FBC1BC81A46}"/>
              </a:ext>
            </a:extLst>
          </p:cNvPr>
          <p:cNvCxnSpPr>
            <a:stCxn id="9" idx="1"/>
          </p:cNvCxnSpPr>
          <p:nvPr/>
        </p:nvCxnSpPr>
        <p:spPr>
          <a:xfrm flipV="1">
            <a:off x="2916937" y="4224134"/>
            <a:ext cx="1642871" cy="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テキスト ボックス 32">
            <a:extLst>
              <a:ext uri="{FF2B5EF4-FFF2-40B4-BE49-F238E27FC236}">
                <a16:creationId xmlns:a16="http://schemas.microsoft.com/office/drawing/2014/main" id="{4CE6A09B-3046-A8F3-B7D8-96F4CA5BE6D7}"/>
              </a:ext>
            </a:extLst>
          </p:cNvPr>
          <p:cNvSpPr txBox="1"/>
          <p:nvPr/>
        </p:nvSpPr>
        <p:spPr>
          <a:xfrm>
            <a:off x="2839845" y="3725154"/>
            <a:ext cx="1576072" cy="461665"/>
          </a:xfrm>
          <a:prstGeom prst="rect">
            <a:avLst/>
          </a:prstGeom>
          <a:noFill/>
        </p:spPr>
        <p:txBody>
          <a:bodyPr wrap="square" rtlCol="0">
            <a:spAutoFit/>
          </a:bodyPr>
          <a:lstStyle/>
          <a:p>
            <a:pPr algn="ctr"/>
            <a:r>
              <a:rPr kumimoji="1" lang="ja-JP" altLang="en-US" sz="1200" b="1" dirty="0"/>
              <a:t>届出書の提出</a:t>
            </a:r>
            <a:endParaRPr kumimoji="1" lang="en-US" altLang="ja-JP" sz="1200" b="1" dirty="0"/>
          </a:p>
          <a:p>
            <a:pPr algn="ctr"/>
            <a:r>
              <a:rPr kumimoji="1" lang="ja-JP" altLang="en-US" sz="1200" b="1" dirty="0"/>
              <a:t>（伐採</a:t>
            </a:r>
            <a:r>
              <a:rPr kumimoji="1" lang="en-US" altLang="ja-JP" sz="1200" b="1" dirty="0"/>
              <a:t>90</a:t>
            </a:r>
            <a:r>
              <a:rPr kumimoji="1" lang="ja-JP" altLang="en-US" sz="1200" b="1" dirty="0"/>
              <a:t>～</a:t>
            </a:r>
            <a:r>
              <a:rPr kumimoji="1" lang="en-US" altLang="ja-JP" sz="1200" b="1" dirty="0"/>
              <a:t>30</a:t>
            </a:r>
            <a:r>
              <a:rPr kumimoji="1" lang="ja-JP" altLang="en-US" sz="1200" b="1" dirty="0"/>
              <a:t>日前）</a:t>
            </a:r>
          </a:p>
        </p:txBody>
      </p:sp>
      <p:cxnSp>
        <p:nvCxnSpPr>
          <p:cNvPr id="35" name="コネクタ: カギ線 34">
            <a:extLst>
              <a:ext uri="{FF2B5EF4-FFF2-40B4-BE49-F238E27FC236}">
                <a16:creationId xmlns:a16="http://schemas.microsoft.com/office/drawing/2014/main" id="{3F633A69-8BE6-F44B-CC6A-4D23DE8FDBB9}"/>
              </a:ext>
            </a:extLst>
          </p:cNvPr>
          <p:cNvCxnSpPr>
            <a:cxnSpLocks/>
            <a:stCxn id="10" idx="2"/>
          </p:cNvCxnSpPr>
          <p:nvPr/>
        </p:nvCxnSpPr>
        <p:spPr>
          <a:xfrm rot="5400000">
            <a:off x="3166749" y="3156129"/>
            <a:ext cx="857114" cy="3270125"/>
          </a:xfrm>
          <a:prstGeom prst="bentConnector2">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E36620E6-BBA7-2902-CD49-B6AED9FB904A}"/>
              </a:ext>
            </a:extLst>
          </p:cNvPr>
          <p:cNvSpPr txBox="1"/>
          <p:nvPr/>
        </p:nvSpPr>
        <p:spPr>
          <a:xfrm>
            <a:off x="2428713" y="5228864"/>
            <a:ext cx="3416320" cy="276999"/>
          </a:xfrm>
          <a:prstGeom prst="rect">
            <a:avLst/>
          </a:prstGeom>
          <a:noFill/>
        </p:spPr>
        <p:txBody>
          <a:bodyPr wrap="none" rtlCol="0">
            <a:spAutoFit/>
          </a:bodyPr>
          <a:lstStyle/>
          <a:p>
            <a:pPr algn="ctr"/>
            <a:r>
              <a:rPr kumimoji="1" lang="ja-JP" altLang="en-US" sz="1200" b="1" dirty="0"/>
              <a:t>適合（確認）通知の発行・必要な場合、指導等</a:t>
            </a:r>
          </a:p>
        </p:txBody>
      </p:sp>
      <p:sp>
        <p:nvSpPr>
          <p:cNvPr id="37" name="テキスト ボックス 36">
            <a:extLst>
              <a:ext uri="{FF2B5EF4-FFF2-40B4-BE49-F238E27FC236}">
                <a16:creationId xmlns:a16="http://schemas.microsoft.com/office/drawing/2014/main" id="{714B6E1C-6F11-8CE1-B0DE-2B69C431AD40}"/>
              </a:ext>
            </a:extLst>
          </p:cNvPr>
          <p:cNvSpPr txBox="1"/>
          <p:nvPr/>
        </p:nvSpPr>
        <p:spPr>
          <a:xfrm>
            <a:off x="4471409" y="5970022"/>
            <a:ext cx="1261884" cy="276999"/>
          </a:xfrm>
          <a:prstGeom prst="rect">
            <a:avLst/>
          </a:prstGeom>
          <a:noFill/>
        </p:spPr>
        <p:txBody>
          <a:bodyPr wrap="none" rtlCol="0">
            <a:spAutoFit/>
          </a:bodyPr>
          <a:lstStyle/>
          <a:p>
            <a:pPr algn="ctr"/>
            <a:r>
              <a:rPr kumimoji="1" lang="ja-JP" altLang="en-US" sz="1200" b="1" dirty="0"/>
              <a:t>報告内容の確認</a:t>
            </a:r>
          </a:p>
        </p:txBody>
      </p:sp>
      <p:cxnSp>
        <p:nvCxnSpPr>
          <p:cNvPr id="38" name="直線矢印コネクタ 37">
            <a:extLst>
              <a:ext uri="{FF2B5EF4-FFF2-40B4-BE49-F238E27FC236}">
                <a16:creationId xmlns:a16="http://schemas.microsoft.com/office/drawing/2014/main" id="{BE9004E7-9DC2-FDEF-0346-4F3BF0D5B78E}"/>
              </a:ext>
            </a:extLst>
          </p:cNvPr>
          <p:cNvCxnSpPr>
            <a:cxnSpLocks/>
          </p:cNvCxnSpPr>
          <p:nvPr/>
        </p:nvCxnSpPr>
        <p:spPr>
          <a:xfrm>
            <a:off x="2389632" y="6108521"/>
            <a:ext cx="21587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テキスト ボックス 41">
            <a:extLst>
              <a:ext uri="{FF2B5EF4-FFF2-40B4-BE49-F238E27FC236}">
                <a16:creationId xmlns:a16="http://schemas.microsoft.com/office/drawing/2014/main" id="{EDA9F7C1-B752-8340-0C7C-205567C43E8E}"/>
              </a:ext>
            </a:extLst>
          </p:cNvPr>
          <p:cNvSpPr txBox="1"/>
          <p:nvPr/>
        </p:nvSpPr>
        <p:spPr>
          <a:xfrm>
            <a:off x="2760410" y="5657904"/>
            <a:ext cx="1576072" cy="461665"/>
          </a:xfrm>
          <a:prstGeom prst="rect">
            <a:avLst/>
          </a:prstGeom>
          <a:noFill/>
        </p:spPr>
        <p:txBody>
          <a:bodyPr wrap="square" rtlCol="0">
            <a:spAutoFit/>
          </a:bodyPr>
          <a:lstStyle/>
          <a:p>
            <a:pPr algn="ctr"/>
            <a:r>
              <a:rPr kumimoji="1" lang="ja-JP" altLang="en-US" sz="1200" b="1" dirty="0"/>
              <a:t>伐採報告の提出</a:t>
            </a:r>
            <a:endParaRPr kumimoji="1" lang="en-US" altLang="ja-JP" sz="1200" b="1" dirty="0"/>
          </a:p>
          <a:p>
            <a:pPr algn="ctr"/>
            <a:r>
              <a:rPr kumimoji="1" lang="ja-JP" altLang="en-US" sz="1200" b="1" dirty="0"/>
              <a:t>（伐採後</a:t>
            </a:r>
            <a:r>
              <a:rPr kumimoji="1" lang="en-US" altLang="ja-JP" sz="1200" b="1" dirty="0"/>
              <a:t>30</a:t>
            </a:r>
            <a:r>
              <a:rPr kumimoji="1" lang="ja-JP" altLang="en-US" sz="1200" b="1" dirty="0"/>
              <a:t>日以内）</a:t>
            </a:r>
          </a:p>
        </p:txBody>
      </p:sp>
      <p:cxnSp>
        <p:nvCxnSpPr>
          <p:cNvPr id="43" name="コネクタ: カギ線 42">
            <a:extLst>
              <a:ext uri="{FF2B5EF4-FFF2-40B4-BE49-F238E27FC236}">
                <a16:creationId xmlns:a16="http://schemas.microsoft.com/office/drawing/2014/main" id="{EDB309A7-6ECA-FCB9-F3DE-852A9CE47CD0}"/>
              </a:ext>
            </a:extLst>
          </p:cNvPr>
          <p:cNvCxnSpPr>
            <a:cxnSpLocks/>
            <a:stCxn id="37" idx="2"/>
          </p:cNvCxnSpPr>
          <p:nvPr/>
        </p:nvCxnSpPr>
        <p:spPr>
          <a:xfrm rot="5400000">
            <a:off x="3333187" y="4839959"/>
            <a:ext cx="362102" cy="3176227"/>
          </a:xfrm>
          <a:prstGeom prst="bentConnector2">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44" name="テキスト ボックス 43">
            <a:extLst>
              <a:ext uri="{FF2B5EF4-FFF2-40B4-BE49-F238E27FC236}">
                <a16:creationId xmlns:a16="http://schemas.microsoft.com/office/drawing/2014/main" id="{F645A1DE-D8C6-AA12-785B-7C0388F75650}"/>
              </a:ext>
            </a:extLst>
          </p:cNvPr>
          <p:cNvSpPr txBox="1"/>
          <p:nvPr/>
        </p:nvSpPr>
        <p:spPr>
          <a:xfrm>
            <a:off x="2769566" y="6663246"/>
            <a:ext cx="1569660" cy="276999"/>
          </a:xfrm>
          <a:prstGeom prst="rect">
            <a:avLst/>
          </a:prstGeom>
          <a:noFill/>
        </p:spPr>
        <p:txBody>
          <a:bodyPr wrap="none" rtlCol="0">
            <a:spAutoFit/>
          </a:bodyPr>
          <a:lstStyle/>
          <a:p>
            <a:pPr algn="ctr"/>
            <a:r>
              <a:rPr kumimoji="1" lang="ja-JP" altLang="en-US" sz="1200" b="1" dirty="0"/>
              <a:t>必要な場合、指導等</a:t>
            </a:r>
          </a:p>
        </p:txBody>
      </p:sp>
      <p:sp>
        <p:nvSpPr>
          <p:cNvPr id="45" name="テキスト ボックス 44">
            <a:extLst>
              <a:ext uri="{FF2B5EF4-FFF2-40B4-BE49-F238E27FC236}">
                <a16:creationId xmlns:a16="http://schemas.microsoft.com/office/drawing/2014/main" id="{A87D6968-4332-0DDA-E59C-4900BDA27F8E}"/>
              </a:ext>
            </a:extLst>
          </p:cNvPr>
          <p:cNvSpPr txBox="1"/>
          <p:nvPr/>
        </p:nvSpPr>
        <p:spPr>
          <a:xfrm>
            <a:off x="4465313" y="7512310"/>
            <a:ext cx="1261884" cy="276999"/>
          </a:xfrm>
          <a:prstGeom prst="rect">
            <a:avLst/>
          </a:prstGeom>
          <a:noFill/>
        </p:spPr>
        <p:txBody>
          <a:bodyPr wrap="none" rtlCol="0">
            <a:spAutoFit/>
          </a:bodyPr>
          <a:lstStyle/>
          <a:p>
            <a:pPr algn="ctr"/>
            <a:r>
              <a:rPr kumimoji="1" lang="ja-JP" altLang="en-US" sz="1200" b="1" dirty="0"/>
              <a:t>報告内容の確認</a:t>
            </a:r>
          </a:p>
        </p:txBody>
      </p:sp>
      <p:cxnSp>
        <p:nvCxnSpPr>
          <p:cNvPr id="46" name="直線矢印コネクタ 45">
            <a:extLst>
              <a:ext uri="{FF2B5EF4-FFF2-40B4-BE49-F238E27FC236}">
                <a16:creationId xmlns:a16="http://schemas.microsoft.com/office/drawing/2014/main" id="{EF3880A7-AFC6-48A6-66CC-31204E667ADD}"/>
              </a:ext>
            </a:extLst>
          </p:cNvPr>
          <p:cNvCxnSpPr>
            <a:cxnSpLocks/>
          </p:cNvCxnSpPr>
          <p:nvPr/>
        </p:nvCxnSpPr>
        <p:spPr>
          <a:xfrm>
            <a:off x="2310384" y="7626425"/>
            <a:ext cx="21587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テキスト ボックス 46">
            <a:extLst>
              <a:ext uri="{FF2B5EF4-FFF2-40B4-BE49-F238E27FC236}">
                <a16:creationId xmlns:a16="http://schemas.microsoft.com/office/drawing/2014/main" id="{1F1B52C7-4447-44DA-108C-35D8443B3739}"/>
              </a:ext>
            </a:extLst>
          </p:cNvPr>
          <p:cNvSpPr txBox="1"/>
          <p:nvPr/>
        </p:nvSpPr>
        <p:spPr>
          <a:xfrm>
            <a:off x="2730117" y="7138914"/>
            <a:ext cx="1576072" cy="461665"/>
          </a:xfrm>
          <a:prstGeom prst="rect">
            <a:avLst/>
          </a:prstGeom>
          <a:noFill/>
        </p:spPr>
        <p:txBody>
          <a:bodyPr wrap="square" rtlCol="0">
            <a:spAutoFit/>
          </a:bodyPr>
          <a:lstStyle/>
          <a:p>
            <a:pPr algn="ctr"/>
            <a:r>
              <a:rPr kumimoji="1" lang="ja-JP" altLang="en-US" sz="1200" b="1" dirty="0"/>
              <a:t>造林報告の提出</a:t>
            </a:r>
            <a:endParaRPr kumimoji="1" lang="en-US" altLang="ja-JP" sz="1200" b="1" dirty="0"/>
          </a:p>
          <a:p>
            <a:pPr algn="ctr"/>
            <a:r>
              <a:rPr kumimoji="1" lang="ja-JP" altLang="en-US" sz="1200" b="1" dirty="0"/>
              <a:t>（造林後</a:t>
            </a:r>
            <a:r>
              <a:rPr kumimoji="1" lang="en-US" altLang="ja-JP" sz="1200" b="1" dirty="0"/>
              <a:t>30</a:t>
            </a:r>
            <a:r>
              <a:rPr kumimoji="1" lang="ja-JP" altLang="en-US" sz="1200" b="1" dirty="0"/>
              <a:t>日以内）</a:t>
            </a:r>
          </a:p>
        </p:txBody>
      </p:sp>
      <p:sp>
        <p:nvSpPr>
          <p:cNvPr id="48" name="テキスト ボックス 47">
            <a:extLst>
              <a:ext uri="{FF2B5EF4-FFF2-40B4-BE49-F238E27FC236}">
                <a16:creationId xmlns:a16="http://schemas.microsoft.com/office/drawing/2014/main" id="{65D8972D-68F2-22AD-92E7-27D0FF57A7AD}"/>
              </a:ext>
            </a:extLst>
          </p:cNvPr>
          <p:cNvSpPr txBox="1"/>
          <p:nvPr/>
        </p:nvSpPr>
        <p:spPr>
          <a:xfrm>
            <a:off x="170688" y="2986324"/>
            <a:ext cx="2465195" cy="369332"/>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制度の主な流れ</a:t>
            </a:r>
            <a:r>
              <a:rPr kumimoji="1"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49" name="テキスト ボックス 48">
            <a:extLst>
              <a:ext uri="{FF2B5EF4-FFF2-40B4-BE49-F238E27FC236}">
                <a16:creationId xmlns:a16="http://schemas.microsoft.com/office/drawing/2014/main" id="{0B3B0D69-714A-F02A-D722-A6AB0937880D}"/>
              </a:ext>
            </a:extLst>
          </p:cNvPr>
          <p:cNvSpPr txBox="1"/>
          <p:nvPr/>
        </p:nvSpPr>
        <p:spPr>
          <a:xfrm>
            <a:off x="196876" y="8284968"/>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50" name="テキスト ボックス 49">
            <a:extLst>
              <a:ext uri="{FF2B5EF4-FFF2-40B4-BE49-F238E27FC236}">
                <a16:creationId xmlns:a16="http://schemas.microsoft.com/office/drawing/2014/main" id="{A2B398B7-3750-1C3F-E054-FB4DF326D25E}"/>
              </a:ext>
            </a:extLst>
          </p:cNvPr>
          <p:cNvSpPr txBox="1"/>
          <p:nvPr/>
        </p:nvSpPr>
        <p:spPr>
          <a:xfrm>
            <a:off x="1170432" y="8241792"/>
            <a:ext cx="5202852" cy="338554"/>
          </a:xfrm>
          <a:prstGeom prst="rect">
            <a:avLst/>
          </a:prstGeom>
          <a:noFill/>
        </p:spPr>
        <p:txBody>
          <a:bodyPr wrap="square" rtlCol="0">
            <a:spAutoFit/>
          </a:bodyPr>
          <a:lstStyle/>
          <a:p>
            <a:r>
              <a:rPr kumimoji="1" lang="ja-JP" altLang="en-US" sz="1600" u="sng" dirty="0">
                <a:latin typeface="BIZ UDPゴシック" panose="020B0400000000000000" pitchFamily="50" charset="-128"/>
                <a:ea typeface="BIZ UDPゴシック" panose="020B0400000000000000" pitchFamily="50" charset="-128"/>
              </a:rPr>
              <a:t>市町村森林整備計画について</a:t>
            </a:r>
          </a:p>
        </p:txBody>
      </p:sp>
      <p:sp>
        <p:nvSpPr>
          <p:cNvPr id="51" name="テキスト ボックス 50">
            <a:extLst>
              <a:ext uri="{FF2B5EF4-FFF2-40B4-BE49-F238E27FC236}">
                <a16:creationId xmlns:a16="http://schemas.microsoft.com/office/drawing/2014/main" id="{AAA8EF06-7B68-DF4F-C38F-414D50347310}"/>
              </a:ext>
            </a:extLst>
          </p:cNvPr>
          <p:cNvSpPr txBox="1"/>
          <p:nvPr/>
        </p:nvSpPr>
        <p:spPr>
          <a:xfrm>
            <a:off x="390866" y="8557360"/>
            <a:ext cx="6360453" cy="1323439"/>
          </a:xfrm>
          <a:prstGeom prst="rect">
            <a:avLst/>
          </a:prstGeom>
          <a:noFill/>
        </p:spPr>
        <p:txBody>
          <a:bodyPr wrap="square" rtlCol="0">
            <a:spAutoFit/>
          </a:bodyPr>
          <a:lstStyle/>
          <a:p>
            <a:r>
              <a:rPr kumimoji="1" lang="ja-JP" altLang="en-US" sz="1600" dirty="0">
                <a:latin typeface="BIZ UDPゴシック" panose="020B0400000000000000" pitchFamily="50" charset="-128"/>
                <a:ea typeface="BIZ UDPゴシック" panose="020B0400000000000000" pitchFamily="50" charset="-128"/>
              </a:rPr>
              <a:t>　市町村森林整備計画は、森林法に基づき市町村がたてる計画です。</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地域の森林施業のガイドラインとして、標準的な施業方法や造林樹種、区域毎の施業の制限（ゾーニング）などが定められています。</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市町村森林整備計画は、公表されており、施業を行う前に該当の森林にどのような制限等があるか確認をお願いします。</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7E972EB6-1323-D707-AC57-6E5C8C228F82}"/>
              </a:ext>
            </a:extLst>
          </p:cNvPr>
          <p:cNvSpPr txBox="1"/>
          <p:nvPr/>
        </p:nvSpPr>
        <p:spPr>
          <a:xfrm>
            <a:off x="-4133088" y="11682"/>
            <a:ext cx="3608832" cy="5001369"/>
          </a:xfrm>
          <a:prstGeom prst="rect">
            <a:avLst/>
          </a:prstGeom>
          <a:noFill/>
          <a:ln>
            <a:solidFill>
              <a:schemeClr val="tx1"/>
            </a:solidFill>
          </a:ln>
        </p:spPr>
        <p:txBody>
          <a:bodyPr wrap="square" rtlCol="0">
            <a:spAutoFit/>
          </a:bodyPr>
          <a:lstStyle/>
          <a:p>
            <a:pPr indent="-504000"/>
            <a:r>
              <a:rPr kumimoji="1" lang="en-US" altLang="ja-JP" sz="1100" dirty="0"/>
              <a:t>【</a:t>
            </a:r>
            <a:r>
              <a:rPr kumimoji="1" lang="ja-JP" altLang="en-US" sz="1100" dirty="0"/>
              <a:t>根拠法令等の記載方法</a:t>
            </a:r>
            <a:r>
              <a:rPr kumimoji="1" lang="en-US" altLang="ja-JP" sz="1100" dirty="0"/>
              <a:t>】</a:t>
            </a:r>
          </a:p>
          <a:p>
            <a:pPr indent="-504000"/>
            <a:r>
              <a:rPr kumimoji="1" lang="ja-JP" altLang="en-US" sz="1100" dirty="0"/>
              <a:t>○　法令等の略称</a:t>
            </a:r>
            <a:endParaRPr kumimoji="1" lang="en-US" altLang="ja-JP" sz="1100" dirty="0"/>
          </a:p>
          <a:p>
            <a:pPr lvl="1" indent="-288000"/>
            <a:r>
              <a:rPr kumimoji="1" lang="ja-JP" altLang="en-US" sz="1100" dirty="0"/>
              <a:t>法：森林法（昭和</a:t>
            </a:r>
            <a:r>
              <a:rPr kumimoji="1" lang="en-US" altLang="ja-JP" sz="1100" dirty="0"/>
              <a:t>26</a:t>
            </a:r>
            <a:r>
              <a:rPr kumimoji="1" lang="ja-JP" altLang="en-US" sz="1100" dirty="0"/>
              <a:t>年法律第</a:t>
            </a:r>
            <a:r>
              <a:rPr kumimoji="1" lang="en-US" altLang="ja-JP" sz="1100" dirty="0"/>
              <a:t>249</a:t>
            </a:r>
            <a:r>
              <a:rPr kumimoji="1" lang="ja-JP" altLang="en-US" sz="1100" dirty="0"/>
              <a:t>号）</a:t>
            </a:r>
            <a:endParaRPr kumimoji="1" lang="en-US" altLang="ja-JP" sz="1100" dirty="0"/>
          </a:p>
          <a:p>
            <a:pPr lvl="1" indent="-288000"/>
            <a:r>
              <a:rPr kumimoji="1" lang="ja-JP" altLang="en-US" sz="1100" dirty="0"/>
              <a:t>令：森林法施行令（昭和</a:t>
            </a:r>
            <a:r>
              <a:rPr kumimoji="1" lang="en-US" altLang="ja-JP" sz="1100" dirty="0"/>
              <a:t>26</a:t>
            </a:r>
            <a:r>
              <a:rPr kumimoji="1" lang="ja-JP" altLang="en-US" sz="1100" dirty="0"/>
              <a:t>年制令第</a:t>
            </a:r>
            <a:r>
              <a:rPr kumimoji="1" lang="en-US" altLang="ja-JP" sz="1100" dirty="0"/>
              <a:t>276</a:t>
            </a:r>
            <a:r>
              <a:rPr kumimoji="1" lang="ja-JP" altLang="en-US" sz="1100" dirty="0"/>
              <a:t>号）</a:t>
            </a:r>
            <a:endParaRPr kumimoji="1" lang="en-US" altLang="ja-JP" sz="1100" dirty="0"/>
          </a:p>
          <a:p>
            <a:pPr lvl="1" indent="-288000"/>
            <a:r>
              <a:rPr kumimoji="1" lang="ja-JP" altLang="en-US" sz="1100" dirty="0"/>
              <a:t>規：森林法施行規則（昭和</a:t>
            </a:r>
            <a:r>
              <a:rPr kumimoji="1" lang="en-US" altLang="ja-JP" sz="1100" dirty="0"/>
              <a:t>26</a:t>
            </a:r>
            <a:r>
              <a:rPr kumimoji="1" lang="ja-JP" altLang="en-US" sz="1100" dirty="0"/>
              <a:t>年農林省令</a:t>
            </a:r>
            <a:r>
              <a:rPr kumimoji="1" lang="en-US" altLang="ja-JP" sz="1100" dirty="0"/>
              <a:t>54</a:t>
            </a:r>
            <a:r>
              <a:rPr kumimoji="1" lang="ja-JP" altLang="en-US" sz="1100" dirty="0"/>
              <a:t>号）</a:t>
            </a:r>
            <a:endParaRPr kumimoji="1" lang="en-US" altLang="ja-JP" sz="1100" dirty="0"/>
          </a:p>
          <a:p>
            <a:pPr lvl="1" indent="-288000"/>
            <a:r>
              <a:rPr kumimoji="1" lang="ja-JP" altLang="en-US" sz="1100" dirty="0"/>
              <a:t>告：森林法施行規則の規定に基づき、申請書等の様式を定める件（昭和</a:t>
            </a:r>
            <a:r>
              <a:rPr kumimoji="1" lang="en-US" altLang="ja-JP" sz="1100" dirty="0"/>
              <a:t>37</a:t>
            </a:r>
            <a:r>
              <a:rPr kumimoji="1" lang="ja-JP" altLang="en-US" sz="1100" dirty="0"/>
              <a:t>年７月２日農林省告示第</a:t>
            </a:r>
            <a:r>
              <a:rPr kumimoji="1" lang="en-US" altLang="ja-JP" sz="1100" dirty="0"/>
              <a:t>851</a:t>
            </a:r>
            <a:r>
              <a:rPr kumimoji="1" lang="ja-JP" altLang="en-US" sz="1100" dirty="0"/>
              <a:t>号）</a:t>
            </a:r>
            <a:endParaRPr kumimoji="1" lang="en-US" altLang="ja-JP" sz="1100" dirty="0"/>
          </a:p>
          <a:p>
            <a:pPr lvl="1" indent="-288000"/>
            <a:r>
              <a:rPr kumimoji="1" lang="ja-JP" altLang="en-US" sz="1100" dirty="0"/>
              <a:t>長：伐採及び伐採後の造林の届出等の制度の運用について（昭和</a:t>
            </a:r>
            <a:r>
              <a:rPr kumimoji="1" lang="en-US" altLang="ja-JP" sz="1100" dirty="0"/>
              <a:t>49</a:t>
            </a:r>
            <a:r>
              <a:rPr kumimoji="1" lang="ja-JP" altLang="en-US" sz="1100" dirty="0"/>
              <a:t>年</a:t>
            </a:r>
            <a:r>
              <a:rPr kumimoji="1" lang="en-US" altLang="ja-JP" sz="1100" dirty="0"/>
              <a:t>10</a:t>
            </a:r>
            <a:r>
              <a:rPr kumimoji="1" lang="ja-JP" altLang="en-US" sz="1100" dirty="0"/>
              <a:t>月</a:t>
            </a:r>
            <a:r>
              <a:rPr kumimoji="1" lang="en-US" altLang="ja-JP" sz="1100" dirty="0"/>
              <a:t>31</a:t>
            </a:r>
            <a:r>
              <a:rPr kumimoji="1" lang="ja-JP" altLang="en-US" sz="1100" dirty="0"/>
              <a:t>日</a:t>
            </a:r>
            <a:r>
              <a:rPr kumimoji="1" lang="en-US" altLang="ja-JP" sz="1100" dirty="0"/>
              <a:t>49</a:t>
            </a:r>
            <a:r>
              <a:rPr kumimoji="1" lang="ja-JP" altLang="en-US" sz="1100" dirty="0"/>
              <a:t>林野計第</a:t>
            </a:r>
            <a:r>
              <a:rPr kumimoji="1" lang="en-US" altLang="ja-JP" sz="1100" dirty="0"/>
              <a:t>479</a:t>
            </a:r>
            <a:r>
              <a:rPr kumimoji="1" lang="ja-JP" altLang="en-US" sz="1100" dirty="0"/>
              <a:t>号林野庁長官通知）</a:t>
            </a:r>
            <a:endParaRPr kumimoji="1" lang="en-US" altLang="ja-JP" sz="1100" dirty="0"/>
          </a:p>
          <a:p>
            <a:pPr lvl="1" indent="-288000"/>
            <a:r>
              <a:rPr kumimoji="1" lang="ja-JP" altLang="en-US" sz="1100" dirty="0"/>
              <a:t>課：伐採及び伐採後の造林の届出等の制度の運用上の留意事項について（平成</a:t>
            </a:r>
            <a:r>
              <a:rPr kumimoji="1" lang="en-US" altLang="ja-JP" sz="1100" dirty="0"/>
              <a:t>24</a:t>
            </a:r>
            <a:r>
              <a:rPr kumimoji="1" lang="ja-JP" altLang="en-US" sz="1100" dirty="0"/>
              <a:t>年３月</a:t>
            </a:r>
            <a:r>
              <a:rPr kumimoji="1" lang="en-US" altLang="ja-JP" sz="1100" dirty="0"/>
              <a:t>28</a:t>
            </a:r>
            <a:r>
              <a:rPr kumimoji="1" lang="ja-JP" altLang="en-US" sz="1100" dirty="0"/>
              <a:t>日</a:t>
            </a:r>
            <a:r>
              <a:rPr kumimoji="1" lang="en-US" altLang="ja-JP" sz="1100" dirty="0"/>
              <a:t>23</a:t>
            </a:r>
            <a:r>
              <a:rPr kumimoji="1" lang="ja-JP" altLang="en-US" sz="1100" dirty="0"/>
              <a:t>林整計第</a:t>
            </a:r>
            <a:r>
              <a:rPr kumimoji="1" lang="en-US" altLang="ja-JP" sz="1100" dirty="0"/>
              <a:t>354</a:t>
            </a:r>
            <a:r>
              <a:rPr kumimoji="1" lang="ja-JP" altLang="en-US" sz="1100" dirty="0"/>
              <a:t>号林野庁森林整備部計画課長通知）</a:t>
            </a:r>
            <a:endParaRPr kumimoji="1" lang="en-US" altLang="ja-JP" sz="1100" dirty="0"/>
          </a:p>
          <a:p>
            <a:pPr lvl="1" indent="-288000"/>
            <a:r>
              <a:rPr kumimoji="1" lang="ja-JP" altLang="en-US" sz="1100" dirty="0"/>
              <a:t>マ：伐採及び伐採後の造林の届出等の制度に関する市町村事務処理マニュアルについて（平成</a:t>
            </a:r>
            <a:r>
              <a:rPr kumimoji="1" lang="en-US" altLang="ja-JP" sz="1100" dirty="0"/>
              <a:t>20</a:t>
            </a:r>
            <a:r>
              <a:rPr kumimoji="1" lang="ja-JP" altLang="en-US" sz="1100" dirty="0"/>
              <a:t>年</a:t>
            </a:r>
            <a:r>
              <a:rPr kumimoji="1" lang="en-US" altLang="ja-JP" sz="1100" dirty="0"/>
              <a:t>11</a:t>
            </a:r>
            <a:r>
              <a:rPr kumimoji="1" lang="ja-JP" altLang="en-US" sz="1100" dirty="0"/>
              <a:t>月４日</a:t>
            </a:r>
            <a:r>
              <a:rPr kumimoji="1" lang="en-US" altLang="ja-JP" sz="1100" dirty="0"/>
              <a:t>20</a:t>
            </a:r>
            <a:r>
              <a:rPr kumimoji="1" lang="ja-JP" altLang="en-US" sz="1100" dirty="0"/>
              <a:t>林整計再</a:t>
            </a:r>
            <a:r>
              <a:rPr kumimoji="1" lang="en-US" altLang="ja-JP" sz="1100" dirty="0"/>
              <a:t>105</a:t>
            </a:r>
            <a:r>
              <a:rPr kumimoji="1" lang="ja-JP" altLang="en-US" sz="1100" dirty="0"/>
              <a:t>号林野庁森林整備部計画課長通知）</a:t>
            </a:r>
            <a:endParaRPr kumimoji="1" lang="en-US" altLang="ja-JP" sz="1100" dirty="0"/>
          </a:p>
          <a:p>
            <a:pPr indent="-504000"/>
            <a:endParaRPr kumimoji="1" lang="en-US" altLang="ja-JP" sz="1100" dirty="0"/>
          </a:p>
          <a:p>
            <a:pPr indent="-504000"/>
            <a:r>
              <a:rPr kumimoji="1" lang="ja-JP" altLang="en-US" sz="1100" dirty="0"/>
              <a:t>○　条項等の略称</a:t>
            </a:r>
            <a:endParaRPr kumimoji="1" lang="en-US" altLang="ja-JP" sz="1100" dirty="0"/>
          </a:p>
          <a:p>
            <a:pPr indent="-504000"/>
            <a:r>
              <a:rPr kumimoji="1" lang="ja-JP" altLang="en-US" sz="1100" dirty="0"/>
              <a:t>　条：</a:t>
            </a:r>
            <a:r>
              <a:rPr lang="en-US" altLang="ja-JP" sz="1100" b="0" i="0" dirty="0">
                <a:effectLst/>
                <a:latin typeface="Lucida Grande"/>
              </a:rPr>
              <a:t>§</a:t>
            </a:r>
            <a:r>
              <a:rPr lang="ja-JP" altLang="en-US" sz="1100" b="0" i="0" dirty="0">
                <a:effectLst/>
                <a:latin typeface="Lucida Grande"/>
              </a:rPr>
              <a:t>（例：第１条→</a:t>
            </a:r>
            <a:r>
              <a:rPr lang="en-US" altLang="ja-JP" sz="1100" b="0" i="0" dirty="0">
                <a:effectLst/>
                <a:latin typeface="Lucida Grande"/>
              </a:rPr>
              <a:t>§1</a:t>
            </a:r>
            <a:r>
              <a:rPr lang="ja-JP" altLang="en-US" sz="1100" b="0" i="0" dirty="0">
                <a:effectLst/>
                <a:latin typeface="Lucida Grande"/>
              </a:rPr>
              <a:t>）</a:t>
            </a:r>
            <a:endParaRPr lang="en-US" altLang="ja-JP" sz="1100" b="0" i="0" dirty="0">
              <a:effectLst/>
              <a:latin typeface="Lucida Grande"/>
            </a:endParaRPr>
          </a:p>
          <a:p>
            <a:pPr indent="-504000"/>
            <a:r>
              <a:rPr kumimoji="1" lang="ja-JP" altLang="en-US" sz="1100" dirty="0"/>
              <a:t>　項：ローマ数字（例：第１項→</a:t>
            </a:r>
            <a:r>
              <a:rPr kumimoji="1" lang="en-US" altLang="ja-JP" sz="1100" dirty="0"/>
              <a:t>Ⅰ</a:t>
            </a:r>
            <a:r>
              <a:rPr kumimoji="1" lang="ja-JP" altLang="en-US" sz="1100" dirty="0"/>
              <a:t>）</a:t>
            </a:r>
            <a:endParaRPr kumimoji="1" lang="en-US" altLang="ja-JP" sz="1100" dirty="0"/>
          </a:p>
          <a:p>
            <a:pPr indent="-504000"/>
            <a:r>
              <a:rPr kumimoji="1" lang="ja-JP" altLang="en-US" sz="1100" dirty="0"/>
              <a:t>　号：丸数字（例：第１号→①）</a:t>
            </a:r>
            <a:endParaRPr kumimoji="1" lang="en-US" altLang="ja-JP" sz="1100" dirty="0"/>
          </a:p>
          <a:p>
            <a:pPr indent="-504000"/>
            <a:r>
              <a:rPr kumimoji="1" lang="ja-JP" altLang="en-US" sz="1100" dirty="0"/>
              <a:t>　（例：第</a:t>
            </a:r>
            <a:r>
              <a:rPr kumimoji="1" lang="en-US" altLang="ja-JP" sz="1100" dirty="0"/>
              <a:t>10</a:t>
            </a:r>
            <a:r>
              <a:rPr kumimoji="1" lang="ja-JP" altLang="en-US" sz="1100" dirty="0"/>
              <a:t>条の８第１項第２号→</a:t>
            </a:r>
            <a:r>
              <a:rPr lang="en-US" altLang="ja-JP" sz="1100" b="0" i="0" dirty="0">
                <a:effectLst/>
                <a:latin typeface="Lucida Grande"/>
              </a:rPr>
              <a:t>§</a:t>
            </a:r>
            <a:r>
              <a:rPr kumimoji="1" lang="en-US" altLang="ja-JP" sz="1100" b="0" i="0" dirty="0">
                <a:effectLst/>
                <a:latin typeface="Lucida Grande"/>
              </a:rPr>
              <a:t>10</a:t>
            </a:r>
            <a:r>
              <a:rPr kumimoji="1" lang="ja-JP" altLang="en-US" sz="1100" dirty="0">
                <a:latin typeface="Lucida Grande"/>
              </a:rPr>
              <a:t>の</a:t>
            </a:r>
            <a:r>
              <a:rPr kumimoji="1" lang="en-US" altLang="ja-JP" sz="1100" dirty="0">
                <a:latin typeface="Lucida Grande"/>
              </a:rPr>
              <a:t>8Ⅰ</a:t>
            </a:r>
            <a:r>
              <a:rPr kumimoji="1" lang="ja-JP" altLang="en-US" sz="1100" dirty="0">
                <a:latin typeface="Lucida Grande"/>
              </a:rPr>
              <a:t>②</a:t>
            </a:r>
            <a:endParaRPr kumimoji="1" lang="en-US" altLang="ja-JP" sz="1100" dirty="0">
              <a:latin typeface="Lucida Grande"/>
            </a:endParaRPr>
          </a:p>
          <a:p>
            <a:pPr indent="-504000"/>
            <a:endParaRPr kumimoji="1" lang="en-US" altLang="ja-JP" sz="1100" dirty="0">
              <a:latin typeface="Lucida Grande"/>
            </a:endParaRPr>
          </a:p>
          <a:p>
            <a:pPr indent="-504000"/>
            <a:r>
              <a:rPr kumimoji="1" lang="ja-JP" altLang="en-US" sz="1100" dirty="0">
                <a:latin typeface="Lucida Grande"/>
              </a:rPr>
              <a:t>　通知については、林野庁ホームページ掲載版のページ及び項目の表記で表します。</a:t>
            </a:r>
            <a:endParaRPr kumimoji="1" lang="en-US" altLang="ja-JP" sz="1100" dirty="0">
              <a:latin typeface="Lucida Grande"/>
            </a:endParaRPr>
          </a:p>
          <a:p>
            <a:pPr indent="-504000"/>
            <a:r>
              <a:rPr kumimoji="1" lang="ja-JP" altLang="en-US" sz="1100" dirty="0">
                <a:latin typeface="Lucida Grande"/>
              </a:rPr>
              <a:t>（例：</a:t>
            </a:r>
            <a:r>
              <a:rPr kumimoji="1" lang="en-US" altLang="ja-JP" sz="1100" dirty="0">
                <a:latin typeface="Lucida Grande"/>
              </a:rPr>
              <a:t>10</a:t>
            </a:r>
            <a:r>
              <a:rPr kumimoji="1" lang="ja-JP" altLang="en-US" sz="1100" dirty="0">
                <a:latin typeface="Lucida Grande"/>
              </a:rPr>
              <a:t>頁の⑶の記載→</a:t>
            </a:r>
            <a:r>
              <a:rPr kumimoji="1" lang="en-US" altLang="ja-JP" sz="1100" dirty="0">
                <a:latin typeface="Lucida Grande"/>
              </a:rPr>
              <a:t>P10</a:t>
            </a:r>
            <a:r>
              <a:rPr kumimoji="1" lang="ja-JP" altLang="en-US" sz="1100" dirty="0">
                <a:latin typeface="Lucida Grande"/>
              </a:rPr>
              <a:t>－⑶</a:t>
            </a:r>
            <a:endParaRPr kumimoji="1" lang="en-US" altLang="ja-JP" sz="1100" dirty="0"/>
          </a:p>
          <a:p>
            <a:pPr indent="-504000"/>
            <a:endParaRPr kumimoji="1" lang="ja-JP" altLang="en-US" sz="1100" dirty="0"/>
          </a:p>
        </p:txBody>
      </p:sp>
      <p:sp>
        <p:nvSpPr>
          <p:cNvPr id="11" name="テキスト ボックス 10">
            <a:extLst>
              <a:ext uri="{FF2B5EF4-FFF2-40B4-BE49-F238E27FC236}">
                <a16:creationId xmlns:a16="http://schemas.microsoft.com/office/drawing/2014/main" id="{B3670FC7-DE7E-4946-387A-D50999B889CC}"/>
              </a:ext>
            </a:extLst>
          </p:cNvPr>
          <p:cNvSpPr txBox="1"/>
          <p:nvPr/>
        </p:nvSpPr>
        <p:spPr>
          <a:xfrm>
            <a:off x="7010400" y="904875"/>
            <a:ext cx="1050288" cy="276999"/>
          </a:xfrm>
          <a:prstGeom prst="rect">
            <a:avLst/>
          </a:prstGeom>
          <a:noFill/>
          <a:ln>
            <a:solidFill>
              <a:schemeClr val="tx1"/>
            </a:solidFill>
          </a:ln>
        </p:spPr>
        <p:txBody>
          <a:bodyPr wrap="none" rtlCol="0">
            <a:spAutoFit/>
          </a:bodyPr>
          <a:lstStyle/>
          <a:p>
            <a:r>
              <a:rPr kumimoji="1" lang="ja-JP" altLang="en-US" sz="1200" dirty="0"/>
              <a:t>法</a:t>
            </a:r>
            <a:r>
              <a:rPr lang="en-US" altLang="ja-JP" sz="1200" b="0" i="0" dirty="0">
                <a:solidFill>
                  <a:srgbClr val="333333"/>
                </a:solidFill>
                <a:effectLst/>
                <a:latin typeface="Lucida Grande"/>
              </a:rPr>
              <a:t>§10</a:t>
            </a:r>
            <a:r>
              <a:rPr lang="ja-JP" altLang="en-US" sz="1200" b="0" i="0" dirty="0">
                <a:solidFill>
                  <a:srgbClr val="333333"/>
                </a:solidFill>
                <a:effectLst/>
                <a:latin typeface="Lucida Grande"/>
              </a:rPr>
              <a:t>の</a:t>
            </a:r>
            <a:r>
              <a:rPr lang="en-US" altLang="ja-JP" sz="1200" b="0" i="0" dirty="0">
                <a:solidFill>
                  <a:srgbClr val="333333"/>
                </a:solidFill>
                <a:effectLst/>
                <a:latin typeface="Lucida Grande"/>
              </a:rPr>
              <a:t>8Ⅰ</a:t>
            </a:r>
            <a:endParaRPr kumimoji="1" lang="ja-JP" altLang="en-US" sz="1200" dirty="0"/>
          </a:p>
        </p:txBody>
      </p:sp>
      <p:sp>
        <p:nvSpPr>
          <p:cNvPr id="16" name="テキスト ボックス 15">
            <a:extLst>
              <a:ext uri="{FF2B5EF4-FFF2-40B4-BE49-F238E27FC236}">
                <a16:creationId xmlns:a16="http://schemas.microsoft.com/office/drawing/2014/main" id="{12318D17-B4E2-ED89-201C-38604F92E577}"/>
              </a:ext>
            </a:extLst>
          </p:cNvPr>
          <p:cNvSpPr txBox="1"/>
          <p:nvPr/>
        </p:nvSpPr>
        <p:spPr>
          <a:xfrm>
            <a:off x="7010400" y="1304925"/>
            <a:ext cx="2207656" cy="276999"/>
          </a:xfrm>
          <a:prstGeom prst="rect">
            <a:avLst/>
          </a:prstGeom>
          <a:noFill/>
          <a:ln>
            <a:solidFill>
              <a:schemeClr val="tx1"/>
            </a:solidFill>
          </a:ln>
        </p:spPr>
        <p:txBody>
          <a:bodyPr wrap="none" rtlCol="0">
            <a:spAutoFit/>
          </a:bodyPr>
          <a:lstStyle/>
          <a:p>
            <a:r>
              <a:rPr kumimoji="1" lang="ja-JP" altLang="en-US" sz="1200" dirty="0"/>
              <a:t>法</a:t>
            </a:r>
            <a:r>
              <a:rPr lang="en-US" altLang="ja-JP" sz="1200" b="0" i="0" dirty="0">
                <a:solidFill>
                  <a:srgbClr val="333333"/>
                </a:solidFill>
                <a:effectLst/>
                <a:latin typeface="Lucida Grande"/>
              </a:rPr>
              <a:t>§10</a:t>
            </a:r>
            <a:r>
              <a:rPr lang="ja-JP" altLang="en-US" sz="1200" b="0" i="0" dirty="0">
                <a:solidFill>
                  <a:srgbClr val="333333"/>
                </a:solidFill>
                <a:effectLst/>
                <a:latin typeface="Lucida Grande"/>
              </a:rPr>
              <a:t>の</a:t>
            </a:r>
            <a:r>
              <a:rPr lang="en-US" altLang="ja-JP" sz="1200" b="0" i="0" dirty="0">
                <a:solidFill>
                  <a:srgbClr val="333333"/>
                </a:solidFill>
                <a:effectLst/>
                <a:latin typeface="Lucida Grande"/>
              </a:rPr>
              <a:t>9Ⅰ</a:t>
            </a:r>
            <a:r>
              <a:rPr kumimoji="1" lang="en-US" altLang="ja-JP" sz="1200" b="0" i="0" dirty="0">
                <a:solidFill>
                  <a:srgbClr val="333333"/>
                </a:solidFill>
                <a:effectLst/>
                <a:latin typeface="Lucida Grande"/>
              </a:rPr>
              <a:t>,</a:t>
            </a:r>
            <a:r>
              <a:rPr kumimoji="1" lang="ja-JP" altLang="en-US" sz="1200" b="0" i="0" dirty="0">
                <a:solidFill>
                  <a:srgbClr val="333333"/>
                </a:solidFill>
                <a:effectLst/>
                <a:latin typeface="Lucida Grande"/>
              </a:rPr>
              <a:t>長</a:t>
            </a:r>
            <a:r>
              <a:rPr kumimoji="1" lang="en-US" altLang="ja-JP" sz="1200" b="0" i="0" dirty="0">
                <a:solidFill>
                  <a:srgbClr val="333333"/>
                </a:solidFill>
                <a:effectLst/>
                <a:latin typeface="Lucida Grande"/>
              </a:rPr>
              <a:t>P3</a:t>
            </a:r>
            <a:r>
              <a:rPr kumimoji="1" lang="en-US" altLang="ja-JP" sz="1200" dirty="0">
                <a:solidFill>
                  <a:srgbClr val="333333"/>
                </a:solidFill>
                <a:latin typeface="Lucida Grande"/>
              </a:rPr>
              <a:t>-3,</a:t>
            </a:r>
            <a:r>
              <a:rPr kumimoji="1" lang="ja-JP" altLang="en-US" sz="1200" dirty="0">
                <a:solidFill>
                  <a:srgbClr val="333333"/>
                </a:solidFill>
                <a:latin typeface="Lucida Grande"/>
              </a:rPr>
              <a:t>マ</a:t>
            </a:r>
            <a:r>
              <a:rPr kumimoji="1" lang="en-US" altLang="ja-JP" sz="1200" dirty="0">
                <a:solidFill>
                  <a:srgbClr val="333333"/>
                </a:solidFill>
                <a:latin typeface="Lucida Grande"/>
              </a:rPr>
              <a:t>P18-</a:t>
            </a:r>
            <a:r>
              <a:rPr kumimoji="1" lang="ja-JP" altLang="en-US" sz="1200" dirty="0">
                <a:solidFill>
                  <a:srgbClr val="333333"/>
                </a:solidFill>
                <a:latin typeface="Lucida Grande"/>
              </a:rPr>
              <a:t>④</a:t>
            </a:r>
            <a:endParaRPr lang="en-US" altLang="ja-JP" sz="1200" b="0" i="0" dirty="0">
              <a:solidFill>
                <a:srgbClr val="333333"/>
              </a:solidFill>
              <a:effectLst/>
              <a:latin typeface="Lucida Grande"/>
            </a:endParaRPr>
          </a:p>
        </p:txBody>
      </p:sp>
      <p:sp>
        <p:nvSpPr>
          <p:cNvPr id="22" name="テキスト ボックス 21">
            <a:extLst>
              <a:ext uri="{FF2B5EF4-FFF2-40B4-BE49-F238E27FC236}">
                <a16:creationId xmlns:a16="http://schemas.microsoft.com/office/drawing/2014/main" id="{9BA60F28-BB8E-5105-F6D5-54459CEB3899}"/>
              </a:ext>
            </a:extLst>
          </p:cNvPr>
          <p:cNvSpPr txBox="1"/>
          <p:nvPr/>
        </p:nvSpPr>
        <p:spPr>
          <a:xfrm>
            <a:off x="7010400" y="2198041"/>
            <a:ext cx="3047629" cy="461665"/>
          </a:xfrm>
          <a:prstGeom prst="rect">
            <a:avLst/>
          </a:prstGeom>
          <a:noFill/>
          <a:ln>
            <a:solidFill>
              <a:schemeClr val="tx1"/>
            </a:solidFill>
          </a:ln>
        </p:spPr>
        <p:txBody>
          <a:bodyPr wrap="none" rtlCol="0">
            <a:spAutoFit/>
          </a:bodyPr>
          <a:lstStyle/>
          <a:p>
            <a:r>
              <a:rPr kumimoji="1" lang="ja-JP" altLang="en-US" sz="1200" dirty="0"/>
              <a:t>法</a:t>
            </a:r>
            <a:r>
              <a:rPr lang="en-US" altLang="ja-JP" sz="1200" b="0" i="0" dirty="0">
                <a:solidFill>
                  <a:srgbClr val="333333"/>
                </a:solidFill>
                <a:effectLst/>
                <a:latin typeface="Lucida Grande"/>
              </a:rPr>
              <a:t>§10</a:t>
            </a:r>
            <a:r>
              <a:rPr lang="ja-JP" altLang="en-US" sz="1200" b="0" i="0" dirty="0">
                <a:solidFill>
                  <a:srgbClr val="333333"/>
                </a:solidFill>
                <a:effectLst/>
                <a:latin typeface="Lucida Grande"/>
              </a:rPr>
              <a:t>の</a:t>
            </a:r>
            <a:r>
              <a:rPr lang="en-US" altLang="ja-JP" sz="1200" b="0" i="0" dirty="0">
                <a:solidFill>
                  <a:srgbClr val="333333"/>
                </a:solidFill>
                <a:effectLst/>
                <a:latin typeface="Lucida Grande"/>
              </a:rPr>
              <a:t>9</a:t>
            </a:r>
            <a:r>
              <a:rPr kumimoji="1" lang="en-US" altLang="ja-JP" sz="1200" b="0" i="0" dirty="0">
                <a:solidFill>
                  <a:srgbClr val="333333"/>
                </a:solidFill>
                <a:effectLst/>
                <a:latin typeface="Lucida Grande"/>
              </a:rPr>
              <a:t>,</a:t>
            </a:r>
            <a:r>
              <a:rPr kumimoji="1" lang="ja-JP" altLang="en-US" sz="1200" b="0" i="0" dirty="0">
                <a:solidFill>
                  <a:srgbClr val="333333"/>
                </a:solidFill>
                <a:effectLst/>
                <a:latin typeface="Lucida Grande"/>
              </a:rPr>
              <a:t>法</a:t>
            </a:r>
            <a:r>
              <a:rPr lang="en-US" altLang="ja-JP" sz="1200" b="0" i="0" dirty="0">
                <a:solidFill>
                  <a:srgbClr val="333333"/>
                </a:solidFill>
                <a:effectLst/>
                <a:latin typeface="Lucida Grande"/>
              </a:rPr>
              <a:t>§208Ⅰ</a:t>
            </a:r>
            <a:r>
              <a:rPr lang="ja-JP" altLang="en-US" sz="1200" b="0" i="0" dirty="0">
                <a:solidFill>
                  <a:srgbClr val="333333"/>
                </a:solidFill>
                <a:effectLst/>
                <a:latin typeface="Lucida Grande"/>
              </a:rPr>
              <a:t>①②</a:t>
            </a:r>
            <a:endParaRPr lang="en-US" altLang="ja-JP" sz="1200" b="0" i="0" dirty="0">
              <a:solidFill>
                <a:srgbClr val="333333"/>
              </a:solidFill>
              <a:effectLst/>
              <a:latin typeface="Lucida Grande"/>
            </a:endParaRPr>
          </a:p>
          <a:p>
            <a:r>
              <a:rPr lang="ja-JP" altLang="en-US" sz="1200" dirty="0">
                <a:solidFill>
                  <a:srgbClr val="333333"/>
                </a:solidFill>
                <a:latin typeface="Lucida Grande"/>
              </a:rPr>
              <a:t>長</a:t>
            </a:r>
            <a:r>
              <a:rPr lang="en-US" altLang="ja-JP" sz="1200" dirty="0">
                <a:solidFill>
                  <a:srgbClr val="333333"/>
                </a:solidFill>
                <a:latin typeface="Lucida Grande"/>
              </a:rPr>
              <a:t>P6-5~7,</a:t>
            </a:r>
            <a:r>
              <a:rPr lang="ja-JP" altLang="en-US" sz="1200" dirty="0">
                <a:solidFill>
                  <a:srgbClr val="333333"/>
                </a:solidFill>
                <a:latin typeface="Lucida Grande"/>
              </a:rPr>
              <a:t>課</a:t>
            </a:r>
            <a:r>
              <a:rPr lang="en-US" altLang="ja-JP" sz="1200" dirty="0">
                <a:solidFill>
                  <a:srgbClr val="333333"/>
                </a:solidFill>
                <a:latin typeface="Lucida Grande"/>
              </a:rPr>
              <a:t>P3-</a:t>
            </a:r>
            <a:r>
              <a:rPr lang="ja-JP" altLang="en-US" sz="1200" dirty="0">
                <a:solidFill>
                  <a:srgbClr val="333333"/>
                </a:solidFill>
                <a:latin typeface="Lucida Grande"/>
              </a:rPr>
              <a:t>第</a:t>
            </a:r>
            <a:r>
              <a:rPr lang="en-US" altLang="ja-JP" sz="1200" dirty="0">
                <a:solidFill>
                  <a:srgbClr val="333333"/>
                </a:solidFill>
                <a:latin typeface="Lucida Grande"/>
              </a:rPr>
              <a:t>2,</a:t>
            </a:r>
            <a:r>
              <a:rPr lang="ja-JP" altLang="en-US" sz="1200" dirty="0">
                <a:solidFill>
                  <a:srgbClr val="333333"/>
                </a:solidFill>
                <a:latin typeface="Lucida Grande"/>
              </a:rPr>
              <a:t>マ</a:t>
            </a:r>
            <a:r>
              <a:rPr lang="en-US" altLang="ja-JP" sz="1200" dirty="0">
                <a:solidFill>
                  <a:srgbClr val="333333"/>
                </a:solidFill>
                <a:latin typeface="Lucida Grande"/>
              </a:rPr>
              <a:t>P20-</a:t>
            </a:r>
            <a:r>
              <a:rPr lang="ja-JP" altLang="en-US" sz="1200" dirty="0">
                <a:solidFill>
                  <a:srgbClr val="333333"/>
                </a:solidFill>
                <a:latin typeface="Lucida Grande"/>
              </a:rPr>
              <a:t>カ・</a:t>
            </a:r>
            <a:r>
              <a:rPr lang="en-US" altLang="ja-JP" sz="1200" dirty="0">
                <a:solidFill>
                  <a:srgbClr val="333333"/>
                </a:solidFill>
                <a:latin typeface="Lucida Grande"/>
              </a:rPr>
              <a:t>P22-</a:t>
            </a:r>
            <a:r>
              <a:rPr lang="ja-JP" altLang="en-US" sz="1200" dirty="0">
                <a:solidFill>
                  <a:srgbClr val="333333"/>
                </a:solidFill>
                <a:latin typeface="Lucida Grande"/>
              </a:rPr>
              <a:t>⑦</a:t>
            </a:r>
            <a:r>
              <a:rPr lang="en-US" altLang="ja-JP" sz="1200" dirty="0">
                <a:solidFill>
                  <a:srgbClr val="333333"/>
                </a:solidFill>
                <a:latin typeface="Lucida Grande"/>
              </a:rPr>
              <a:t>~</a:t>
            </a:r>
            <a:r>
              <a:rPr lang="ja-JP" altLang="en-US" sz="1200" dirty="0">
                <a:solidFill>
                  <a:srgbClr val="333333"/>
                </a:solidFill>
                <a:latin typeface="Lucida Grande"/>
              </a:rPr>
              <a:t>⑩</a:t>
            </a:r>
            <a:endParaRPr lang="en-US" altLang="ja-JP" sz="1200" b="0" i="0" dirty="0">
              <a:solidFill>
                <a:srgbClr val="333333"/>
              </a:solidFill>
              <a:effectLst/>
              <a:latin typeface="Lucida Grande"/>
            </a:endParaRPr>
          </a:p>
        </p:txBody>
      </p:sp>
      <p:sp>
        <p:nvSpPr>
          <p:cNvPr id="23" name="テキスト ボックス 22">
            <a:extLst>
              <a:ext uri="{FF2B5EF4-FFF2-40B4-BE49-F238E27FC236}">
                <a16:creationId xmlns:a16="http://schemas.microsoft.com/office/drawing/2014/main" id="{B0F7644C-6AE9-4D79-918B-1197CB56D6B3}"/>
              </a:ext>
            </a:extLst>
          </p:cNvPr>
          <p:cNvSpPr txBox="1"/>
          <p:nvPr/>
        </p:nvSpPr>
        <p:spPr>
          <a:xfrm>
            <a:off x="6995160" y="3636439"/>
            <a:ext cx="729687" cy="276999"/>
          </a:xfrm>
          <a:prstGeom prst="rect">
            <a:avLst/>
          </a:prstGeom>
          <a:noFill/>
          <a:ln>
            <a:solidFill>
              <a:schemeClr val="tx1"/>
            </a:solidFill>
          </a:ln>
        </p:spPr>
        <p:txBody>
          <a:bodyPr wrap="none" rtlCol="0">
            <a:spAutoFit/>
          </a:bodyPr>
          <a:lstStyle/>
          <a:p>
            <a:r>
              <a:rPr kumimoji="1" lang="ja-JP" altLang="en-US" sz="1200" b="0" i="0" dirty="0">
                <a:solidFill>
                  <a:srgbClr val="333333"/>
                </a:solidFill>
                <a:effectLst/>
                <a:latin typeface="Lucida Grande"/>
              </a:rPr>
              <a:t>規</a:t>
            </a:r>
            <a:r>
              <a:rPr lang="en-US" altLang="ja-JP" sz="1200" b="0" i="0" dirty="0">
                <a:solidFill>
                  <a:srgbClr val="333333"/>
                </a:solidFill>
                <a:effectLst/>
                <a:latin typeface="Lucida Grande"/>
              </a:rPr>
              <a:t>§9Ⅰ</a:t>
            </a:r>
          </a:p>
        </p:txBody>
      </p:sp>
      <p:sp>
        <p:nvSpPr>
          <p:cNvPr id="24" name="テキスト ボックス 23">
            <a:extLst>
              <a:ext uri="{FF2B5EF4-FFF2-40B4-BE49-F238E27FC236}">
                <a16:creationId xmlns:a16="http://schemas.microsoft.com/office/drawing/2014/main" id="{EE1BA522-57B4-9C81-5F2F-BDE97B004BD8}"/>
              </a:ext>
            </a:extLst>
          </p:cNvPr>
          <p:cNvSpPr txBox="1"/>
          <p:nvPr/>
        </p:nvSpPr>
        <p:spPr>
          <a:xfrm>
            <a:off x="7050362" y="5279430"/>
            <a:ext cx="659155" cy="276999"/>
          </a:xfrm>
          <a:prstGeom prst="rect">
            <a:avLst/>
          </a:prstGeom>
          <a:noFill/>
          <a:ln>
            <a:solidFill>
              <a:schemeClr val="tx1"/>
            </a:solidFill>
          </a:ln>
        </p:spPr>
        <p:txBody>
          <a:bodyPr wrap="none" rtlCol="0">
            <a:spAutoFit/>
          </a:bodyPr>
          <a:lstStyle/>
          <a:p>
            <a:r>
              <a:rPr kumimoji="1" lang="ja-JP" altLang="en-US" sz="1200" b="0" i="0" dirty="0">
                <a:solidFill>
                  <a:srgbClr val="333333"/>
                </a:solidFill>
                <a:effectLst/>
                <a:latin typeface="Lucida Grande"/>
              </a:rPr>
              <a:t>規</a:t>
            </a:r>
            <a:r>
              <a:rPr lang="en-US" altLang="ja-JP" sz="1200" b="0" i="0" dirty="0">
                <a:solidFill>
                  <a:srgbClr val="333333"/>
                </a:solidFill>
                <a:effectLst/>
                <a:latin typeface="Lucida Grande"/>
              </a:rPr>
              <a:t>§14</a:t>
            </a:r>
          </a:p>
        </p:txBody>
      </p:sp>
      <p:sp>
        <p:nvSpPr>
          <p:cNvPr id="25" name="テキスト ボックス 24">
            <a:extLst>
              <a:ext uri="{FF2B5EF4-FFF2-40B4-BE49-F238E27FC236}">
                <a16:creationId xmlns:a16="http://schemas.microsoft.com/office/drawing/2014/main" id="{B8BCCD08-3A1A-F449-63B0-37DE92AC3200}"/>
              </a:ext>
            </a:extLst>
          </p:cNvPr>
          <p:cNvSpPr txBox="1"/>
          <p:nvPr/>
        </p:nvSpPr>
        <p:spPr>
          <a:xfrm>
            <a:off x="6995160" y="6681188"/>
            <a:ext cx="659155" cy="276999"/>
          </a:xfrm>
          <a:prstGeom prst="rect">
            <a:avLst/>
          </a:prstGeom>
          <a:noFill/>
          <a:ln>
            <a:solidFill>
              <a:schemeClr val="tx1"/>
            </a:solidFill>
          </a:ln>
        </p:spPr>
        <p:txBody>
          <a:bodyPr wrap="none" rtlCol="0">
            <a:spAutoFit/>
          </a:bodyPr>
          <a:lstStyle/>
          <a:p>
            <a:r>
              <a:rPr kumimoji="1" lang="ja-JP" altLang="en-US" sz="1200" b="0" i="0" dirty="0">
                <a:solidFill>
                  <a:srgbClr val="333333"/>
                </a:solidFill>
                <a:effectLst/>
                <a:latin typeface="Lucida Grande"/>
              </a:rPr>
              <a:t>規</a:t>
            </a:r>
            <a:r>
              <a:rPr lang="en-US" altLang="ja-JP" sz="1200" b="0" i="0" dirty="0">
                <a:solidFill>
                  <a:srgbClr val="333333"/>
                </a:solidFill>
                <a:effectLst/>
                <a:latin typeface="Lucida Grande"/>
              </a:rPr>
              <a:t>§14</a:t>
            </a:r>
          </a:p>
        </p:txBody>
      </p:sp>
      <p:sp>
        <p:nvSpPr>
          <p:cNvPr id="26" name="テキスト ボックス 25">
            <a:extLst>
              <a:ext uri="{FF2B5EF4-FFF2-40B4-BE49-F238E27FC236}">
                <a16:creationId xmlns:a16="http://schemas.microsoft.com/office/drawing/2014/main" id="{F3B941EC-1AE1-4EDF-C2B7-7594406E7591}"/>
              </a:ext>
            </a:extLst>
          </p:cNvPr>
          <p:cNvSpPr txBox="1"/>
          <p:nvPr/>
        </p:nvSpPr>
        <p:spPr>
          <a:xfrm>
            <a:off x="6995159" y="7827677"/>
            <a:ext cx="896399" cy="276999"/>
          </a:xfrm>
          <a:prstGeom prst="rect">
            <a:avLst/>
          </a:prstGeom>
          <a:noFill/>
          <a:ln>
            <a:solidFill>
              <a:schemeClr val="tx1"/>
            </a:solidFill>
          </a:ln>
        </p:spPr>
        <p:txBody>
          <a:bodyPr wrap="none" rtlCol="0">
            <a:spAutoFit/>
          </a:bodyPr>
          <a:lstStyle/>
          <a:p>
            <a:r>
              <a:rPr kumimoji="1" lang="ja-JP" altLang="en-US" sz="1200" dirty="0">
                <a:solidFill>
                  <a:srgbClr val="333333"/>
                </a:solidFill>
                <a:latin typeface="Lucida Grande"/>
              </a:rPr>
              <a:t>法</a:t>
            </a:r>
            <a:r>
              <a:rPr lang="en-US" altLang="ja-JP" sz="1200" b="0" i="0" dirty="0">
                <a:solidFill>
                  <a:srgbClr val="333333"/>
                </a:solidFill>
                <a:effectLst/>
                <a:latin typeface="Lucida Grande"/>
              </a:rPr>
              <a:t>§10</a:t>
            </a:r>
            <a:r>
              <a:rPr lang="ja-JP" altLang="en-US" sz="1200" b="0" i="0" dirty="0">
                <a:solidFill>
                  <a:srgbClr val="333333"/>
                </a:solidFill>
                <a:effectLst/>
                <a:latin typeface="Lucida Grande"/>
              </a:rPr>
              <a:t>の</a:t>
            </a:r>
            <a:r>
              <a:rPr lang="en-US" altLang="ja-JP" sz="1200" b="0" i="0" dirty="0">
                <a:solidFill>
                  <a:srgbClr val="333333"/>
                </a:solidFill>
                <a:effectLst/>
                <a:latin typeface="Lucida Grande"/>
              </a:rPr>
              <a:t>5</a:t>
            </a:r>
          </a:p>
        </p:txBody>
      </p:sp>
      <p:grpSp>
        <p:nvGrpSpPr>
          <p:cNvPr id="52" name="グループ化 51">
            <a:extLst>
              <a:ext uri="{FF2B5EF4-FFF2-40B4-BE49-F238E27FC236}">
                <a16:creationId xmlns:a16="http://schemas.microsoft.com/office/drawing/2014/main" id="{B240C8D6-1D90-CA5F-C3A8-FF9FCAE9C3B1}"/>
              </a:ext>
            </a:extLst>
          </p:cNvPr>
          <p:cNvGrpSpPr/>
          <p:nvPr/>
        </p:nvGrpSpPr>
        <p:grpSpPr>
          <a:xfrm>
            <a:off x="2236911" y="4511129"/>
            <a:ext cx="1722438" cy="356615"/>
            <a:chOff x="2020508" y="4340237"/>
            <a:chExt cx="1722438" cy="356615"/>
          </a:xfrm>
        </p:grpSpPr>
        <p:pic>
          <p:nvPicPr>
            <p:cNvPr id="29" name="グラフィックス 28" descr="ドキュメント 枠線">
              <a:extLst>
                <a:ext uri="{FF2B5EF4-FFF2-40B4-BE49-F238E27FC236}">
                  <a16:creationId xmlns:a16="http://schemas.microsoft.com/office/drawing/2014/main" id="{ACA45F1C-5F95-D780-15BE-7C63815958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0508" y="4340237"/>
              <a:ext cx="356615" cy="356615"/>
            </a:xfrm>
            <a:prstGeom prst="rect">
              <a:avLst/>
            </a:prstGeom>
          </p:spPr>
        </p:pic>
        <p:pic>
          <p:nvPicPr>
            <p:cNvPr id="30" name="グラフィックス 29" descr="ドキュメント 枠線">
              <a:extLst>
                <a:ext uri="{FF2B5EF4-FFF2-40B4-BE49-F238E27FC236}">
                  <a16:creationId xmlns:a16="http://schemas.microsoft.com/office/drawing/2014/main" id="{E18644B2-296E-77CE-F489-5660702233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75783" y="4340237"/>
              <a:ext cx="356615" cy="356615"/>
            </a:xfrm>
            <a:prstGeom prst="rect">
              <a:avLst/>
            </a:prstGeom>
          </p:spPr>
        </p:pic>
        <p:pic>
          <p:nvPicPr>
            <p:cNvPr id="31" name="グラフィックス 30" descr="ドキュメント 枠線">
              <a:extLst>
                <a:ext uri="{FF2B5EF4-FFF2-40B4-BE49-F238E27FC236}">
                  <a16:creationId xmlns:a16="http://schemas.microsoft.com/office/drawing/2014/main" id="{B261B470-9242-2D1A-F071-2C0A15FF0F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31058" y="4340237"/>
              <a:ext cx="356615" cy="356615"/>
            </a:xfrm>
            <a:prstGeom prst="rect">
              <a:avLst/>
            </a:prstGeom>
          </p:spPr>
        </p:pic>
        <p:pic>
          <p:nvPicPr>
            <p:cNvPr id="34" name="グラフィックス 33" descr="ドキュメント 枠線">
              <a:extLst>
                <a:ext uri="{FF2B5EF4-FFF2-40B4-BE49-F238E27FC236}">
                  <a16:creationId xmlns:a16="http://schemas.microsoft.com/office/drawing/2014/main" id="{5705FB82-0642-CC75-FB05-D1C19C8A36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86331" y="4340237"/>
              <a:ext cx="356615" cy="356615"/>
            </a:xfrm>
            <a:prstGeom prst="rect">
              <a:avLst/>
            </a:prstGeom>
          </p:spPr>
        </p:pic>
        <p:sp>
          <p:nvSpPr>
            <p:cNvPr id="39" name="テキスト ボックス 38">
              <a:extLst>
                <a:ext uri="{FF2B5EF4-FFF2-40B4-BE49-F238E27FC236}">
                  <a16:creationId xmlns:a16="http://schemas.microsoft.com/office/drawing/2014/main" id="{0E499B9E-9B81-E746-C665-5B38BD35BEFF}"/>
                </a:ext>
              </a:extLst>
            </p:cNvPr>
            <p:cNvSpPr txBox="1"/>
            <p:nvPr/>
          </p:nvSpPr>
          <p:spPr>
            <a:xfrm>
              <a:off x="2263588" y="4387739"/>
              <a:ext cx="325730" cy="261610"/>
            </a:xfrm>
            <a:prstGeom prst="rect">
              <a:avLst/>
            </a:prstGeom>
            <a:noFill/>
          </p:spPr>
          <p:txBody>
            <a:bodyPr wrap="none" rtlCol="0">
              <a:spAutoFit/>
            </a:bodyPr>
            <a:lstStyle/>
            <a:p>
              <a:r>
                <a:rPr kumimoji="1" lang="ja-JP" altLang="en-US" sz="1100" b="1" dirty="0"/>
                <a:t>＋</a:t>
              </a:r>
            </a:p>
          </p:txBody>
        </p:sp>
        <p:sp>
          <p:nvSpPr>
            <p:cNvPr id="40" name="テキスト ボックス 39">
              <a:extLst>
                <a:ext uri="{FF2B5EF4-FFF2-40B4-BE49-F238E27FC236}">
                  <a16:creationId xmlns:a16="http://schemas.microsoft.com/office/drawing/2014/main" id="{7384E2A4-2242-25F6-8C8A-3A03D1B6AEA0}"/>
                </a:ext>
              </a:extLst>
            </p:cNvPr>
            <p:cNvSpPr txBox="1"/>
            <p:nvPr/>
          </p:nvSpPr>
          <p:spPr>
            <a:xfrm>
              <a:off x="2718863" y="4387739"/>
              <a:ext cx="325730" cy="261610"/>
            </a:xfrm>
            <a:prstGeom prst="rect">
              <a:avLst/>
            </a:prstGeom>
            <a:noFill/>
          </p:spPr>
          <p:txBody>
            <a:bodyPr wrap="none" rtlCol="0">
              <a:spAutoFit/>
            </a:bodyPr>
            <a:lstStyle/>
            <a:p>
              <a:r>
                <a:rPr kumimoji="1" lang="ja-JP" altLang="en-US" sz="1100" b="1" dirty="0"/>
                <a:t>＋</a:t>
              </a:r>
            </a:p>
          </p:txBody>
        </p:sp>
        <p:sp>
          <p:nvSpPr>
            <p:cNvPr id="41" name="テキスト ボックス 40">
              <a:extLst>
                <a:ext uri="{FF2B5EF4-FFF2-40B4-BE49-F238E27FC236}">
                  <a16:creationId xmlns:a16="http://schemas.microsoft.com/office/drawing/2014/main" id="{1EE1D097-8050-F6DD-7A42-3512D4B65588}"/>
                </a:ext>
              </a:extLst>
            </p:cNvPr>
            <p:cNvSpPr txBox="1"/>
            <p:nvPr/>
          </p:nvSpPr>
          <p:spPr>
            <a:xfrm>
              <a:off x="3174138" y="4387739"/>
              <a:ext cx="325730" cy="261610"/>
            </a:xfrm>
            <a:prstGeom prst="rect">
              <a:avLst/>
            </a:prstGeom>
            <a:noFill/>
          </p:spPr>
          <p:txBody>
            <a:bodyPr wrap="none" rtlCol="0">
              <a:spAutoFit/>
            </a:bodyPr>
            <a:lstStyle/>
            <a:p>
              <a:r>
                <a:rPr kumimoji="1" lang="ja-JP" altLang="en-US" sz="1100" b="1" dirty="0"/>
                <a:t>＋</a:t>
              </a:r>
            </a:p>
          </p:txBody>
        </p:sp>
      </p:grpSp>
      <p:sp>
        <p:nvSpPr>
          <p:cNvPr id="53" name="テキスト ボックス 52">
            <a:extLst>
              <a:ext uri="{FF2B5EF4-FFF2-40B4-BE49-F238E27FC236}">
                <a16:creationId xmlns:a16="http://schemas.microsoft.com/office/drawing/2014/main" id="{13BA36D7-E403-A3A2-A5B9-CAD99BF39B5A}"/>
              </a:ext>
            </a:extLst>
          </p:cNvPr>
          <p:cNvSpPr txBox="1"/>
          <p:nvPr/>
        </p:nvSpPr>
        <p:spPr>
          <a:xfrm>
            <a:off x="8814816" y="4730497"/>
            <a:ext cx="934871" cy="646331"/>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・届出書（表紙）</a:t>
            </a: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900" dirty="0">
                <a:latin typeface="BIZ UDPゴシック" panose="020B0400000000000000" pitchFamily="50" charset="-128"/>
                <a:ea typeface="BIZ UDPゴシック" panose="020B0400000000000000" pitchFamily="50" charset="-128"/>
              </a:rPr>
              <a:t>・伐採計画</a:t>
            </a: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900" dirty="0">
                <a:latin typeface="BIZ UDPゴシック" panose="020B0400000000000000" pitchFamily="50" charset="-128"/>
                <a:ea typeface="BIZ UDPゴシック" panose="020B0400000000000000" pitchFamily="50" charset="-128"/>
              </a:rPr>
              <a:t>・造林計画</a:t>
            </a: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900" dirty="0">
                <a:latin typeface="BIZ UDPゴシック" panose="020B0400000000000000" pitchFamily="50" charset="-128"/>
                <a:ea typeface="BIZ UDPゴシック" panose="020B0400000000000000" pitchFamily="50" charset="-128"/>
              </a:rPr>
              <a:t>・添付書類</a:t>
            </a:r>
          </a:p>
        </p:txBody>
      </p:sp>
      <p:pic>
        <p:nvPicPr>
          <p:cNvPr id="58" name="グラフィックス 57" descr="ドキュメント 枠線">
            <a:extLst>
              <a:ext uri="{FF2B5EF4-FFF2-40B4-BE49-F238E27FC236}">
                <a16:creationId xmlns:a16="http://schemas.microsoft.com/office/drawing/2014/main" id="{88DD183F-7F98-8A50-6361-E4F03CE1F5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06443" y="7723243"/>
            <a:ext cx="356615" cy="356615"/>
          </a:xfrm>
          <a:prstGeom prst="rect">
            <a:avLst/>
          </a:prstGeom>
        </p:spPr>
      </p:pic>
      <p:sp>
        <p:nvSpPr>
          <p:cNvPr id="59" name="テキスト ボックス 58">
            <a:extLst>
              <a:ext uri="{FF2B5EF4-FFF2-40B4-BE49-F238E27FC236}">
                <a16:creationId xmlns:a16="http://schemas.microsoft.com/office/drawing/2014/main" id="{FD33E17C-C8FD-B4BF-E6E9-7C022E23CFEB}"/>
              </a:ext>
            </a:extLst>
          </p:cNvPr>
          <p:cNvSpPr txBox="1"/>
          <p:nvPr/>
        </p:nvSpPr>
        <p:spPr>
          <a:xfrm>
            <a:off x="2769566" y="7792213"/>
            <a:ext cx="819455"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・造林報告書</a:t>
            </a:r>
          </a:p>
        </p:txBody>
      </p:sp>
      <p:pic>
        <p:nvPicPr>
          <p:cNvPr id="63" name="グラフィックス 62" descr="ドキュメント 枠線">
            <a:extLst>
              <a:ext uri="{FF2B5EF4-FFF2-40B4-BE49-F238E27FC236}">
                <a16:creationId xmlns:a16="http://schemas.microsoft.com/office/drawing/2014/main" id="{8E8D633B-F3BF-D361-1D16-30BAADC2C1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00347" y="6193147"/>
            <a:ext cx="356615" cy="356615"/>
          </a:xfrm>
          <a:prstGeom prst="rect">
            <a:avLst/>
          </a:prstGeom>
        </p:spPr>
      </p:pic>
      <p:sp>
        <p:nvSpPr>
          <p:cNvPr id="64" name="テキスト ボックス 63">
            <a:extLst>
              <a:ext uri="{FF2B5EF4-FFF2-40B4-BE49-F238E27FC236}">
                <a16:creationId xmlns:a16="http://schemas.microsoft.com/office/drawing/2014/main" id="{C2821F8B-578E-BC21-3BDF-CE8617F7A3A5}"/>
              </a:ext>
            </a:extLst>
          </p:cNvPr>
          <p:cNvSpPr txBox="1"/>
          <p:nvPr/>
        </p:nvSpPr>
        <p:spPr>
          <a:xfrm>
            <a:off x="2763470" y="6262117"/>
            <a:ext cx="819455"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・伐採報告書</a:t>
            </a:r>
          </a:p>
        </p:txBody>
      </p:sp>
      <p:sp>
        <p:nvSpPr>
          <p:cNvPr id="67" name="テキスト ボックス 66">
            <a:extLst>
              <a:ext uri="{FF2B5EF4-FFF2-40B4-BE49-F238E27FC236}">
                <a16:creationId xmlns:a16="http://schemas.microsoft.com/office/drawing/2014/main" id="{A2C52212-2485-E143-3E77-BE9CEC131D7D}"/>
              </a:ext>
            </a:extLst>
          </p:cNvPr>
          <p:cNvSpPr txBox="1"/>
          <p:nvPr/>
        </p:nvSpPr>
        <p:spPr>
          <a:xfrm>
            <a:off x="2097810" y="4864179"/>
            <a:ext cx="588623" cy="3693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・届出書</a:t>
            </a: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900" dirty="0">
                <a:latin typeface="BIZ UDPゴシック" panose="020B0400000000000000" pitchFamily="50" charset="-128"/>
                <a:ea typeface="BIZ UDPゴシック" panose="020B0400000000000000" pitchFamily="50" charset="-128"/>
              </a:rPr>
              <a:t>（表紙）</a:t>
            </a:r>
          </a:p>
        </p:txBody>
      </p:sp>
      <p:sp>
        <p:nvSpPr>
          <p:cNvPr id="68" name="テキスト ボックス 67">
            <a:extLst>
              <a:ext uri="{FF2B5EF4-FFF2-40B4-BE49-F238E27FC236}">
                <a16:creationId xmlns:a16="http://schemas.microsoft.com/office/drawing/2014/main" id="{125E7155-49D9-4E0B-79CD-33CABDAFB6A2}"/>
              </a:ext>
            </a:extLst>
          </p:cNvPr>
          <p:cNvSpPr txBox="1"/>
          <p:nvPr/>
        </p:nvSpPr>
        <p:spPr>
          <a:xfrm>
            <a:off x="2524330" y="4866408"/>
            <a:ext cx="704039"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・伐採計画</a:t>
            </a:r>
            <a:endParaRPr kumimoji="1" lang="en-US" altLang="ja-JP" sz="900" dirty="0">
              <a:latin typeface="BIZ UDPゴシック" panose="020B0400000000000000" pitchFamily="50" charset="-128"/>
              <a:ea typeface="BIZ UDPゴシック" panose="020B0400000000000000" pitchFamily="50" charset="-128"/>
            </a:endParaRPr>
          </a:p>
        </p:txBody>
      </p:sp>
      <p:sp>
        <p:nvSpPr>
          <p:cNvPr id="69" name="テキスト ボックス 68">
            <a:extLst>
              <a:ext uri="{FF2B5EF4-FFF2-40B4-BE49-F238E27FC236}">
                <a16:creationId xmlns:a16="http://schemas.microsoft.com/office/drawing/2014/main" id="{30F93C63-F4A5-A9CA-EE52-D057CED1251C}"/>
              </a:ext>
            </a:extLst>
          </p:cNvPr>
          <p:cNvSpPr txBox="1"/>
          <p:nvPr/>
        </p:nvSpPr>
        <p:spPr>
          <a:xfrm>
            <a:off x="3034333" y="4866408"/>
            <a:ext cx="704039"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・造林計画</a:t>
            </a:r>
            <a:endParaRPr kumimoji="1" lang="en-US" altLang="ja-JP" sz="900" dirty="0">
              <a:latin typeface="BIZ UDPゴシック" panose="020B0400000000000000" pitchFamily="50" charset="-128"/>
              <a:ea typeface="BIZ UDPゴシック" panose="020B0400000000000000" pitchFamily="50" charset="-128"/>
            </a:endParaRPr>
          </a:p>
        </p:txBody>
      </p:sp>
      <p:sp>
        <p:nvSpPr>
          <p:cNvPr id="70" name="テキスト ボックス 69">
            <a:extLst>
              <a:ext uri="{FF2B5EF4-FFF2-40B4-BE49-F238E27FC236}">
                <a16:creationId xmlns:a16="http://schemas.microsoft.com/office/drawing/2014/main" id="{5F635B93-47F9-A936-08A2-6ED34FDEE537}"/>
              </a:ext>
            </a:extLst>
          </p:cNvPr>
          <p:cNvSpPr txBox="1"/>
          <p:nvPr/>
        </p:nvSpPr>
        <p:spPr>
          <a:xfrm>
            <a:off x="3561636" y="4869312"/>
            <a:ext cx="704039"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・添付書類</a:t>
            </a:r>
          </a:p>
        </p:txBody>
      </p:sp>
      <p:sp>
        <p:nvSpPr>
          <p:cNvPr id="72" name="テキスト ボックス 71">
            <a:extLst>
              <a:ext uri="{FF2B5EF4-FFF2-40B4-BE49-F238E27FC236}">
                <a16:creationId xmlns:a16="http://schemas.microsoft.com/office/drawing/2014/main" id="{626C49E3-DC77-2F08-CD6F-8B3490BAAA0A}"/>
              </a:ext>
            </a:extLst>
          </p:cNvPr>
          <p:cNvSpPr txBox="1"/>
          <p:nvPr/>
        </p:nvSpPr>
        <p:spPr>
          <a:xfrm>
            <a:off x="4132222" y="4574505"/>
            <a:ext cx="968535" cy="307777"/>
          </a:xfrm>
          <a:prstGeom prst="rect">
            <a:avLst/>
          </a:prstGeom>
          <a:solidFill>
            <a:schemeClr val="accent2"/>
          </a:solidFill>
        </p:spPr>
        <p:txBody>
          <a:bodyPr wrap="none" rtlCol="0">
            <a:spAutoFit/>
          </a:bodyPr>
          <a:lstStyle/>
          <a:p>
            <a:r>
              <a:rPr kumimoji="1" lang="en-US" altLang="ja-JP" sz="1400" b="1" dirty="0">
                <a:solidFill>
                  <a:schemeClr val="bg1"/>
                </a:solidFill>
                <a:latin typeface="BIZ UDPゴシック" panose="020B0400000000000000" pitchFamily="50" charset="-128"/>
                <a:ea typeface="BIZ UDPゴシック" panose="020B0400000000000000" pitchFamily="50" charset="-128"/>
              </a:rPr>
              <a:t>P.7</a:t>
            </a:r>
            <a:r>
              <a:rPr kumimoji="1" lang="ja-JP" altLang="en-US" sz="1400" b="1" dirty="0">
                <a:solidFill>
                  <a:schemeClr val="bg1"/>
                </a:solidFill>
                <a:latin typeface="BIZ UDPゴシック" panose="020B0400000000000000" pitchFamily="50" charset="-128"/>
                <a:ea typeface="BIZ UDPゴシック" panose="020B0400000000000000" pitchFamily="50" charset="-128"/>
              </a:rPr>
              <a:t>～</a:t>
            </a:r>
            <a:r>
              <a:rPr kumimoji="1" lang="en-US" altLang="ja-JP" sz="1400" b="1" dirty="0">
                <a:solidFill>
                  <a:schemeClr val="bg1"/>
                </a:solidFill>
                <a:latin typeface="BIZ UDPゴシック" panose="020B0400000000000000" pitchFamily="50" charset="-128"/>
                <a:ea typeface="BIZ UDPゴシック" panose="020B0400000000000000" pitchFamily="50" charset="-128"/>
              </a:rPr>
              <a:t>3</a:t>
            </a:r>
            <a:r>
              <a:rPr kumimoji="1" lang="ja-JP" altLang="en-US" sz="1400" b="1" dirty="0">
                <a:solidFill>
                  <a:schemeClr val="bg1"/>
                </a:solidFill>
                <a:latin typeface="BIZ UDPゴシック" panose="020B0400000000000000" pitchFamily="50" charset="-128"/>
                <a:ea typeface="BIZ UDPゴシック" panose="020B0400000000000000" pitchFamily="50" charset="-128"/>
              </a:rPr>
              <a:t>６</a:t>
            </a:r>
          </a:p>
        </p:txBody>
      </p:sp>
      <p:sp>
        <p:nvSpPr>
          <p:cNvPr id="73" name="テキスト ボックス 72">
            <a:extLst>
              <a:ext uri="{FF2B5EF4-FFF2-40B4-BE49-F238E27FC236}">
                <a16:creationId xmlns:a16="http://schemas.microsoft.com/office/drawing/2014/main" id="{48AE1492-2EC7-D21F-A652-553C4CCDA09E}"/>
              </a:ext>
            </a:extLst>
          </p:cNvPr>
          <p:cNvSpPr txBox="1"/>
          <p:nvPr/>
        </p:nvSpPr>
        <p:spPr>
          <a:xfrm>
            <a:off x="3704445" y="6244760"/>
            <a:ext cx="652743" cy="307777"/>
          </a:xfrm>
          <a:prstGeom prst="rect">
            <a:avLst/>
          </a:prstGeom>
          <a:solidFill>
            <a:schemeClr val="accent6">
              <a:lumMod val="50000"/>
            </a:schemeClr>
          </a:solidFill>
        </p:spPr>
        <p:txBody>
          <a:bodyPr wrap="none" rtlCol="0">
            <a:spAutoFit/>
          </a:bodyPr>
          <a:lstStyle/>
          <a:p>
            <a:r>
              <a:rPr kumimoji="1" lang="en-US" altLang="ja-JP" sz="1400" b="1" dirty="0">
                <a:solidFill>
                  <a:schemeClr val="bg1"/>
                </a:solidFill>
                <a:latin typeface="BIZ UDPゴシック" panose="020B0400000000000000" pitchFamily="50" charset="-128"/>
                <a:ea typeface="BIZ UDPゴシック" panose="020B0400000000000000" pitchFamily="50" charset="-128"/>
              </a:rPr>
              <a:t>P.38</a:t>
            </a:r>
            <a:endParaRPr kumimoji="1"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74" name="テキスト ボックス 73">
            <a:extLst>
              <a:ext uri="{FF2B5EF4-FFF2-40B4-BE49-F238E27FC236}">
                <a16:creationId xmlns:a16="http://schemas.microsoft.com/office/drawing/2014/main" id="{EB7FFEFB-422B-9FB4-2D39-4E34C590414E}"/>
              </a:ext>
            </a:extLst>
          </p:cNvPr>
          <p:cNvSpPr txBox="1"/>
          <p:nvPr/>
        </p:nvSpPr>
        <p:spPr>
          <a:xfrm>
            <a:off x="3692194" y="7755836"/>
            <a:ext cx="652743" cy="307777"/>
          </a:xfrm>
          <a:prstGeom prst="rect">
            <a:avLst/>
          </a:prstGeom>
          <a:solidFill>
            <a:schemeClr val="accent6">
              <a:lumMod val="50000"/>
            </a:schemeClr>
          </a:solidFill>
        </p:spPr>
        <p:txBody>
          <a:bodyPr wrap="none" rtlCol="0">
            <a:spAutoFit/>
          </a:bodyPr>
          <a:lstStyle/>
          <a:p>
            <a:r>
              <a:rPr kumimoji="1" lang="en-US" altLang="ja-JP" sz="1400" b="1" dirty="0">
                <a:solidFill>
                  <a:schemeClr val="bg1"/>
                </a:solidFill>
                <a:latin typeface="BIZ UDPゴシック" panose="020B0400000000000000" pitchFamily="50" charset="-128"/>
                <a:ea typeface="BIZ UDPゴシック" panose="020B0400000000000000" pitchFamily="50" charset="-128"/>
              </a:rPr>
              <a:t>P.</a:t>
            </a:r>
            <a:r>
              <a:rPr kumimoji="1" lang="ja-JP" altLang="en-US" sz="1400" b="1" dirty="0">
                <a:solidFill>
                  <a:schemeClr val="bg1"/>
                </a:solidFill>
                <a:latin typeface="BIZ UDPゴシック" panose="020B0400000000000000" pitchFamily="50" charset="-128"/>
                <a:ea typeface="BIZ UDPゴシック" panose="020B0400000000000000" pitchFamily="50" charset="-128"/>
              </a:rPr>
              <a:t>３９</a:t>
            </a:r>
          </a:p>
        </p:txBody>
      </p:sp>
    </p:spTree>
    <p:extLst>
      <p:ext uri="{BB962C8B-B14F-4D97-AF65-F5344CB8AC3E}">
        <p14:creationId xmlns:p14="http://schemas.microsoft.com/office/powerpoint/2010/main" val="34879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BE237BD-305E-2C5B-4691-B9439F98EEE6}"/>
              </a:ext>
            </a:extLst>
          </p:cNvPr>
          <p:cNvSpPr/>
          <p:nvPr/>
        </p:nvSpPr>
        <p:spPr>
          <a:xfrm>
            <a:off x="134112" y="1685135"/>
            <a:ext cx="6620256" cy="712968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1400" dirty="0">
                <a:latin typeface="BIZ UDP明朝 Medium" panose="02020500000000000000" pitchFamily="18" charset="-128"/>
                <a:ea typeface="BIZ UDP明朝 Medium" panose="02020500000000000000" pitchFamily="18" charset="-128"/>
              </a:rPr>
              <a:t>伐採に係る森林の状況報告書</a:t>
            </a:r>
            <a:endParaRPr kumimoji="1" lang="en-US" altLang="ja-JP" sz="1400" dirty="0">
              <a:latin typeface="BIZ UDP明朝 Medium" panose="02020500000000000000" pitchFamily="18" charset="-128"/>
              <a:ea typeface="BIZ UDP明朝 Medium" panose="02020500000000000000" pitchFamily="18" charset="-128"/>
            </a:endParaRPr>
          </a:p>
          <a:p>
            <a:pPr algn="r"/>
            <a:r>
              <a:rPr kumimoji="1" lang="ja-JP" altLang="en-US" sz="1400" dirty="0">
                <a:latin typeface="BIZ UDP明朝 Medium" panose="02020500000000000000" pitchFamily="18" charset="-128"/>
                <a:ea typeface="BIZ UDP明朝 Medium" panose="02020500000000000000" pitchFamily="18" charset="-128"/>
              </a:rPr>
              <a:t>○年○月○日</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○○市町村長　殿</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住　所　○○市○○町○－○－○</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報告者　○○　○○</a:t>
            </a:r>
            <a:endParaRPr kumimoji="1" lang="en-US" altLang="ja-JP" sz="1400" dirty="0">
              <a:latin typeface="BIZ UDP明朝 Medium" panose="02020500000000000000" pitchFamily="18" charset="-128"/>
              <a:ea typeface="BIZ UDP明朝 Medium" panose="02020500000000000000" pitchFamily="18" charset="-128"/>
            </a:endParaRPr>
          </a:p>
          <a:p>
            <a:pPr lvl="8"/>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令和〇年〇月〇日に提出した伐採及び伐採後の造林の届出書に係る森林につき次のとおり伐採を実施したので、森林法第</a:t>
            </a:r>
            <a:r>
              <a:rPr kumimoji="1" lang="en-US" altLang="ja-JP" sz="1400" dirty="0">
                <a:latin typeface="BIZ UDP明朝 Medium" panose="02020500000000000000" pitchFamily="18" charset="-128"/>
                <a:ea typeface="BIZ UDP明朝 Medium" panose="02020500000000000000" pitchFamily="18" charset="-128"/>
              </a:rPr>
              <a:t>10</a:t>
            </a:r>
            <a:r>
              <a:rPr kumimoji="1" lang="ja-JP" altLang="en-US" sz="1400" dirty="0">
                <a:latin typeface="BIZ UDP明朝 Medium" panose="02020500000000000000" pitchFamily="18" charset="-128"/>
                <a:ea typeface="BIZ UDP明朝 Medium" panose="02020500000000000000" pitchFamily="18" charset="-128"/>
              </a:rPr>
              <a:t>条の８第２項の規定により報告します。</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１　森林の所在場所</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２　伐採の実施状況</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３　備考</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pPr marL="252000" indent="-108000"/>
            <a:r>
              <a:rPr kumimoji="1" lang="ja-JP" altLang="en-US" sz="1200" dirty="0">
                <a:latin typeface="BIZ UDP明朝 Medium" panose="02020500000000000000" pitchFamily="18" charset="-128"/>
                <a:ea typeface="BIZ UDP明朝 Medium" panose="02020500000000000000" pitchFamily="18" charset="-128"/>
              </a:rPr>
              <a:t> </a:t>
            </a:r>
          </a:p>
          <a:p>
            <a:r>
              <a:rPr kumimoji="1" lang="ja-JP" altLang="en-US" sz="1400" dirty="0">
                <a:latin typeface="BIZ UDP明朝 Medium" panose="02020500000000000000" pitchFamily="18" charset="-128"/>
                <a:ea typeface="BIZ UDP明朝 Medium" panose="02020500000000000000" pitchFamily="18" charset="-128"/>
              </a:rPr>
              <a:t>　</a:t>
            </a:r>
          </a:p>
        </p:txBody>
      </p:sp>
      <p:graphicFrame>
        <p:nvGraphicFramePr>
          <p:cNvPr id="21" name="表 21">
            <a:extLst>
              <a:ext uri="{FF2B5EF4-FFF2-40B4-BE49-F238E27FC236}">
                <a16:creationId xmlns:a16="http://schemas.microsoft.com/office/drawing/2014/main" id="{5557B2F6-B00C-6249-4F5A-324F37D76D97}"/>
              </a:ext>
            </a:extLst>
          </p:cNvPr>
          <p:cNvGraphicFramePr>
            <a:graphicFrameLocks noGrp="1"/>
          </p:cNvGraphicFramePr>
          <p:nvPr>
            <p:extLst>
              <p:ext uri="{D42A27DB-BD31-4B8C-83A1-F6EECF244321}">
                <p14:modId xmlns:p14="http://schemas.microsoft.com/office/powerpoint/2010/main" val="3610250796"/>
              </p:ext>
            </p:extLst>
          </p:nvPr>
        </p:nvGraphicFramePr>
        <p:xfrm>
          <a:off x="387628" y="4511172"/>
          <a:ext cx="6284975" cy="310134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3737723784"/>
                    </a:ext>
                  </a:extLst>
                </a:gridCol>
                <a:gridCol w="1866876">
                  <a:extLst>
                    <a:ext uri="{9D8B030D-6E8A-4147-A177-3AD203B41FA5}">
                      <a16:colId xmlns:a16="http://schemas.microsoft.com/office/drawing/2014/main" val="4201404241"/>
                    </a:ext>
                  </a:extLst>
                </a:gridCol>
                <a:gridCol w="1695829">
                  <a:extLst>
                    <a:ext uri="{9D8B030D-6E8A-4147-A177-3AD203B41FA5}">
                      <a16:colId xmlns:a16="http://schemas.microsoft.com/office/drawing/2014/main" val="3854696596"/>
                    </a:ext>
                  </a:extLst>
                </a:gridCol>
                <a:gridCol w="1256995">
                  <a:extLst>
                    <a:ext uri="{9D8B030D-6E8A-4147-A177-3AD203B41FA5}">
                      <a16:colId xmlns:a16="http://schemas.microsoft.com/office/drawing/2014/main" val="1545815842"/>
                    </a:ext>
                  </a:extLst>
                </a:gridCol>
                <a:gridCol w="1256995">
                  <a:extLst>
                    <a:ext uri="{9D8B030D-6E8A-4147-A177-3AD203B41FA5}">
                      <a16:colId xmlns:a16="http://schemas.microsoft.com/office/drawing/2014/main" val="2701957937"/>
                    </a:ext>
                  </a:extLst>
                </a:gridCol>
              </a:tblGrid>
              <a:tr h="168029">
                <a:tc gridSpan="2">
                  <a:txBody>
                    <a:bodyPr/>
                    <a:lstStyle/>
                    <a:p>
                      <a:pPr algn="ctr"/>
                      <a:r>
                        <a:rPr kumimoji="1" lang="ja-JP" altLang="en-US" sz="1200" dirty="0"/>
                        <a:t>伐　採　面　積</a:t>
                      </a:r>
                    </a:p>
                  </a:txBody>
                  <a:tcPr anchor="ctr"/>
                </a:tc>
                <a:tc hMerge="1">
                  <a:txBody>
                    <a:bodyPr/>
                    <a:lstStyle/>
                    <a:p>
                      <a:endParaRPr kumimoji="1" lang="ja-JP" altLang="en-US" dirty="0"/>
                    </a:p>
                  </a:txBody>
                  <a:tcPr/>
                </a:tc>
                <a:tc gridSpan="3">
                  <a:txBody>
                    <a:bodyPr/>
                    <a:lstStyle/>
                    <a:p>
                      <a:r>
                        <a:rPr kumimoji="1" lang="ja-JP" altLang="en-US" sz="1200" dirty="0"/>
                        <a:t>　　　</a:t>
                      </a:r>
                      <a:r>
                        <a:rPr kumimoji="1" lang="en-US" altLang="ja-JP" sz="1200" dirty="0"/>
                        <a:t>2.00ha</a:t>
                      </a:r>
                      <a:r>
                        <a:rPr kumimoji="1" lang="ja-JP" altLang="en-US" sz="1200" dirty="0"/>
                        <a:t>（うち人工林　</a:t>
                      </a:r>
                      <a:r>
                        <a:rPr kumimoji="1" lang="en-US" altLang="ja-JP" sz="1200" dirty="0"/>
                        <a:t>2.00ha</a:t>
                      </a:r>
                      <a:r>
                        <a:rPr kumimoji="1" lang="ja-JP" altLang="en-US" sz="1200" dirty="0"/>
                        <a:t>、天然林　　　</a:t>
                      </a:r>
                      <a:r>
                        <a:rPr kumimoji="1" lang="en-US" altLang="ja-JP" sz="1200" dirty="0"/>
                        <a:t>ha</a:t>
                      </a:r>
                      <a:r>
                        <a:rPr kumimoji="1" lang="ja-JP" altLang="en-US" sz="1200" dirty="0"/>
                        <a:t>）</a:t>
                      </a:r>
                    </a:p>
                  </a:txBody>
                  <a:tcPr anchor="ct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164303871"/>
                  </a:ext>
                </a:extLst>
              </a:tr>
              <a:tr h="168029">
                <a:tc gridSpan="2">
                  <a:txBody>
                    <a:bodyPr/>
                    <a:lstStyle/>
                    <a:p>
                      <a:pPr algn="ctr"/>
                      <a:r>
                        <a:rPr kumimoji="1" lang="ja-JP" altLang="en-US" sz="1200" dirty="0"/>
                        <a:t>伐　採　方　法</a:t>
                      </a:r>
                    </a:p>
                  </a:txBody>
                  <a:tcPr anchor="ctr"/>
                </a:tc>
                <a:tc hMerge="1">
                  <a:txBody>
                    <a:bodyPr/>
                    <a:lstStyle/>
                    <a:p>
                      <a:endParaRPr kumimoji="1" lang="ja-JP" altLang="en-US" dirty="0"/>
                    </a:p>
                  </a:txBody>
                  <a:tcPr/>
                </a:tc>
                <a:tc>
                  <a:txBody>
                    <a:bodyPr/>
                    <a:lstStyle/>
                    <a:p>
                      <a:pPr algn="ctr"/>
                      <a:r>
                        <a:rPr kumimoji="1" lang="ja-JP" altLang="en-US" sz="1200" dirty="0"/>
                        <a:t>皆伐　・　択伐</a:t>
                      </a:r>
                    </a:p>
                  </a:txBody>
                  <a:tcPr anchor="ctr"/>
                </a:tc>
                <a:tc>
                  <a:txBody>
                    <a:bodyPr/>
                    <a:lstStyle/>
                    <a:p>
                      <a:pPr algn="ctr"/>
                      <a:r>
                        <a:rPr kumimoji="1" lang="ja-JP" altLang="en-US" sz="1200" dirty="0"/>
                        <a:t>伐採率</a:t>
                      </a:r>
                    </a:p>
                  </a:txBody>
                  <a:tcPr anchor="ctr"/>
                </a:tc>
                <a:tc>
                  <a:txBody>
                    <a:bodyPr/>
                    <a:lstStyle/>
                    <a:p>
                      <a:pPr algn="r"/>
                      <a:r>
                        <a:rPr kumimoji="1" lang="en-US" altLang="ja-JP" sz="1200" dirty="0"/>
                        <a:t>100</a:t>
                      </a:r>
                      <a:r>
                        <a:rPr kumimoji="1" lang="ja-JP" altLang="en-US" sz="1200" dirty="0"/>
                        <a:t>％</a:t>
                      </a:r>
                    </a:p>
                  </a:txBody>
                  <a:tcPr anchor="ctr"/>
                </a:tc>
                <a:extLst>
                  <a:ext uri="{0D108BD9-81ED-4DB2-BD59-A6C34878D82A}">
                    <a16:rowId xmlns:a16="http://schemas.microsoft.com/office/drawing/2014/main" val="1913230204"/>
                  </a:ext>
                </a:extLst>
              </a:tr>
              <a:tr h="168029">
                <a:tc>
                  <a:txBody>
                    <a:bodyPr/>
                    <a:lstStyle/>
                    <a:p>
                      <a:endParaRPr kumimoji="1" lang="ja-JP" altLang="en-US" sz="1400" dirty="0"/>
                    </a:p>
                  </a:txBody>
                  <a:tcPr/>
                </a:tc>
                <a:tc>
                  <a:txBody>
                    <a:bodyPr/>
                    <a:lstStyle/>
                    <a:p>
                      <a:pPr algn="ctr"/>
                      <a:r>
                        <a:rPr kumimoji="1" lang="ja-JP" altLang="en-US" sz="1050" dirty="0"/>
                        <a:t>森林所有者（造林する者）の伐採跡地の確認の有無</a:t>
                      </a:r>
                      <a:endParaRPr kumimoji="1" lang="ja-JP" altLang="en-US" sz="1200" dirty="0"/>
                    </a:p>
                  </a:txBody>
                  <a:tcPr anchor="ctr"/>
                </a:tc>
                <a:tc gridSpan="3">
                  <a:txBody>
                    <a:bodyPr/>
                    <a:lstStyle/>
                    <a:p>
                      <a:pPr algn="ctr"/>
                      <a:r>
                        <a:rPr kumimoji="1" lang="ja-JP" altLang="en-US" sz="1200" dirty="0"/>
                        <a:t>有　・　無</a:t>
                      </a:r>
                    </a:p>
                  </a:txBody>
                  <a:tcPr anchor="ctr"/>
                </a:tc>
                <a:tc hMerge="1">
                  <a:txBody>
                    <a:bodyPr/>
                    <a:lstStyle/>
                    <a:p>
                      <a:endParaRPr kumimoji="1" lang="ja-JP" altLang="en-US" sz="1200" dirty="0"/>
                    </a:p>
                  </a:txBody>
                  <a:tcPr anchor="ctr"/>
                </a:tc>
                <a:tc hMerge="1">
                  <a:txBody>
                    <a:bodyPr/>
                    <a:lstStyle/>
                    <a:p>
                      <a:endParaRPr kumimoji="1" lang="ja-JP" altLang="en-US" sz="1200" dirty="0"/>
                    </a:p>
                  </a:txBody>
                  <a:tcPr anchor="ctr"/>
                </a:tc>
                <a:extLst>
                  <a:ext uri="{0D108BD9-81ED-4DB2-BD59-A6C34878D82A}">
                    <a16:rowId xmlns:a16="http://schemas.microsoft.com/office/drawing/2014/main" val="1958554144"/>
                  </a:ext>
                </a:extLst>
              </a:tr>
              <a:tr h="168029">
                <a:tc gridSpan="2">
                  <a:txBody>
                    <a:bodyPr/>
                    <a:lstStyle/>
                    <a:p>
                      <a:pPr algn="ctr"/>
                      <a:r>
                        <a:rPr kumimoji="1" lang="ja-JP" altLang="en-US" sz="1200" dirty="0"/>
                        <a:t>作　業　委　託　先</a:t>
                      </a:r>
                    </a:p>
                  </a:txBody>
                  <a:tcPr/>
                </a:tc>
                <a:tc hMerge="1">
                  <a:txBody>
                    <a:bodyPr/>
                    <a:lstStyle/>
                    <a:p>
                      <a:endParaRPr kumimoji="1" lang="ja-JP" altLang="en-US" sz="1200" dirty="0"/>
                    </a:p>
                  </a:txBody>
                  <a:tcPr anchor="ctr"/>
                </a:tc>
                <a:tc gridSpan="3">
                  <a:txBody>
                    <a:bodyPr/>
                    <a:lstStyle/>
                    <a:p>
                      <a:pPr algn="ctr"/>
                      <a:r>
                        <a:rPr kumimoji="1" lang="ja-JP" altLang="en-US" sz="1100" dirty="0">
                          <a:solidFill>
                            <a:srgbClr val="FF0000"/>
                          </a:solidFill>
                          <a:latin typeface="BIZ UDPゴシック" panose="020B0400000000000000" pitchFamily="50" charset="-128"/>
                          <a:ea typeface="BIZ UDPゴシック" panose="020B0400000000000000" pitchFamily="50" charset="-128"/>
                        </a:rPr>
                        <a:t>伐採作業を委託した場合は、名称を記載して下さい。</a:t>
                      </a:r>
                      <a:endParaRPr kumimoji="1" lang="ja-JP" altLang="en-US" sz="1200" dirty="0">
                        <a:solidFill>
                          <a:srgbClr val="FF0000"/>
                        </a:solidFill>
                        <a:latin typeface="BIZ UDPゴシック" panose="020B0400000000000000" pitchFamily="50" charset="-128"/>
                        <a:ea typeface="BIZ UDPゴシック" panose="020B0400000000000000" pitchFamily="50" charset="-128"/>
                      </a:endParaRPr>
                    </a:p>
                  </a:txBody>
                  <a:tcPr anchor="ctr"/>
                </a:tc>
                <a:tc hMerge="1">
                  <a:txBody>
                    <a:bodyPr/>
                    <a:lstStyle/>
                    <a:p>
                      <a:endParaRPr kumimoji="1" lang="ja-JP" altLang="en-US" sz="1200" dirty="0"/>
                    </a:p>
                  </a:txBody>
                  <a:tcPr anchor="ctr"/>
                </a:tc>
                <a:tc hMerge="1">
                  <a:txBody>
                    <a:bodyPr/>
                    <a:lstStyle/>
                    <a:p>
                      <a:endParaRPr kumimoji="1" lang="ja-JP" altLang="en-US" sz="1200" dirty="0"/>
                    </a:p>
                  </a:txBody>
                  <a:tcPr anchor="ctr"/>
                </a:tc>
                <a:extLst>
                  <a:ext uri="{0D108BD9-81ED-4DB2-BD59-A6C34878D82A}">
                    <a16:rowId xmlns:a16="http://schemas.microsoft.com/office/drawing/2014/main" val="2404526656"/>
                  </a:ext>
                </a:extLst>
              </a:tr>
              <a:tr h="168029">
                <a:tc gridSpan="2">
                  <a:txBody>
                    <a:bodyPr/>
                    <a:lstStyle/>
                    <a:p>
                      <a:pPr algn="ctr"/>
                      <a:r>
                        <a:rPr kumimoji="1" lang="ja-JP" altLang="en-US" sz="1200" dirty="0"/>
                        <a:t>伐　採　樹　種</a:t>
                      </a:r>
                    </a:p>
                  </a:txBody>
                  <a:tcPr anchor="ctr"/>
                </a:tc>
                <a:tc hMerge="1">
                  <a:txBody>
                    <a:bodyPr/>
                    <a:lstStyle/>
                    <a:p>
                      <a:endParaRPr kumimoji="1" lang="ja-JP" altLang="en-US" sz="1200" dirty="0"/>
                    </a:p>
                  </a:txBody>
                  <a:tcPr anchor="ctr"/>
                </a:tc>
                <a:tc gridSpan="3">
                  <a:txBody>
                    <a:bodyPr/>
                    <a:lstStyle/>
                    <a:p>
                      <a:pPr algn="ctr"/>
                      <a:r>
                        <a:rPr kumimoji="1" lang="ja-JP" altLang="en-US" sz="1100" dirty="0">
                          <a:solidFill>
                            <a:srgbClr val="FF0000"/>
                          </a:solidFill>
                          <a:latin typeface="BIZ UDPゴシック" panose="020B0400000000000000" pitchFamily="50" charset="-128"/>
                          <a:ea typeface="BIZ UDPゴシック" panose="020B0400000000000000" pitchFamily="50" charset="-128"/>
                        </a:rPr>
                        <a:t>すぎ、ひのき、まつ（あかまつ、くろまつ）、からまつ、えぞまつ、</a:t>
                      </a:r>
                      <a:endParaRPr kumimoji="1" lang="en-US" altLang="ja-JP" sz="1100"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sz="1100" dirty="0">
                          <a:solidFill>
                            <a:srgbClr val="FF0000"/>
                          </a:solidFill>
                          <a:latin typeface="BIZ UDPゴシック" panose="020B0400000000000000" pitchFamily="50" charset="-128"/>
                          <a:ea typeface="BIZ UDPゴシック" panose="020B0400000000000000" pitchFamily="50" charset="-128"/>
                        </a:rPr>
                        <a:t>とどまつ、その他の針葉樹、ぶな、くぬぎ、その他の広葉樹</a:t>
                      </a:r>
                      <a:endParaRPr kumimoji="1" lang="en-US" altLang="ja-JP" sz="1100"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sz="1100" dirty="0">
                          <a:solidFill>
                            <a:srgbClr val="FF0000"/>
                          </a:solidFill>
                          <a:latin typeface="BIZ UDPゴシック" panose="020B0400000000000000" pitchFamily="50" charset="-128"/>
                          <a:ea typeface="BIZ UDPゴシック" panose="020B0400000000000000" pitchFamily="50" charset="-128"/>
                        </a:rPr>
                        <a:t>に区分して記載して下さい。</a:t>
                      </a:r>
                    </a:p>
                  </a:txBody>
                  <a:tcPr anchor="ctr"/>
                </a:tc>
                <a:tc hMerge="1">
                  <a:txBody>
                    <a:bodyPr/>
                    <a:lstStyle/>
                    <a:p>
                      <a:endParaRPr kumimoji="1" lang="ja-JP" altLang="en-US" sz="1200" dirty="0"/>
                    </a:p>
                  </a:txBody>
                  <a:tcPr anchor="ctr"/>
                </a:tc>
                <a:tc hMerge="1">
                  <a:txBody>
                    <a:bodyPr/>
                    <a:lstStyle/>
                    <a:p>
                      <a:endParaRPr kumimoji="1" lang="ja-JP" altLang="en-US" sz="1200" dirty="0"/>
                    </a:p>
                  </a:txBody>
                  <a:tcPr anchor="ctr"/>
                </a:tc>
                <a:extLst>
                  <a:ext uri="{0D108BD9-81ED-4DB2-BD59-A6C34878D82A}">
                    <a16:rowId xmlns:a16="http://schemas.microsoft.com/office/drawing/2014/main" val="271333151"/>
                  </a:ext>
                </a:extLst>
              </a:tr>
              <a:tr h="0">
                <a:tc gridSpan="2">
                  <a:txBody>
                    <a:bodyPr/>
                    <a:lstStyle/>
                    <a:p>
                      <a:pPr algn="ctr"/>
                      <a:r>
                        <a:rPr kumimoji="1" lang="ja-JP" altLang="en-US" sz="1200" dirty="0"/>
                        <a:t>伐　　採　　齢</a:t>
                      </a:r>
                    </a:p>
                  </a:txBody>
                  <a:tcPr anchor="ctr"/>
                </a:tc>
                <a:tc hMerge="1">
                  <a:txBody>
                    <a:bodyPr/>
                    <a:lstStyle/>
                    <a:p>
                      <a:endParaRPr kumimoji="1" lang="ja-JP" altLang="en-US" sz="1200" dirty="0"/>
                    </a:p>
                  </a:txBody>
                  <a:tcPr anchor="ctr"/>
                </a:tc>
                <a:tc gridSpan="3">
                  <a:txBody>
                    <a:bodyPr/>
                    <a:lstStyle/>
                    <a:p>
                      <a:pPr algn="ctr"/>
                      <a:r>
                        <a:rPr kumimoji="1" lang="ja-JP" altLang="en-US" sz="1100" dirty="0">
                          <a:solidFill>
                            <a:srgbClr val="FF0000"/>
                          </a:solidFill>
                          <a:latin typeface="BIZ UDPゴシック" panose="020B0400000000000000" pitchFamily="50" charset="-128"/>
                          <a:ea typeface="BIZ UDPゴシック" panose="020B0400000000000000" pitchFamily="50" charset="-128"/>
                        </a:rPr>
                        <a:t>複数の林齢の場合は、最も多いものを記載し、</a:t>
                      </a:r>
                      <a:endParaRPr kumimoji="1" lang="en-US" altLang="ja-JP" sz="1100"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sz="1100" dirty="0">
                          <a:solidFill>
                            <a:srgbClr val="FF0000"/>
                          </a:solidFill>
                          <a:latin typeface="BIZ UDPゴシック" panose="020B0400000000000000" pitchFamily="50" charset="-128"/>
                          <a:ea typeface="BIZ UDPゴシック" panose="020B0400000000000000" pitchFamily="50" charset="-128"/>
                        </a:rPr>
                        <a:t>最大・最小を（〇～〇）として記載下さい。</a:t>
                      </a:r>
                    </a:p>
                  </a:txBody>
                  <a:tcPr anchor="ctr"/>
                </a:tc>
                <a:tc hMerge="1">
                  <a:txBody>
                    <a:bodyPr/>
                    <a:lstStyle/>
                    <a:p>
                      <a:endParaRPr kumimoji="1" lang="ja-JP" altLang="en-US" sz="1200" dirty="0"/>
                    </a:p>
                  </a:txBody>
                  <a:tcPr anchor="ctr"/>
                </a:tc>
                <a:tc hMerge="1">
                  <a:txBody>
                    <a:bodyPr/>
                    <a:lstStyle/>
                    <a:p>
                      <a:endParaRPr kumimoji="1" lang="ja-JP" altLang="en-US" sz="1200" dirty="0"/>
                    </a:p>
                  </a:txBody>
                  <a:tcPr anchor="ctr"/>
                </a:tc>
                <a:extLst>
                  <a:ext uri="{0D108BD9-81ED-4DB2-BD59-A6C34878D82A}">
                    <a16:rowId xmlns:a16="http://schemas.microsoft.com/office/drawing/2014/main" val="3078711165"/>
                  </a:ext>
                </a:extLst>
              </a:tr>
              <a:tr h="168029">
                <a:tc gridSpan="2">
                  <a:txBody>
                    <a:bodyPr/>
                    <a:lstStyle/>
                    <a:p>
                      <a:pPr algn="ctr"/>
                      <a:r>
                        <a:rPr kumimoji="1" lang="ja-JP" altLang="en-US" sz="1200" dirty="0"/>
                        <a:t>伐　採　の　期　間</a:t>
                      </a:r>
                    </a:p>
                  </a:txBody>
                  <a:tcPr/>
                </a:tc>
                <a:tc hMerge="1">
                  <a:txBody>
                    <a:bodyPr/>
                    <a:lstStyle/>
                    <a:p>
                      <a:endParaRPr kumimoji="1" lang="ja-JP" altLang="en-US" sz="1200" dirty="0"/>
                    </a:p>
                  </a:txBody>
                  <a:tcPr anchor="ctr"/>
                </a:tc>
                <a:tc gridSpan="3">
                  <a:txBody>
                    <a:bodyPr/>
                    <a:lstStyle/>
                    <a:p>
                      <a:pPr algn="ctr"/>
                      <a:r>
                        <a:rPr kumimoji="1" lang="ja-JP" altLang="en-US" sz="1200" dirty="0"/>
                        <a:t>令和〇年〇月〇日～令和〇年〇月〇日</a:t>
                      </a:r>
                    </a:p>
                  </a:txBody>
                  <a:tcPr anchor="ctr"/>
                </a:tc>
                <a:tc hMerge="1">
                  <a:txBody>
                    <a:bodyPr/>
                    <a:lstStyle/>
                    <a:p>
                      <a:endParaRPr kumimoji="1" lang="ja-JP" altLang="en-US" sz="1200" dirty="0"/>
                    </a:p>
                  </a:txBody>
                  <a:tcPr anchor="ctr"/>
                </a:tc>
                <a:tc hMerge="1">
                  <a:txBody>
                    <a:bodyPr/>
                    <a:lstStyle/>
                    <a:p>
                      <a:endParaRPr kumimoji="1" lang="ja-JP" altLang="en-US" sz="1200" dirty="0"/>
                    </a:p>
                  </a:txBody>
                  <a:tcPr anchor="ctr"/>
                </a:tc>
                <a:extLst>
                  <a:ext uri="{0D108BD9-81ED-4DB2-BD59-A6C34878D82A}">
                    <a16:rowId xmlns:a16="http://schemas.microsoft.com/office/drawing/2014/main" val="821434543"/>
                  </a:ext>
                </a:extLst>
              </a:tr>
              <a:tr h="168029">
                <a:tc gridSpan="2">
                  <a:txBody>
                    <a:bodyPr/>
                    <a:lstStyle/>
                    <a:p>
                      <a:pPr algn="ctr"/>
                      <a:r>
                        <a:rPr kumimoji="1" lang="ja-JP" altLang="en-US" sz="1200" dirty="0"/>
                        <a:t>集　材　方　法</a:t>
                      </a:r>
                    </a:p>
                  </a:txBody>
                  <a:tcPr/>
                </a:tc>
                <a:tc hMerge="1">
                  <a:txBody>
                    <a:bodyPr/>
                    <a:lstStyle/>
                    <a:p>
                      <a:endParaRPr kumimoji="1" lang="ja-JP" altLang="en-US" sz="1200" dirty="0"/>
                    </a:p>
                  </a:txBody>
                  <a:tcPr anchor="ctr"/>
                </a:tc>
                <a:tc gridSpan="3">
                  <a:txBody>
                    <a:bodyPr/>
                    <a:lstStyle/>
                    <a:p>
                      <a:pPr algn="ctr"/>
                      <a:r>
                        <a:rPr kumimoji="1" lang="ja-JP" altLang="en-US" sz="1200" dirty="0"/>
                        <a:t>集材路・架線・その他（　　）</a:t>
                      </a:r>
                    </a:p>
                  </a:txBody>
                  <a:tcPr anchor="ctr"/>
                </a:tc>
                <a:tc hMerge="1">
                  <a:txBody>
                    <a:bodyPr/>
                    <a:lstStyle/>
                    <a:p>
                      <a:endParaRPr kumimoji="1" lang="ja-JP" altLang="en-US" sz="1200" dirty="0"/>
                    </a:p>
                  </a:txBody>
                  <a:tcPr anchor="ctr"/>
                </a:tc>
                <a:tc hMerge="1">
                  <a:txBody>
                    <a:bodyPr/>
                    <a:lstStyle/>
                    <a:p>
                      <a:endParaRPr kumimoji="1" lang="ja-JP" altLang="en-US" sz="1200" dirty="0"/>
                    </a:p>
                  </a:txBody>
                  <a:tcPr anchor="ctr"/>
                </a:tc>
                <a:extLst>
                  <a:ext uri="{0D108BD9-81ED-4DB2-BD59-A6C34878D82A}">
                    <a16:rowId xmlns:a16="http://schemas.microsoft.com/office/drawing/2014/main" val="3042390018"/>
                  </a:ext>
                </a:extLst>
              </a:tr>
              <a:tr h="168029">
                <a:tc>
                  <a:txBody>
                    <a:bodyPr/>
                    <a:lstStyle/>
                    <a:p>
                      <a:endParaRPr kumimoji="1" lang="ja-JP" altLang="en-US" dirty="0"/>
                    </a:p>
                  </a:txBody>
                  <a:tcPr/>
                </a:tc>
                <a:tc>
                  <a:txBody>
                    <a:bodyPr/>
                    <a:lstStyle/>
                    <a:p>
                      <a:pPr algn="ctr"/>
                      <a:r>
                        <a:rPr kumimoji="1" lang="ja-JP" altLang="en-US" sz="1200" dirty="0"/>
                        <a:t>集材路の幅員・延長</a:t>
                      </a:r>
                      <a:endParaRPr kumimoji="1" lang="ja-JP" altLang="en-US" sz="1400" dirty="0"/>
                    </a:p>
                  </a:txBody>
                  <a:tcPr anchor="ctr"/>
                </a:tc>
                <a:tc gridSpan="3">
                  <a:txBody>
                    <a:bodyPr/>
                    <a:lstStyle/>
                    <a:p>
                      <a:pPr algn="ctr"/>
                      <a:r>
                        <a:rPr kumimoji="1" lang="ja-JP" altLang="en-US" dirty="0"/>
                        <a:t>幅員　３ｍ　・　延長</a:t>
                      </a:r>
                      <a:r>
                        <a:rPr kumimoji="1" lang="en-US" altLang="ja-JP" dirty="0"/>
                        <a:t>500</a:t>
                      </a:r>
                      <a:r>
                        <a:rPr kumimoji="1" lang="ja-JP" altLang="en-US" dirty="0"/>
                        <a:t>ｍ</a:t>
                      </a:r>
                    </a:p>
                  </a:txBody>
                  <a:tcPr anchor="ctr"/>
                </a:tc>
                <a:tc hMerge="1">
                  <a:txBody>
                    <a:bodyPr/>
                    <a:lstStyle/>
                    <a:p>
                      <a:endParaRPr kumimoji="1" lang="ja-JP" altLang="en-US" dirty="0"/>
                    </a:p>
                  </a:txBody>
                  <a:tcPr anchor="ctr"/>
                </a:tc>
                <a:tc hMerge="1">
                  <a:txBody>
                    <a:bodyPr/>
                    <a:lstStyle/>
                    <a:p>
                      <a:endParaRPr kumimoji="1" lang="ja-JP" altLang="en-US" dirty="0"/>
                    </a:p>
                  </a:txBody>
                  <a:tcPr anchor="ctr"/>
                </a:tc>
                <a:extLst>
                  <a:ext uri="{0D108BD9-81ED-4DB2-BD59-A6C34878D82A}">
                    <a16:rowId xmlns:a16="http://schemas.microsoft.com/office/drawing/2014/main" val="2225876302"/>
                  </a:ext>
                </a:extLst>
              </a:tr>
            </a:tbl>
          </a:graphicData>
        </a:graphic>
      </p:graphicFrame>
      <p:sp>
        <p:nvSpPr>
          <p:cNvPr id="3" name="テキスト ボックス 2">
            <a:extLst>
              <a:ext uri="{FF2B5EF4-FFF2-40B4-BE49-F238E27FC236}">
                <a16:creationId xmlns:a16="http://schemas.microsoft.com/office/drawing/2014/main" id="{DE44A245-65C4-71FE-00D3-2E8A0DD7A539}"/>
              </a:ext>
            </a:extLst>
          </p:cNvPr>
          <p:cNvSpPr txBox="1"/>
          <p:nvPr/>
        </p:nvSpPr>
        <p:spPr>
          <a:xfrm>
            <a:off x="0" y="9527230"/>
            <a:ext cx="412366"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38</a:t>
            </a:r>
            <a:endParaRPr kumimoji="1" lang="ja-JP" altLang="en-US" b="1" dirty="0">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7601BC0D-863B-B219-4124-31426C769B90}"/>
              </a:ext>
            </a:extLst>
          </p:cNvPr>
          <p:cNvSpPr/>
          <p:nvPr/>
        </p:nvSpPr>
        <p:spPr>
          <a:xfrm>
            <a:off x="0" y="-19667"/>
            <a:ext cx="6858000" cy="461665"/>
          </a:xfrm>
          <a:prstGeom prst="rect">
            <a:avLst/>
          </a:prstGeom>
          <a:solidFill>
            <a:schemeClr val="accent6">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①　伐採後の状況報告書</a:t>
            </a:r>
          </a:p>
        </p:txBody>
      </p:sp>
      <p:sp>
        <p:nvSpPr>
          <p:cNvPr id="7" name="四角形: 角を丸くする 6">
            <a:extLst>
              <a:ext uri="{FF2B5EF4-FFF2-40B4-BE49-F238E27FC236}">
                <a16:creationId xmlns:a16="http://schemas.microsoft.com/office/drawing/2014/main" id="{A2A161E7-64DC-0E3A-93C6-463A2D5E4067}"/>
              </a:ext>
            </a:extLst>
          </p:cNvPr>
          <p:cNvSpPr/>
          <p:nvPr/>
        </p:nvSpPr>
        <p:spPr>
          <a:xfrm>
            <a:off x="24384" y="480052"/>
            <a:ext cx="6693408" cy="853186"/>
          </a:xfrm>
          <a:prstGeom prst="roundRect">
            <a:avLst>
              <a:gd name="adj" fmla="val 9542"/>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ゴシック" panose="020B0400000000000000" pitchFamily="49" charset="-128"/>
                <a:ea typeface="BIZ UDゴシック" panose="020B0400000000000000" pitchFamily="49" charset="-128"/>
              </a:rPr>
              <a:t>　届出者は、</a:t>
            </a:r>
            <a:r>
              <a:rPr kumimoji="1" lang="zh-TW" altLang="en-US" sz="1600" dirty="0">
                <a:solidFill>
                  <a:schemeClr val="tx1"/>
                </a:solidFill>
                <a:latin typeface="BIZ UDゴシック" panose="020B0400000000000000" pitchFamily="49" charset="-128"/>
                <a:ea typeface="BIZ UDゴシック" panose="020B0400000000000000" pitchFamily="49" charset="-128"/>
              </a:rPr>
              <a:t>伐採造林届出書</a:t>
            </a:r>
            <a:r>
              <a:rPr kumimoji="1" lang="ja-JP" altLang="en-US" sz="1600" dirty="0">
                <a:solidFill>
                  <a:schemeClr val="tx1"/>
                </a:solidFill>
                <a:latin typeface="BIZ UDゴシック" panose="020B0400000000000000" pitchFamily="49" charset="-128"/>
                <a:ea typeface="BIZ UDゴシック" panose="020B0400000000000000" pitchFamily="49" charset="-128"/>
              </a:rPr>
              <a:t>に基づく伐採（主伐に限る）が終了してから</a:t>
            </a:r>
            <a:r>
              <a:rPr kumimoji="1" lang="en-US" altLang="ja-JP" sz="1600" u="sng" dirty="0">
                <a:solidFill>
                  <a:schemeClr val="accent2"/>
                </a:solidFill>
                <a:latin typeface="BIZ UDゴシック" panose="020B0400000000000000" pitchFamily="49" charset="-128"/>
                <a:ea typeface="BIZ UDゴシック" panose="020B0400000000000000" pitchFamily="49" charset="-128"/>
              </a:rPr>
              <a:t>30</a:t>
            </a:r>
            <a:r>
              <a:rPr kumimoji="1" lang="ja-JP" altLang="en-US" sz="1600" u="sng" dirty="0">
                <a:solidFill>
                  <a:schemeClr val="accent2"/>
                </a:solidFill>
                <a:latin typeface="BIZ UDゴシック" panose="020B0400000000000000" pitchFamily="49" charset="-128"/>
                <a:ea typeface="BIZ UDゴシック" panose="020B0400000000000000" pitchFamily="49" charset="-128"/>
              </a:rPr>
              <a:t>日以内</a:t>
            </a:r>
            <a:r>
              <a:rPr kumimoji="1" lang="ja-JP" altLang="en-US" sz="1600" dirty="0">
                <a:solidFill>
                  <a:schemeClr val="tx1"/>
                </a:solidFill>
                <a:latin typeface="BIZ UDゴシック" panose="020B0400000000000000" pitchFamily="49" charset="-128"/>
                <a:ea typeface="BIZ UDゴシック" panose="020B0400000000000000" pitchFamily="49" charset="-128"/>
              </a:rPr>
              <a:t>に、市町村長に</a:t>
            </a:r>
            <a:r>
              <a:rPr kumimoji="1" lang="ja-JP" altLang="en-US" sz="1600" u="sng" dirty="0">
                <a:solidFill>
                  <a:schemeClr val="accent2"/>
                </a:solidFill>
                <a:latin typeface="BIZ UDゴシック" panose="020B0400000000000000" pitchFamily="49" charset="-128"/>
                <a:ea typeface="BIZ UDゴシック" panose="020B0400000000000000" pitchFamily="49" charset="-128"/>
              </a:rPr>
              <a:t>伐採に係る森林の状況報告書を提出</a:t>
            </a:r>
            <a:r>
              <a:rPr kumimoji="1" lang="ja-JP" altLang="en-US" sz="1600" dirty="0">
                <a:solidFill>
                  <a:schemeClr val="tx1"/>
                </a:solidFill>
                <a:latin typeface="BIZ UDゴシック" panose="020B0400000000000000" pitchFamily="49" charset="-128"/>
                <a:ea typeface="BIZ UDゴシック" panose="020B0400000000000000" pitchFamily="49" charset="-128"/>
              </a:rPr>
              <a:t>する必要があります。</a:t>
            </a:r>
          </a:p>
        </p:txBody>
      </p:sp>
      <p:sp>
        <p:nvSpPr>
          <p:cNvPr id="4" name="正方形/長方形 3">
            <a:extLst>
              <a:ext uri="{FF2B5EF4-FFF2-40B4-BE49-F238E27FC236}">
                <a16:creationId xmlns:a16="http://schemas.microsoft.com/office/drawing/2014/main" id="{1B721B9F-AC1C-1566-9473-F235E542B1E0}"/>
              </a:ext>
            </a:extLst>
          </p:cNvPr>
          <p:cNvSpPr/>
          <p:nvPr/>
        </p:nvSpPr>
        <p:spPr>
          <a:xfrm>
            <a:off x="371856" y="3889248"/>
            <a:ext cx="6284976" cy="27699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t>○○市○○町字○○　地番</a:t>
            </a:r>
            <a:r>
              <a:rPr kumimoji="1" lang="en-US" altLang="ja-JP" sz="1400" dirty="0"/>
              <a:t>1234-1</a:t>
            </a:r>
            <a:r>
              <a:rPr kumimoji="1" lang="ja-JP" altLang="en-US" sz="1400" dirty="0"/>
              <a:t>、</a:t>
            </a:r>
            <a:r>
              <a:rPr kumimoji="1" lang="en-US" altLang="ja-JP" sz="1400" dirty="0"/>
              <a:t>1234-2</a:t>
            </a:r>
            <a:endParaRPr kumimoji="1" lang="ja-JP" altLang="en-US" sz="1400" dirty="0"/>
          </a:p>
        </p:txBody>
      </p:sp>
      <p:sp>
        <p:nvSpPr>
          <p:cNvPr id="5" name="正方形/長方形 4">
            <a:extLst>
              <a:ext uri="{FF2B5EF4-FFF2-40B4-BE49-F238E27FC236}">
                <a16:creationId xmlns:a16="http://schemas.microsoft.com/office/drawing/2014/main" id="{4DEA4613-4C74-14EF-FF24-857E383AA309}"/>
              </a:ext>
            </a:extLst>
          </p:cNvPr>
          <p:cNvSpPr/>
          <p:nvPr/>
        </p:nvSpPr>
        <p:spPr>
          <a:xfrm>
            <a:off x="432816" y="8158712"/>
            <a:ext cx="6284976" cy="3652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en-US" altLang="ja-JP" sz="1100" dirty="0">
                <a:solidFill>
                  <a:srgbClr val="FF0000"/>
                </a:solidFill>
              </a:rPr>
              <a:t>※</a:t>
            </a:r>
            <a:r>
              <a:rPr kumimoji="1" lang="ja-JP" altLang="en-US" sz="1100" dirty="0">
                <a:solidFill>
                  <a:srgbClr val="FF0000"/>
                </a:solidFill>
              </a:rPr>
              <a:t>転用の場合はその用途及び時期を記載して下さい。</a:t>
            </a:r>
            <a:endParaRPr kumimoji="1" lang="en-US" altLang="ja-JP" sz="1100" dirty="0">
              <a:solidFill>
                <a:srgbClr val="FF0000"/>
              </a:solidFill>
            </a:endParaRPr>
          </a:p>
          <a:p>
            <a:r>
              <a:rPr kumimoji="1" lang="en-US" altLang="ja-JP" sz="1100" dirty="0">
                <a:solidFill>
                  <a:srgbClr val="FF0000"/>
                </a:solidFill>
              </a:rPr>
              <a:t>※</a:t>
            </a:r>
            <a:r>
              <a:rPr kumimoji="1" lang="ja-JP" altLang="en-US" sz="1100" dirty="0">
                <a:solidFill>
                  <a:srgbClr val="FF0000"/>
                </a:solidFill>
              </a:rPr>
              <a:t>相続等により届出書と異なる者が提出する場合、その事情を記載して下さい。</a:t>
            </a:r>
            <a:endParaRPr kumimoji="1" lang="ja-JP" altLang="en-US" sz="1200" dirty="0">
              <a:solidFill>
                <a:srgbClr val="FF0000"/>
              </a:solidFill>
            </a:endParaRPr>
          </a:p>
        </p:txBody>
      </p:sp>
      <p:sp>
        <p:nvSpPr>
          <p:cNvPr id="8" name="テキスト ボックス 7">
            <a:extLst>
              <a:ext uri="{FF2B5EF4-FFF2-40B4-BE49-F238E27FC236}">
                <a16:creationId xmlns:a16="http://schemas.microsoft.com/office/drawing/2014/main" id="{7CF891E6-F1B5-416C-9990-2BCE81972AC6}"/>
              </a:ext>
            </a:extLst>
          </p:cNvPr>
          <p:cNvSpPr txBox="1"/>
          <p:nvPr/>
        </p:nvSpPr>
        <p:spPr>
          <a:xfrm flipH="1">
            <a:off x="2118359" y="1975822"/>
            <a:ext cx="2225042" cy="276999"/>
          </a:xfrm>
          <a:prstGeom prst="rect">
            <a:avLst/>
          </a:prstGeom>
          <a:noFill/>
          <a:ln>
            <a:solidFill>
              <a:srgbClr val="FF0000"/>
            </a:solidFill>
          </a:ln>
        </p:spPr>
        <p:txBody>
          <a:bodyPr wrap="square" rtlCol="0">
            <a:spAutoFit/>
          </a:bodyPr>
          <a:lstStyle/>
          <a:p>
            <a:r>
              <a:rPr kumimoji="1" lang="ja-JP" altLang="en-US" sz="1200" dirty="0">
                <a:solidFill>
                  <a:srgbClr val="FF0000"/>
                </a:solidFill>
              </a:rPr>
              <a:t>伐採者が作成して下さい。</a:t>
            </a:r>
          </a:p>
        </p:txBody>
      </p:sp>
      <p:cxnSp>
        <p:nvCxnSpPr>
          <p:cNvPr id="9" name="直線矢印コネクタ 8">
            <a:extLst>
              <a:ext uri="{FF2B5EF4-FFF2-40B4-BE49-F238E27FC236}">
                <a16:creationId xmlns:a16="http://schemas.microsoft.com/office/drawing/2014/main" id="{A1923F08-7EEA-FF43-F248-E409A8789A9C}"/>
              </a:ext>
            </a:extLst>
          </p:cNvPr>
          <p:cNvCxnSpPr/>
          <p:nvPr/>
        </p:nvCxnSpPr>
        <p:spPr>
          <a:xfrm>
            <a:off x="4019232" y="2180622"/>
            <a:ext cx="256032" cy="256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712295CA-2DAC-BEE0-6E31-350A47C67679}"/>
              </a:ext>
            </a:extLst>
          </p:cNvPr>
          <p:cNvSpPr txBox="1"/>
          <p:nvPr/>
        </p:nvSpPr>
        <p:spPr>
          <a:xfrm flipH="1">
            <a:off x="1938970" y="3441820"/>
            <a:ext cx="4728973" cy="461665"/>
          </a:xfrm>
          <a:prstGeom prst="rect">
            <a:avLst/>
          </a:prstGeom>
          <a:noFill/>
          <a:ln>
            <a:solidFill>
              <a:srgbClr val="FF0000"/>
            </a:solidFill>
          </a:ln>
        </p:spPr>
        <p:txBody>
          <a:bodyPr wrap="square" rtlCol="0">
            <a:spAutoFit/>
          </a:bodyPr>
          <a:lstStyle/>
          <a:p>
            <a:r>
              <a:rPr kumimoji="1" lang="ja-JP" altLang="en-US" sz="1200" dirty="0">
                <a:solidFill>
                  <a:srgbClr val="FF0000"/>
                </a:solidFill>
              </a:rPr>
              <a:t>複数の地番にまたがる場合は、全ての地番を記載して下さい。（欄に記入しきれない場合は別紙等で添付して下さい。）</a:t>
            </a:r>
          </a:p>
        </p:txBody>
      </p:sp>
      <p:cxnSp>
        <p:nvCxnSpPr>
          <p:cNvPr id="16" name="直線矢印コネクタ 15">
            <a:extLst>
              <a:ext uri="{FF2B5EF4-FFF2-40B4-BE49-F238E27FC236}">
                <a16:creationId xmlns:a16="http://schemas.microsoft.com/office/drawing/2014/main" id="{EDE8BA1B-3B99-F808-774E-7608E06971F7}"/>
              </a:ext>
            </a:extLst>
          </p:cNvPr>
          <p:cNvCxnSpPr>
            <a:cxnSpLocks/>
          </p:cNvCxnSpPr>
          <p:nvPr/>
        </p:nvCxnSpPr>
        <p:spPr>
          <a:xfrm flipH="1">
            <a:off x="3400487" y="4451704"/>
            <a:ext cx="124968" cy="276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D98D9706-0A64-6C9D-BE45-3FB29EBC8062}"/>
              </a:ext>
            </a:extLst>
          </p:cNvPr>
          <p:cNvSpPr txBox="1"/>
          <p:nvPr/>
        </p:nvSpPr>
        <p:spPr>
          <a:xfrm flipH="1">
            <a:off x="5813420" y="2579735"/>
            <a:ext cx="843412" cy="276999"/>
          </a:xfrm>
          <a:prstGeom prst="rect">
            <a:avLst/>
          </a:prstGeom>
          <a:noFill/>
          <a:ln>
            <a:solidFill>
              <a:srgbClr val="FF0000"/>
            </a:solidFill>
          </a:ln>
        </p:spPr>
        <p:txBody>
          <a:bodyPr wrap="square" rtlCol="0">
            <a:spAutoFit/>
          </a:bodyPr>
          <a:lstStyle/>
          <a:p>
            <a:r>
              <a:rPr kumimoji="1" lang="ja-JP" altLang="en-US" sz="1200" dirty="0">
                <a:solidFill>
                  <a:srgbClr val="FF0000"/>
                </a:solidFill>
              </a:rPr>
              <a:t>押印不要</a:t>
            </a:r>
          </a:p>
        </p:txBody>
      </p:sp>
      <p:sp>
        <p:nvSpPr>
          <p:cNvPr id="18" name="テキスト ボックス 17">
            <a:extLst>
              <a:ext uri="{FF2B5EF4-FFF2-40B4-BE49-F238E27FC236}">
                <a16:creationId xmlns:a16="http://schemas.microsoft.com/office/drawing/2014/main" id="{F3A650EF-5B64-FEAF-5FE3-BC4F15561113}"/>
              </a:ext>
            </a:extLst>
          </p:cNvPr>
          <p:cNvSpPr txBox="1"/>
          <p:nvPr/>
        </p:nvSpPr>
        <p:spPr>
          <a:xfrm>
            <a:off x="134112" y="1341120"/>
            <a:ext cx="1210588" cy="338554"/>
          </a:xfrm>
          <a:prstGeom prst="rect">
            <a:avLst/>
          </a:prstGeom>
          <a:noFill/>
        </p:spPr>
        <p:txBody>
          <a:bodyPr wrap="none" rtlCol="0">
            <a:spAutoFit/>
          </a:bodyPr>
          <a:lstStyle/>
          <a:p>
            <a:r>
              <a:rPr kumimoji="1" lang="en-US" altLang="ja-JP" sz="1600" dirty="0"/>
              <a:t>【</a:t>
            </a:r>
            <a:r>
              <a:rPr kumimoji="1" lang="ja-JP" altLang="en-US" sz="1600" dirty="0"/>
              <a:t>記載例</a:t>
            </a:r>
            <a:r>
              <a:rPr kumimoji="1" lang="en-US" altLang="ja-JP" sz="1600" dirty="0"/>
              <a:t>】</a:t>
            </a:r>
            <a:endParaRPr kumimoji="1" lang="ja-JP" altLang="en-US" sz="1600" dirty="0"/>
          </a:p>
        </p:txBody>
      </p:sp>
      <p:sp>
        <p:nvSpPr>
          <p:cNvPr id="23" name="楕円 22">
            <a:extLst>
              <a:ext uri="{FF2B5EF4-FFF2-40B4-BE49-F238E27FC236}">
                <a16:creationId xmlns:a16="http://schemas.microsoft.com/office/drawing/2014/main" id="{7225318D-EB37-85CB-A4F1-15B525411BF8}"/>
              </a:ext>
            </a:extLst>
          </p:cNvPr>
          <p:cNvSpPr/>
          <p:nvPr/>
        </p:nvSpPr>
        <p:spPr>
          <a:xfrm>
            <a:off x="2706624" y="4733673"/>
            <a:ext cx="451104" cy="35020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DAAB4ED8-326B-591E-DAFB-8FA33C0E73BA}"/>
              </a:ext>
            </a:extLst>
          </p:cNvPr>
          <p:cNvSpPr/>
          <p:nvPr/>
        </p:nvSpPr>
        <p:spPr>
          <a:xfrm>
            <a:off x="3962400" y="5102862"/>
            <a:ext cx="451104" cy="35020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25536132-C62B-BCF2-042A-3D8C5334721C}"/>
              </a:ext>
            </a:extLst>
          </p:cNvPr>
          <p:cNvSpPr/>
          <p:nvPr/>
        </p:nvSpPr>
        <p:spPr>
          <a:xfrm>
            <a:off x="3444240" y="7010593"/>
            <a:ext cx="451104" cy="35020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47DABE79-4BB4-2978-D3FF-C8CCDE02B98E}"/>
              </a:ext>
            </a:extLst>
          </p:cNvPr>
          <p:cNvSpPr txBox="1"/>
          <p:nvPr/>
        </p:nvSpPr>
        <p:spPr>
          <a:xfrm flipH="1">
            <a:off x="1910777" y="4197594"/>
            <a:ext cx="4728973" cy="276999"/>
          </a:xfrm>
          <a:prstGeom prst="rect">
            <a:avLst/>
          </a:prstGeom>
          <a:noFill/>
          <a:ln>
            <a:solidFill>
              <a:srgbClr val="FF0000"/>
            </a:solidFill>
          </a:ln>
        </p:spPr>
        <p:txBody>
          <a:bodyPr wrap="square" rtlCol="0">
            <a:spAutoFit/>
          </a:bodyPr>
          <a:lstStyle/>
          <a:p>
            <a:r>
              <a:rPr kumimoji="1" lang="ja-JP" altLang="en-US" sz="1200" dirty="0">
                <a:solidFill>
                  <a:srgbClr val="FF0000"/>
                </a:solidFill>
              </a:rPr>
              <a:t>面積は、小数点第２位まで記載して下さい。</a:t>
            </a:r>
          </a:p>
        </p:txBody>
      </p:sp>
      <p:cxnSp>
        <p:nvCxnSpPr>
          <p:cNvPr id="28" name="直線矢印コネクタ 27">
            <a:extLst>
              <a:ext uri="{FF2B5EF4-FFF2-40B4-BE49-F238E27FC236}">
                <a16:creationId xmlns:a16="http://schemas.microsoft.com/office/drawing/2014/main" id="{BB611D0E-30E9-59C9-2C9C-D988213C4DCC}"/>
              </a:ext>
            </a:extLst>
          </p:cNvPr>
          <p:cNvCxnSpPr>
            <a:cxnSpLocks/>
          </p:cNvCxnSpPr>
          <p:nvPr/>
        </p:nvCxnSpPr>
        <p:spPr>
          <a:xfrm flipH="1">
            <a:off x="3851592" y="3852669"/>
            <a:ext cx="295656" cy="1865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9A5A9125-AC13-03A1-3985-EE4C0C860F76}"/>
              </a:ext>
            </a:extLst>
          </p:cNvPr>
          <p:cNvSpPr txBox="1"/>
          <p:nvPr/>
        </p:nvSpPr>
        <p:spPr>
          <a:xfrm>
            <a:off x="7008238" y="446716"/>
            <a:ext cx="2478564" cy="461665"/>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法</a:t>
            </a:r>
            <a:r>
              <a:rPr lang="en-US" altLang="ja-JP" sz="1200" b="0" i="0" dirty="0">
                <a:solidFill>
                  <a:srgbClr val="333333"/>
                </a:solidFill>
                <a:effectLst/>
                <a:latin typeface="Lucida Grande"/>
              </a:rPr>
              <a:t>§10</a:t>
            </a:r>
            <a:r>
              <a:rPr lang="ja-JP" altLang="en-US" sz="1200" b="0" i="0" dirty="0">
                <a:solidFill>
                  <a:srgbClr val="333333"/>
                </a:solidFill>
                <a:effectLst/>
                <a:latin typeface="Lucida Grande"/>
              </a:rPr>
              <a:t>の</a:t>
            </a:r>
            <a:r>
              <a:rPr lang="en-US" altLang="ja-JP" sz="1200" b="0" i="0" dirty="0">
                <a:solidFill>
                  <a:srgbClr val="333333"/>
                </a:solidFill>
                <a:effectLst/>
                <a:latin typeface="Lucida Grande"/>
              </a:rPr>
              <a:t>8Ⅱ,</a:t>
            </a:r>
            <a:r>
              <a:rPr lang="ja-JP" altLang="en-US" sz="1200" b="0" i="0" dirty="0">
                <a:solidFill>
                  <a:srgbClr val="333333"/>
                </a:solidFill>
                <a:effectLst/>
                <a:latin typeface="Lucida Grande"/>
              </a:rPr>
              <a:t>規</a:t>
            </a:r>
            <a:r>
              <a:rPr lang="en-US" altLang="ja-JP" sz="1200" b="0" i="0" dirty="0">
                <a:solidFill>
                  <a:srgbClr val="333333"/>
                </a:solidFill>
                <a:effectLst/>
                <a:latin typeface="Lucida Grande"/>
              </a:rPr>
              <a:t>§14</a:t>
            </a:r>
            <a:r>
              <a:rPr lang="ja-JP" altLang="en-US" sz="1200" b="0" i="0" dirty="0">
                <a:solidFill>
                  <a:srgbClr val="333333"/>
                </a:solidFill>
                <a:effectLst/>
                <a:latin typeface="Lucida Grande"/>
              </a:rPr>
              <a:t>の</a:t>
            </a:r>
            <a:r>
              <a:rPr lang="en-US" altLang="ja-JP" sz="1200" b="0" i="0" dirty="0">
                <a:solidFill>
                  <a:srgbClr val="333333"/>
                </a:solidFill>
                <a:effectLst/>
                <a:latin typeface="Lucida Grande"/>
              </a:rPr>
              <a:t>2,</a:t>
            </a:r>
            <a:r>
              <a:rPr lang="ja-JP" altLang="en-US" sz="1200" b="0" i="0" dirty="0">
                <a:solidFill>
                  <a:srgbClr val="333333"/>
                </a:solidFill>
                <a:effectLst/>
                <a:latin typeface="Lucida Grande"/>
              </a:rPr>
              <a:t>告６の２</a:t>
            </a:r>
            <a:r>
              <a:rPr lang="en-US" altLang="ja-JP" sz="1200" b="0" i="0" dirty="0">
                <a:solidFill>
                  <a:srgbClr val="333333"/>
                </a:solidFill>
                <a:effectLst/>
                <a:latin typeface="Lucida Grande"/>
              </a:rPr>
              <a:t>,</a:t>
            </a:r>
          </a:p>
          <a:p>
            <a:r>
              <a:rPr lang="ja-JP" altLang="en-US" sz="1200" b="0" i="0" dirty="0">
                <a:solidFill>
                  <a:srgbClr val="333333"/>
                </a:solidFill>
                <a:effectLst/>
                <a:latin typeface="Lucida Grande"/>
              </a:rPr>
              <a:t>長</a:t>
            </a:r>
            <a:r>
              <a:rPr lang="en-US" altLang="ja-JP" sz="1200" b="0" i="0" dirty="0">
                <a:solidFill>
                  <a:srgbClr val="333333"/>
                </a:solidFill>
                <a:effectLst/>
                <a:latin typeface="Lucida Grande"/>
              </a:rPr>
              <a:t>P5-</a:t>
            </a:r>
            <a:r>
              <a:rPr lang="ja-JP" altLang="en-US" sz="1200" b="0" i="0" dirty="0">
                <a:solidFill>
                  <a:srgbClr val="333333"/>
                </a:solidFill>
                <a:effectLst/>
                <a:latin typeface="Lucida Grande"/>
              </a:rPr>
              <a:t>⑴</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P28‐</a:t>
            </a:r>
            <a:r>
              <a:rPr lang="ja-JP" altLang="en-US" sz="1200" b="0" i="0" dirty="0">
                <a:solidFill>
                  <a:srgbClr val="333333"/>
                </a:solidFill>
                <a:effectLst/>
                <a:latin typeface="Lucida Grande"/>
              </a:rPr>
              <a:t>⑷⑸・</a:t>
            </a:r>
            <a:r>
              <a:rPr lang="en-US" altLang="ja-JP" sz="1200" b="0" i="0" dirty="0">
                <a:solidFill>
                  <a:srgbClr val="333333"/>
                </a:solidFill>
                <a:effectLst/>
                <a:latin typeface="Lucida Grande"/>
              </a:rPr>
              <a:t>P66</a:t>
            </a:r>
            <a:r>
              <a:rPr lang="ja-JP" altLang="en-US" sz="1200" b="0" i="0" dirty="0">
                <a:solidFill>
                  <a:srgbClr val="333333"/>
                </a:solidFill>
                <a:effectLst/>
                <a:latin typeface="Lucida Grande"/>
              </a:rPr>
              <a:t>①</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③</a:t>
            </a:r>
            <a:endParaRPr lang="en-US" altLang="ja-JP" sz="1200" b="0" i="0" dirty="0">
              <a:solidFill>
                <a:srgbClr val="333333"/>
              </a:solidFill>
              <a:effectLst/>
              <a:latin typeface="Lucida Grande"/>
            </a:endParaRPr>
          </a:p>
        </p:txBody>
      </p:sp>
      <p:sp>
        <p:nvSpPr>
          <p:cNvPr id="11" name="テキスト ボックス 10">
            <a:extLst>
              <a:ext uri="{FF2B5EF4-FFF2-40B4-BE49-F238E27FC236}">
                <a16:creationId xmlns:a16="http://schemas.microsoft.com/office/drawing/2014/main" id="{A199E6D2-B097-C5B9-7CE4-3BE325B83804}"/>
              </a:ext>
            </a:extLst>
          </p:cNvPr>
          <p:cNvSpPr txBox="1"/>
          <p:nvPr/>
        </p:nvSpPr>
        <p:spPr>
          <a:xfrm flipH="1">
            <a:off x="243840" y="1732456"/>
            <a:ext cx="1755648" cy="461665"/>
          </a:xfrm>
          <a:prstGeom prst="rect">
            <a:avLst/>
          </a:prstGeom>
          <a:noFill/>
          <a:ln>
            <a:solidFill>
              <a:srgbClr val="FF0000"/>
            </a:solidFill>
          </a:ln>
        </p:spPr>
        <p:txBody>
          <a:bodyPr wrap="square" rtlCol="0">
            <a:spAutoFit/>
          </a:bodyPr>
          <a:lstStyle/>
          <a:p>
            <a:r>
              <a:rPr kumimoji="1" lang="ja-JP" altLang="en-US" sz="1200" dirty="0">
                <a:solidFill>
                  <a:srgbClr val="FF0000"/>
                </a:solidFill>
              </a:rPr>
              <a:t>伐採した森林のある</a:t>
            </a:r>
            <a:endParaRPr kumimoji="1" lang="en-US" altLang="ja-JP" sz="1200" dirty="0">
              <a:solidFill>
                <a:srgbClr val="FF0000"/>
              </a:solidFill>
            </a:endParaRPr>
          </a:p>
          <a:p>
            <a:r>
              <a:rPr kumimoji="1" lang="ja-JP" altLang="en-US" sz="1200" dirty="0">
                <a:solidFill>
                  <a:srgbClr val="FF0000"/>
                </a:solidFill>
              </a:rPr>
              <a:t>市町村毎に提出します。</a:t>
            </a:r>
          </a:p>
        </p:txBody>
      </p:sp>
      <p:sp>
        <p:nvSpPr>
          <p:cNvPr id="13" name="テキスト ボックス 12">
            <a:extLst>
              <a:ext uri="{FF2B5EF4-FFF2-40B4-BE49-F238E27FC236}">
                <a16:creationId xmlns:a16="http://schemas.microsoft.com/office/drawing/2014/main" id="{3D090D9F-C51D-D92F-CBE9-DC5233EBA973}"/>
              </a:ext>
            </a:extLst>
          </p:cNvPr>
          <p:cNvSpPr txBox="1"/>
          <p:nvPr/>
        </p:nvSpPr>
        <p:spPr>
          <a:xfrm>
            <a:off x="73770" y="8930898"/>
            <a:ext cx="6784230" cy="307777"/>
          </a:xfrm>
          <a:prstGeom prst="rect">
            <a:avLst/>
          </a:prstGeom>
          <a:noFill/>
        </p:spPr>
        <p:txBody>
          <a:bodyPr wrap="none" rtlCol="0">
            <a:spAutoFit/>
          </a:bodyPr>
          <a:lstStyle/>
          <a:p>
            <a:r>
              <a:rPr kumimoji="1" lang="en-US" altLang="ja-JP" sz="1400" dirty="0">
                <a:solidFill>
                  <a:srgbClr val="FF0000"/>
                </a:solidFill>
                <a:latin typeface="BIZ UDPゴシック" panose="020B0400000000000000" pitchFamily="50" charset="-128"/>
                <a:ea typeface="BIZ UDPゴシック" panose="020B0400000000000000" pitchFamily="50" charset="-128"/>
              </a:rPr>
              <a:t>※</a:t>
            </a:r>
            <a:r>
              <a:rPr kumimoji="1" lang="ja-JP" altLang="en-US" sz="1400" dirty="0">
                <a:solidFill>
                  <a:srgbClr val="FF0000"/>
                </a:solidFill>
                <a:latin typeface="BIZ UDPゴシック" panose="020B0400000000000000" pitchFamily="50" charset="-128"/>
                <a:ea typeface="BIZ UDPゴシック" panose="020B0400000000000000" pitchFamily="50" charset="-128"/>
              </a:rPr>
              <a:t>報告書には、市町村から指導されている書類（伐採後の写真等）を添付して下さい。</a:t>
            </a:r>
          </a:p>
        </p:txBody>
      </p:sp>
    </p:spTree>
    <p:extLst>
      <p:ext uri="{BB962C8B-B14F-4D97-AF65-F5344CB8AC3E}">
        <p14:creationId xmlns:p14="http://schemas.microsoft.com/office/powerpoint/2010/main" val="2272601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BE237BD-305E-2C5B-4691-B9439F98EEE6}"/>
              </a:ext>
            </a:extLst>
          </p:cNvPr>
          <p:cNvSpPr/>
          <p:nvPr/>
        </p:nvSpPr>
        <p:spPr>
          <a:xfrm>
            <a:off x="134112" y="1685136"/>
            <a:ext cx="6620256" cy="5485660"/>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1400" dirty="0">
                <a:latin typeface="BIZ UDP明朝 Medium" panose="02020500000000000000" pitchFamily="18" charset="-128"/>
                <a:ea typeface="BIZ UDP明朝 Medium" panose="02020500000000000000" pitchFamily="18" charset="-128"/>
              </a:rPr>
              <a:t>伐採後の造林に係る森林の状況報告書</a:t>
            </a:r>
            <a:endParaRPr kumimoji="1" lang="en-US" altLang="ja-JP" sz="1400" dirty="0">
              <a:latin typeface="BIZ UDP明朝 Medium" panose="02020500000000000000" pitchFamily="18" charset="-128"/>
              <a:ea typeface="BIZ UDP明朝 Medium" panose="02020500000000000000" pitchFamily="18" charset="-128"/>
            </a:endParaRPr>
          </a:p>
          <a:p>
            <a:pPr algn="r"/>
            <a:r>
              <a:rPr kumimoji="1" lang="ja-JP" altLang="en-US" sz="1400" dirty="0">
                <a:latin typeface="BIZ UDP明朝 Medium" panose="02020500000000000000" pitchFamily="18" charset="-128"/>
                <a:ea typeface="BIZ UDP明朝 Medium" panose="02020500000000000000" pitchFamily="18" charset="-128"/>
              </a:rPr>
              <a:t>○年○月○日</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○○市町村長　殿</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住　所　○○市○○町○－○－○</a:t>
            </a:r>
            <a:endParaRPr kumimoji="1" lang="en-US" altLang="ja-JP" sz="1400" dirty="0">
              <a:latin typeface="BIZ UDP明朝 Medium" panose="02020500000000000000" pitchFamily="18" charset="-128"/>
              <a:ea typeface="BIZ UDP明朝 Medium" panose="02020500000000000000" pitchFamily="18" charset="-128"/>
            </a:endParaRPr>
          </a:p>
          <a:p>
            <a:pPr lvl="8"/>
            <a:r>
              <a:rPr kumimoji="1" lang="ja-JP" altLang="en-US" sz="1400" dirty="0">
                <a:latin typeface="BIZ UDP明朝 Medium" panose="02020500000000000000" pitchFamily="18" charset="-128"/>
                <a:ea typeface="BIZ UDP明朝 Medium" panose="02020500000000000000" pitchFamily="18" charset="-128"/>
              </a:rPr>
              <a:t>報告者　○○　○○</a:t>
            </a:r>
            <a:endParaRPr kumimoji="1" lang="en-US" altLang="ja-JP" sz="1400" dirty="0">
              <a:latin typeface="BIZ UDP明朝 Medium" panose="02020500000000000000" pitchFamily="18" charset="-128"/>
              <a:ea typeface="BIZ UDP明朝 Medium" panose="02020500000000000000" pitchFamily="18" charset="-128"/>
            </a:endParaRPr>
          </a:p>
          <a:p>
            <a:pPr lvl="8"/>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令和〇年〇月〇日に提出した伐採及び伐採後の造林の届出書に係る森林につき次のとおり伐採後の造林を実施したので、森林法第</a:t>
            </a:r>
            <a:r>
              <a:rPr kumimoji="1" lang="en-US" altLang="ja-JP" sz="1400" dirty="0">
                <a:latin typeface="BIZ UDP明朝 Medium" panose="02020500000000000000" pitchFamily="18" charset="-128"/>
                <a:ea typeface="BIZ UDP明朝 Medium" panose="02020500000000000000" pitchFamily="18" charset="-128"/>
              </a:rPr>
              <a:t>10</a:t>
            </a:r>
            <a:r>
              <a:rPr kumimoji="1" lang="ja-JP" altLang="en-US" sz="1400" dirty="0">
                <a:latin typeface="BIZ UDP明朝 Medium" panose="02020500000000000000" pitchFamily="18" charset="-128"/>
                <a:ea typeface="BIZ UDP明朝 Medium" panose="02020500000000000000" pitchFamily="18" charset="-128"/>
              </a:rPr>
              <a:t>条の８第２項の規定により報告します。</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１　森林の所在場所</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２　伐採の実施状況</a:t>
            </a:r>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　</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r>
              <a:rPr kumimoji="1" lang="ja-JP" altLang="en-US" sz="1400" dirty="0">
                <a:latin typeface="BIZ UDP明朝 Medium" panose="02020500000000000000" pitchFamily="18" charset="-128"/>
                <a:ea typeface="BIZ UDP明朝 Medium" panose="02020500000000000000" pitchFamily="18" charset="-128"/>
              </a:rPr>
              <a:t>３　備考</a:t>
            </a:r>
            <a:endParaRPr kumimoji="1" lang="en-US" altLang="ja-JP" sz="1400" dirty="0">
              <a:latin typeface="BIZ UDP明朝 Medium" panose="02020500000000000000" pitchFamily="18" charset="-128"/>
              <a:ea typeface="BIZ UDP明朝 Medium" panose="02020500000000000000" pitchFamily="18" charset="-128"/>
            </a:endParaRPr>
          </a:p>
          <a:p>
            <a:endParaRPr kumimoji="1" lang="en-US" altLang="ja-JP" sz="1400" dirty="0">
              <a:latin typeface="BIZ UDP明朝 Medium" panose="02020500000000000000" pitchFamily="18" charset="-128"/>
              <a:ea typeface="BIZ UDP明朝 Medium" panose="02020500000000000000" pitchFamily="18" charset="-128"/>
            </a:endParaRPr>
          </a:p>
          <a:p>
            <a:endParaRPr kumimoji="1" lang="ja-JP" altLang="en-US" sz="1200" dirty="0">
              <a:latin typeface="BIZ UDP明朝 Medium" panose="02020500000000000000" pitchFamily="18" charset="-128"/>
              <a:ea typeface="BIZ UDP明朝 Medium" panose="02020500000000000000" pitchFamily="18" charset="-128"/>
            </a:endParaRPr>
          </a:p>
          <a:p>
            <a:pPr marL="252000" indent="-108000"/>
            <a:r>
              <a:rPr kumimoji="1" lang="ja-JP" altLang="en-US" sz="1200" dirty="0">
                <a:latin typeface="BIZ UDP明朝 Medium" panose="02020500000000000000" pitchFamily="18" charset="-128"/>
                <a:ea typeface="BIZ UDP明朝 Medium" panose="02020500000000000000" pitchFamily="18" charset="-128"/>
              </a:rPr>
              <a:t> </a:t>
            </a:r>
          </a:p>
          <a:p>
            <a:r>
              <a:rPr kumimoji="1" lang="ja-JP" altLang="en-US" sz="1400" dirty="0">
                <a:latin typeface="BIZ UDP明朝 Medium" panose="02020500000000000000" pitchFamily="18" charset="-128"/>
                <a:ea typeface="BIZ UDP明朝 Medium" panose="02020500000000000000" pitchFamily="18" charset="-128"/>
              </a:rPr>
              <a:t>　</a:t>
            </a:r>
          </a:p>
        </p:txBody>
      </p:sp>
      <p:graphicFrame>
        <p:nvGraphicFramePr>
          <p:cNvPr id="11" name="表 11">
            <a:extLst>
              <a:ext uri="{FF2B5EF4-FFF2-40B4-BE49-F238E27FC236}">
                <a16:creationId xmlns:a16="http://schemas.microsoft.com/office/drawing/2014/main" id="{DC4F6D73-3EDC-016A-86F7-66674FEBAFAF}"/>
              </a:ext>
            </a:extLst>
          </p:cNvPr>
          <p:cNvGraphicFramePr>
            <a:graphicFrameLocks noGrp="1"/>
          </p:cNvGraphicFramePr>
          <p:nvPr>
            <p:extLst>
              <p:ext uri="{D42A27DB-BD31-4B8C-83A1-F6EECF244321}">
                <p14:modId xmlns:p14="http://schemas.microsoft.com/office/powerpoint/2010/main" val="3603151295"/>
              </p:ext>
            </p:extLst>
          </p:nvPr>
        </p:nvGraphicFramePr>
        <p:xfrm>
          <a:off x="256032" y="4759399"/>
          <a:ext cx="6400800" cy="1657342"/>
        </p:xfrm>
        <a:graphic>
          <a:graphicData uri="http://schemas.openxmlformats.org/drawingml/2006/table">
            <a:tbl>
              <a:tblPr firstRow="1" bandRow="1">
                <a:tableStyleId>{5940675A-B579-460E-94D1-54222C63F5DA}</a:tableStyleId>
              </a:tblPr>
              <a:tblGrid>
                <a:gridCol w="800100">
                  <a:extLst>
                    <a:ext uri="{9D8B030D-6E8A-4147-A177-3AD203B41FA5}">
                      <a16:colId xmlns:a16="http://schemas.microsoft.com/office/drawing/2014/main" val="4259963843"/>
                    </a:ext>
                  </a:extLst>
                </a:gridCol>
                <a:gridCol w="800100">
                  <a:extLst>
                    <a:ext uri="{9D8B030D-6E8A-4147-A177-3AD203B41FA5}">
                      <a16:colId xmlns:a16="http://schemas.microsoft.com/office/drawing/2014/main" val="76438102"/>
                    </a:ext>
                  </a:extLst>
                </a:gridCol>
                <a:gridCol w="800100">
                  <a:extLst>
                    <a:ext uri="{9D8B030D-6E8A-4147-A177-3AD203B41FA5}">
                      <a16:colId xmlns:a16="http://schemas.microsoft.com/office/drawing/2014/main" val="2494522942"/>
                    </a:ext>
                  </a:extLst>
                </a:gridCol>
                <a:gridCol w="800100">
                  <a:extLst>
                    <a:ext uri="{9D8B030D-6E8A-4147-A177-3AD203B41FA5}">
                      <a16:colId xmlns:a16="http://schemas.microsoft.com/office/drawing/2014/main" val="110841383"/>
                    </a:ext>
                  </a:extLst>
                </a:gridCol>
                <a:gridCol w="800100">
                  <a:extLst>
                    <a:ext uri="{9D8B030D-6E8A-4147-A177-3AD203B41FA5}">
                      <a16:colId xmlns:a16="http://schemas.microsoft.com/office/drawing/2014/main" val="1540765694"/>
                    </a:ext>
                  </a:extLst>
                </a:gridCol>
                <a:gridCol w="800100">
                  <a:extLst>
                    <a:ext uri="{9D8B030D-6E8A-4147-A177-3AD203B41FA5}">
                      <a16:colId xmlns:a16="http://schemas.microsoft.com/office/drawing/2014/main" val="1063707543"/>
                    </a:ext>
                  </a:extLst>
                </a:gridCol>
                <a:gridCol w="800100">
                  <a:extLst>
                    <a:ext uri="{9D8B030D-6E8A-4147-A177-3AD203B41FA5}">
                      <a16:colId xmlns:a16="http://schemas.microsoft.com/office/drawing/2014/main" val="1582916332"/>
                    </a:ext>
                  </a:extLst>
                </a:gridCol>
                <a:gridCol w="800100">
                  <a:extLst>
                    <a:ext uri="{9D8B030D-6E8A-4147-A177-3AD203B41FA5}">
                      <a16:colId xmlns:a16="http://schemas.microsoft.com/office/drawing/2014/main" val="3467878222"/>
                    </a:ext>
                  </a:extLst>
                </a:gridCol>
              </a:tblGrid>
              <a:tr h="434953">
                <a:tc>
                  <a:txBody>
                    <a:bodyPr/>
                    <a:lstStyle/>
                    <a:p>
                      <a:endParaRPr kumimoji="1" lang="ja-JP" altLang="en-US" sz="1200" dirty="0"/>
                    </a:p>
                  </a:txBody>
                  <a:tcPr anchor="ctr"/>
                </a:tc>
                <a:tc>
                  <a:txBody>
                    <a:bodyPr/>
                    <a:lstStyle/>
                    <a:p>
                      <a:pPr algn="ctr"/>
                      <a:r>
                        <a:rPr kumimoji="1" lang="ja-JP" altLang="en-US" sz="1200" dirty="0"/>
                        <a:t>造林の</a:t>
                      </a:r>
                      <a:endParaRPr kumimoji="1" lang="en-US" altLang="ja-JP" sz="1200" dirty="0"/>
                    </a:p>
                    <a:p>
                      <a:pPr algn="ctr"/>
                      <a:r>
                        <a:rPr kumimoji="1" lang="ja-JP" altLang="en-US" sz="1200" dirty="0"/>
                        <a:t>方法</a:t>
                      </a:r>
                    </a:p>
                  </a:txBody>
                  <a:tcPr anchor="ctr"/>
                </a:tc>
                <a:tc>
                  <a:txBody>
                    <a:bodyPr/>
                    <a:lstStyle/>
                    <a:p>
                      <a:pPr algn="ctr"/>
                      <a:r>
                        <a:rPr kumimoji="1" lang="ja-JP" altLang="en-US" sz="1200" dirty="0"/>
                        <a:t>造林の</a:t>
                      </a:r>
                      <a:endParaRPr kumimoji="1" lang="en-US" altLang="ja-JP" sz="1200" dirty="0"/>
                    </a:p>
                    <a:p>
                      <a:pPr algn="ctr"/>
                      <a:r>
                        <a:rPr kumimoji="1" lang="ja-JP" altLang="en-US" sz="1200" dirty="0"/>
                        <a:t>期間</a:t>
                      </a:r>
                    </a:p>
                  </a:txBody>
                  <a:tcPr anchor="ctr"/>
                </a:tc>
                <a:tc>
                  <a:txBody>
                    <a:bodyPr/>
                    <a:lstStyle/>
                    <a:p>
                      <a:pPr algn="ctr"/>
                      <a:r>
                        <a:rPr kumimoji="1" lang="ja-JP" altLang="en-US" sz="1200" dirty="0"/>
                        <a:t>造林</a:t>
                      </a:r>
                      <a:endParaRPr kumimoji="1" lang="en-US" altLang="ja-JP" sz="1200" dirty="0"/>
                    </a:p>
                    <a:p>
                      <a:pPr algn="ctr"/>
                      <a:r>
                        <a:rPr kumimoji="1" lang="ja-JP" altLang="en-US" sz="1200" dirty="0"/>
                        <a:t>樹種</a:t>
                      </a:r>
                    </a:p>
                  </a:txBody>
                  <a:tcPr anchor="ctr"/>
                </a:tc>
                <a:tc>
                  <a:txBody>
                    <a:bodyPr/>
                    <a:lstStyle/>
                    <a:p>
                      <a:pPr algn="ctr"/>
                      <a:r>
                        <a:rPr kumimoji="1" lang="ja-JP" altLang="en-US" sz="1100" dirty="0"/>
                        <a:t>樹種別の造林面積</a:t>
                      </a:r>
                    </a:p>
                  </a:txBody>
                  <a:tcPr anchor="ctr"/>
                </a:tc>
                <a:tc>
                  <a:txBody>
                    <a:bodyPr/>
                    <a:lstStyle/>
                    <a:p>
                      <a:pPr algn="ctr"/>
                      <a:r>
                        <a:rPr kumimoji="1" lang="ja-JP" altLang="en-US" sz="1100" dirty="0"/>
                        <a:t>樹種別の造林本数</a:t>
                      </a:r>
                    </a:p>
                  </a:txBody>
                  <a:tcPr anchor="ctr"/>
                </a:tc>
                <a:tc>
                  <a:txBody>
                    <a:bodyPr/>
                    <a:lstStyle/>
                    <a:p>
                      <a:pPr algn="ctr"/>
                      <a:r>
                        <a:rPr kumimoji="1" lang="ja-JP" altLang="en-US" sz="1200" dirty="0"/>
                        <a:t>作業</a:t>
                      </a:r>
                      <a:endParaRPr kumimoji="1" lang="en-US" altLang="ja-JP" sz="1200" dirty="0"/>
                    </a:p>
                    <a:p>
                      <a:pPr algn="ctr"/>
                      <a:r>
                        <a:rPr kumimoji="1" lang="ja-JP" altLang="en-US" sz="1200" dirty="0"/>
                        <a:t>委託先</a:t>
                      </a:r>
                    </a:p>
                  </a:txBody>
                  <a:tcPr anchor="ctr"/>
                </a:tc>
                <a:tc>
                  <a:txBody>
                    <a:bodyPr/>
                    <a:lstStyle/>
                    <a:p>
                      <a:pPr algn="ctr"/>
                      <a:r>
                        <a:rPr kumimoji="1" lang="ja-JP" altLang="en-US" sz="1200" dirty="0"/>
                        <a:t>鳥獣害</a:t>
                      </a:r>
                      <a:endParaRPr kumimoji="1" lang="en-US" altLang="ja-JP" sz="1200" dirty="0"/>
                    </a:p>
                    <a:p>
                      <a:pPr algn="ctr"/>
                      <a:r>
                        <a:rPr kumimoji="1" lang="ja-JP" altLang="en-US" sz="1200" dirty="0"/>
                        <a:t>対策</a:t>
                      </a:r>
                    </a:p>
                  </a:txBody>
                  <a:tcPr anchor="ctr"/>
                </a:tc>
                <a:extLst>
                  <a:ext uri="{0D108BD9-81ED-4DB2-BD59-A6C34878D82A}">
                    <a16:rowId xmlns:a16="http://schemas.microsoft.com/office/drawing/2014/main" val="849930440"/>
                  </a:ext>
                </a:extLst>
              </a:tr>
              <a:tr h="560062">
                <a:tc>
                  <a:txBody>
                    <a:bodyPr/>
                    <a:lstStyle/>
                    <a:p>
                      <a:r>
                        <a:rPr kumimoji="1" lang="ja-JP" altLang="en-US" sz="1200" dirty="0"/>
                        <a:t>人工造林</a:t>
                      </a:r>
                    </a:p>
                  </a:txBody>
                  <a:tcPr anchor="ctr"/>
                </a:tc>
                <a:tc>
                  <a:txBody>
                    <a:bodyPr/>
                    <a:lstStyle/>
                    <a:p>
                      <a:pPr algn="ctr"/>
                      <a:r>
                        <a:rPr kumimoji="1" lang="ja-JP" altLang="en-US" sz="1200" dirty="0"/>
                        <a:t>植栽</a:t>
                      </a:r>
                    </a:p>
                  </a:txBody>
                  <a:tcPr anchor="ctr"/>
                </a:tc>
                <a:tc>
                  <a:txBody>
                    <a:bodyPr/>
                    <a:lstStyle/>
                    <a:p>
                      <a:r>
                        <a:rPr kumimoji="1" lang="ja-JP" altLang="en-US" sz="900" dirty="0"/>
                        <a:t>令和〇年〇月〇日～令和〇年〇月〇日</a:t>
                      </a:r>
                      <a:endParaRPr kumimoji="1" lang="ja-JP" altLang="en-US" sz="1200" dirty="0"/>
                    </a:p>
                  </a:txBody>
                  <a:tcPr anchor="ctr"/>
                </a:tc>
                <a:tc>
                  <a:txBody>
                    <a:bodyPr/>
                    <a:lstStyle/>
                    <a:p>
                      <a:pPr algn="ctr"/>
                      <a:r>
                        <a:rPr kumimoji="1" lang="ja-JP" altLang="en-US" sz="1200" dirty="0"/>
                        <a:t>すぎ</a:t>
                      </a:r>
                    </a:p>
                  </a:txBody>
                  <a:tcPr anchor="ctr"/>
                </a:tc>
                <a:tc>
                  <a:txBody>
                    <a:bodyPr/>
                    <a:lstStyle/>
                    <a:p>
                      <a:pPr algn="r"/>
                      <a:r>
                        <a:rPr kumimoji="1" lang="en-US" altLang="ja-JP" sz="1200" dirty="0"/>
                        <a:t>2.00</a:t>
                      </a:r>
                      <a:r>
                        <a:rPr kumimoji="1" lang="ja-JP" altLang="en-US" sz="1200" dirty="0"/>
                        <a:t>㏊</a:t>
                      </a:r>
                    </a:p>
                  </a:txBody>
                  <a:tcPr anchor="ctr"/>
                </a:tc>
                <a:tc>
                  <a:txBody>
                    <a:bodyPr/>
                    <a:lstStyle/>
                    <a:p>
                      <a:pPr algn="r"/>
                      <a:r>
                        <a:rPr kumimoji="1" lang="en-US" altLang="ja-JP" sz="1200" dirty="0"/>
                        <a:t>5,000</a:t>
                      </a:r>
                      <a:r>
                        <a:rPr kumimoji="1" lang="ja-JP" altLang="en-US" sz="1200" dirty="0"/>
                        <a:t>本</a:t>
                      </a:r>
                    </a:p>
                  </a:txBody>
                  <a:tcPr anchor="ctr"/>
                </a:tc>
                <a:tc>
                  <a:txBody>
                    <a:bodyPr/>
                    <a:lstStyle/>
                    <a:p>
                      <a:r>
                        <a:rPr kumimoji="1" lang="ja-JP" altLang="en-US" sz="1200" dirty="0"/>
                        <a:t>〇〇林業</a:t>
                      </a:r>
                    </a:p>
                  </a:txBody>
                  <a:tcPr anchor="ctr"/>
                </a:tc>
                <a:tc>
                  <a:txBody>
                    <a:bodyPr/>
                    <a:lstStyle/>
                    <a:p>
                      <a:r>
                        <a:rPr kumimoji="1" lang="ja-JP" altLang="en-US" sz="1200" dirty="0"/>
                        <a:t>保護柵の</a:t>
                      </a:r>
                      <a:endParaRPr kumimoji="1" lang="en-US" altLang="ja-JP" sz="1200" dirty="0"/>
                    </a:p>
                    <a:p>
                      <a:r>
                        <a:rPr kumimoji="1" lang="ja-JP" altLang="en-US" sz="1200" dirty="0"/>
                        <a:t>設置</a:t>
                      </a:r>
                    </a:p>
                  </a:txBody>
                  <a:tcPr anchor="ctr"/>
                </a:tc>
                <a:extLst>
                  <a:ext uri="{0D108BD9-81ED-4DB2-BD59-A6C34878D82A}">
                    <a16:rowId xmlns:a16="http://schemas.microsoft.com/office/drawing/2014/main" val="1421876538"/>
                  </a:ext>
                </a:extLst>
              </a:tr>
              <a:tr h="560062">
                <a:tc>
                  <a:txBody>
                    <a:bodyPr/>
                    <a:lstStyle/>
                    <a:p>
                      <a:r>
                        <a:rPr kumimoji="1" lang="ja-JP" altLang="en-US" sz="1200" dirty="0"/>
                        <a:t>天然更新</a:t>
                      </a:r>
                    </a:p>
                  </a:txBody>
                  <a:tcPr anchor="ctr"/>
                </a:tc>
                <a:tc>
                  <a:txBody>
                    <a:bodyPr/>
                    <a:lstStyle/>
                    <a:p>
                      <a:pPr algn="ctr"/>
                      <a:r>
                        <a:rPr kumimoji="1" lang="ja-JP" altLang="en-US" sz="1200" dirty="0"/>
                        <a:t>－</a:t>
                      </a:r>
                    </a:p>
                  </a:txBody>
                  <a:tcPr anchor="ctr"/>
                </a:tc>
                <a:tc>
                  <a:txBody>
                    <a:bodyPr/>
                    <a:lstStyle/>
                    <a:p>
                      <a:pPr algn="ctr"/>
                      <a:r>
                        <a:rPr kumimoji="1" lang="ja-JP" altLang="en-US" sz="1200" dirty="0"/>
                        <a:t>－</a:t>
                      </a:r>
                    </a:p>
                  </a:txBody>
                  <a:tcPr anchor="ctr"/>
                </a:tc>
                <a:tc>
                  <a:txBody>
                    <a:bodyPr/>
                    <a:lstStyle/>
                    <a:p>
                      <a:pPr algn="ctr"/>
                      <a:r>
                        <a:rPr kumimoji="1" lang="ja-JP" altLang="en-US" sz="1200" dirty="0"/>
                        <a:t>－</a:t>
                      </a:r>
                    </a:p>
                  </a:txBody>
                  <a:tcPr anchor="ctr"/>
                </a:tc>
                <a:tc>
                  <a:txBody>
                    <a:bodyPr/>
                    <a:lstStyle/>
                    <a:p>
                      <a:pPr algn="ctr"/>
                      <a:r>
                        <a:rPr kumimoji="1" lang="ja-JP" altLang="en-US" sz="1200" dirty="0"/>
                        <a:t>－</a:t>
                      </a:r>
                    </a:p>
                  </a:txBody>
                  <a:tcPr anchor="ctr"/>
                </a:tc>
                <a:tc>
                  <a:txBody>
                    <a:bodyPr/>
                    <a:lstStyle/>
                    <a:p>
                      <a:pPr algn="ctr"/>
                      <a:r>
                        <a:rPr kumimoji="1" lang="ja-JP" altLang="en-US" sz="1200" dirty="0"/>
                        <a:t>－</a:t>
                      </a:r>
                    </a:p>
                  </a:txBody>
                  <a:tcPr anchor="ctr"/>
                </a:tc>
                <a:tc>
                  <a:txBody>
                    <a:bodyPr/>
                    <a:lstStyle/>
                    <a:p>
                      <a:pPr algn="ctr"/>
                      <a:r>
                        <a:rPr kumimoji="1" lang="ja-JP" altLang="en-US" sz="1200" dirty="0"/>
                        <a:t>－</a:t>
                      </a:r>
                    </a:p>
                  </a:txBody>
                  <a:tcPr anchor="ctr"/>
                </a:tc>
                <a:tc>
                  <a:txBody>
                    <a:bodyPr/>
                    <a:lstStyle/>
                    <a:p>
                      <a:pPr algn="ctr"/>
                      <a:r>
                        <a:rPr kumimoji="1" lang="ja-JP" altLang="en-US" sz="1200" dirty="0"/>
                        <a:t>－</a:t>
                      </a:r>
                    </a:p>
                  </a:txBody>
                  <a:tcPr anchor="ctr"/>
                </a:tc>
                <a:extLst>
                  <a:ext uri="{0D108BD9-81ED-4DB2-BD59-A6C34878D82A}">
                    <a16:rowId xmlns:a16="http://schemas.microsoft.com/office/drawing/2014/main" val="2559019184"/>
                  </a:ext>
                </a:extLst>
              </a:tr>
            </a:tbl>
          </a:graphicData>
        </a:graphic>
      </p:graphicFrame>
      <p:sp>
        <p:nvSpPr>
          <p:cNvPr id="6" name="正方形/長方形 5">
            <a:extLst>
              <a:ext uri="{FF2B5EF4-FFF2-40B4-BE49-F238E27FC236}">
                <a16:creationId xmlns:a16="http://schemas.microsoft.com/office/drawing/2014/main" id="{7601BC0D-863B-B219-4124-31426C769B90}"/>
              </a:ext>
            </a:extLst>
          </p:cNvPr>
          <p:cNvSpPr/>
          <p:nvPr/>
        </p:nvSpPr>
        <p:spPr>
          <a:xfrm>
            <a:off x="0" y="-19667"/>
            <a:ext cx="6858000" cy="461665"/>
          </a:xfrm>
          <a:prstGeom prst="rect">
            <a:avLst/>
          </a:prstGeom>
          <a:solidFill>
            <a:schemeClr val="accent6">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②　造林後の状況報告書</a:t>
            </a:r>
          </a:p>
        </p:txBody>
      </p:sp>
      <p:sp>
        <p:nvSpPr>
          <p:cNvPr id="7" name="四角形: 角を丸くする 6">
            <a:extLst>
              <a:ext uri="{FF2B5EF4-FFF2-40B4-BE49-F238E27FC236}">
                <a16:creationId xmlns:a16="http://schemas.microsoft.com/office/drawing/2014/main" id="{A2A161E7-64DC-0E3A-93C6-463A2D5E4067}"/>
              </a:ext>
            </a:extLst>
          </p:cNvPr>
          <p:cNvSpPr/>
          <p:nvPr/>
        </p:nvSpPr>
        <p:spPr>
          <a:xfrm>
            <a:off x="24384" y="480052"/>
            <a:ext cx="6693408" cy="853186"/>
          </a:xfrm>
          <a:prstGeom prst="roundRect">
            <a:avLst>
              <a:gd name="adj" fmla="val 9542"/>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ゴシック" panose="020B0400000000000000" pitchFamily="49" charset="-128"/>
                <a:ea typeface="BIZ UDゴシック" panose="020B0400000000000000" pitchFamily="49" charset="-128"/>
              </a:rPr>
              <a:t>　届出者は、</a:t>
            </a:r>
            <a:r>
              <a:rPr kumimoji="1" lang="zh-TW" altLang="en-US" sz="1600" dirty="0">
                <a:solidFill>
                  <a:schemeClr val="tx1"/>
                </a:solidFill>
                <a:latin typeface="BIZ UDゴシック" panose="020B0400000000000000" pitchFamily="49" charset="-128"/>
                <a:ea typeface="BIZ UDゴシック" panose="020B0400000000000000" pitchFamily="49" charset="-128"/>
              </a:rPr>
              <a:t>伐採造林届出書</a:t>
            </a:r>
            <a:r>
              <a:rPr kumimoji="1" lang="ja-JP" altLang="en-US" sz="1600" dirty="0">
                <a:solidFill>
                  <a:schemeClr val="tx1"/>
                </a:solidFill>
                <a:latin typeface="BIZ UDゴシック" panose="020B0400000000000000" pitchFamily="49" charset="-128"/>
                <a:ea typeface="BIZ UDゴシック" panose="020B0400000000000000" pitchFamily="49" charset="-128"/>
              </a:rPr>
              <a:t>に基づく造林が終了してから</a:t>
            </a:r>
            <a:r>
              <a:rPr kumimoji="1" lang="en-US" altLang="ja-JP" sz="1600" u="sng" dirty="0">
                <a:solidFill>
                  <a:schemeClr val="accent2"/>
                </a:solidFill>
                <a:latin typeface="BIZ UDゴシック" panose="020B0400000000000000" pitchFamily="49" charset="-128"/>
                <a:ea typeface="BIZ UDゴシック" panose="020B0400000000000000" pitchFamily="49" charset="-128"/>
              </a:rPr>
              <a:t>30</a:t>
            </a:r>
            <a:r>
              <a:rPr kumimoji="1" lang="ja-JP" altLang="en-US" sz="1600" u="sng" dirty="0">
                <a:solidFill>
                  <a:schemeClr val="accent2"/>
                </a:solidFill>
                <a:latin typeface="BIZ UDゴシック" panose="020B0400000000000000" pitchFamily="49" charset="-128"/>
                <a:ea typeface="BIZ UDゴシック" panose="020B0400000000000000" pitchFamily="49" charset="-128"/>
              </a:rPr>
              <a:t>日以内</a:t>
            </a:r>
            <a:r>
              <a:rPr kumimoji="1" lang="ja-JP" altLang="en-US" sz="1600" dirty="0">
                <a:solidFill>
                  <a:schemeClr val="tx1"/>
                </a:solidFill>
                <a:latin typeface="BIZ UDゴシック" panose="020B0400000000000000" pitchFamily="49" charset="-128"/>
                <a:ea typeface="BIZ UDゴシック" panose="020B0400000000000000" pitchFamily="49" charset="-128"/>
              </a:rPr>
              <a:t>に、市町村長に</a:t>
            </a:r>
            <a:r>
              <a:rPr kumimoji="1" lang="ja-JP" altLang="en-US" sz="1600" u="sng" dirty="0">
                <a:solidFill>
                  <a:schemeClr val="accent2"/>
                </a:solidFill>
                <a:latin typeface="BIZ UDゴシック" panose="020B0400000000000000" pitchFamily="49" charset="-128"/>
                <a:ea typeface="BIZ UDゴシック" panose="020B0400000000000000" pitchFamily="49" charset="-128"/>
              </a:rPr>
              <a:t>伐採後の造林に係る森林の状況報告書を提出</a:t>
            </a:r>
            <a:r>
              <a:rPr kumimoji="1" lang="ja-JP" altLang="en-US" sz="1600" dirty="0">
                <a:solidFill>
                  <a:schemeClr val="tx1"/>
                </a:solidFill>
                <a:latin typeface="BIZ UDゴシック" panose="020B0400000000000000" pitchFamily="49" charset="-128"/>
                <a:ea typeface="BIZ UDゴシック" panose="020B0400000000000000" pitchFamily="49" charset="-128"/>
              </a:rPr>
              <a:t>する必要があります。</a:t>
            </a:r>
          </a:p>
        </p:txBody>
      </p:sp>
      <p:sp>
        <p:nvSpPr>
          <p:cNvPr id="4" name="正方形/長方形 3">
            <a:extLst>
              <a:ext uri="{FF2B5EF4-FFF2-40B4-BE49-F238E27FC236}">
                <a16:creationId xmlns:a16="http://schemas.microsoft.com/office/drawing/2014/main" id="{1B721B9F-AC1C-1566-9473-F235E542B1E0}"/>
              </a:ext>
            </a:extLst>
          </p:cNvPr>
          <p:cNvSpPr/>
          <p:nvPr/>
        </p:nvSpPr>
        <p:spPr>
          <a:xfrm>
            <a:off x="371856" y="4096512"/>
            <a:ext cx="6284976" cy="27699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t>○○市○○町字○○　地番</a:t>
            </a:r>
            <a:r>
              <a:rPr kumimoji="1" lang="en-US" altLang="ja-JP" sz="1400" dirty="0"/>
              <a:t>1234-1</a:t>
            </a:r>
            <a:r>
              <a:rPr kumimoji="1" lang="ja-JP" altLang="en-US" sz="1400" dirty="0"/>
              <a:t>、</a:t>
            </a:r>
            <a:r>
              <a:rPr kumimoji="1" lang="en-US" altLang="ja-JP" sz="1400" dirty="0"/>
              <a:t>1234-2</a:t>
            </a:r>
            <a:endParaRPr kumimoji="1" lang="ja-JP" altLang="en-US" sz="1400" dirty="0"/>
          </a:p>
        </p:txBody>
      </p:sp>
      <p:sp>
        <p:nvSpPr>
          <p:cNvPr id="5" name="正方形/長方形 4">
            <a:extLst>
              <a:ext uri="{FF2B5EF4-FFF2-40B4-BE49-F238E27FC236}">
                <a16:creationId xmlns:a16="http://schemas.microsoft.com/office/drawing/2014/main" id="{4DEA4613-4C74-14EF-FF24-857E383AA309}"/>
              </a:ext>
            </a:extLst>
          </p:cNvPr>
          <p:cNvSpPr/>
          <p:nvPr/>
        </p:nvSpPr>
        <p:spPr>
          <a:xfrm>
            <a:off x="354774" y="6635909"/>
            <a:ext cx="6284976" cy="3652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en-US" altLang="ja-JP" sz="1100" dirty="0">
                <a:solidFill>
                  <a:srgbClr val="FF0000"/>
                </a:solidFill>
              </a:rPr>
              <a:t>※</a:t>
            </a:r>
            <a:r>
              <a:rPr kumimoji="1" lang="ja-JP" altLang="en-US" sz="1100" dirty="0">
                <a:solidFill>
                  <a:srgbClr val="FF0000"/>
                </a:solidFill>
              </a:rPr>
              <a:t>相続等により届出書と異なる者が提出する場合、その事情を記載して下さい。</a:t>
            </a:r>
            <a:endParaRPr kumimoji="1" lang="ja-JP" altLang="en-US" sz="1200" dirty="0">
              <a:solidFill>
                <a:srgbClr val="FF0000"/>
              </a:solidFill>
            </a:endParaRPr>
          </a:p>
        </p:txBody>
      </p:sp>
      <p:sp>
        <p:nvSpPr>
          <p:cNvPr id="8" name="テキスト ボックス 7">
            <a:extLst>
              <a:ext uri="{FF2B5EF4-FFF2-40B4-BE49-F238E27FC236}">
                <a16:creationId xmlns:a16="http://schemas.microsoft.com/office/drawing/2014/main" id="{7CF891E6-F1B5-416C-9990-2BCE81972AC6}"/>
              </a:ext>
            </a:extLst>
          </p:cNvPr>
          <p:cNvSpPr txBox="1"/>
          <p:nvPr/>
        </p:nvSpPr>
        <p:spPr>
          <a:xfrm flipH="1">
            <a:off x="2118359" y="1975822"/>
            <a:ext cx="2225042" cy="276999"/>
          </a:xfrm>
          <a:prstGeom prst="rect">
            <a:avLst/>
          </a:prstGeom>
          <a:noFill/>
          <a:ln>
            <a:solidFill>
              <a:srgbClr val="FF0000"/>
            </a:solidFill>
          </a:ln>
        </p:spPr>
        <p:txBody>
          <a:bodyPr wrap="square" rtlCol="0">
            <a:spAutoFit/>
          </a:bodyPr>
          <a:lstStyle/>
          <a:p>
            <a:r>
              <a:rPr kumimoji="1" lang="ja-JP" altLang="en-US" sz="1200" dirty="0">
                <a:solidFill>
                  <a:srgbClr val="FF0000"/>
                </a:solidFill>
              </a:rPr>
              <a:t>造林者が作成して下さい。</a:t>
            </a:r>
          </a:p>
        </p:txBody>
      </p:sp>
      <p:cxnSp>
        <p:nvCxnSpPr>
          <p:cNvPr id="9" name="直線矢印コネクタ 8">
            <a:extLst>
              <a:ext uri="{FF2B5EF4-FFF2-40B4-BE49-F238E27FC236}">
                <a16:creationId xmlns:a16="http://schemas.microsoft.com/office/drawing/2014/main" id="{A1923F08-7EEA-FF43-F248-E409A8789A9C}"/>
              </a:ext>
            </a:extLst>
          </p:cNvPr>
          <p:cNvCxnSpPr/>
          <p:nvPr/>
        </p:nvCxnSpPr>
        <p:spPr>
          <a:xfrm>
            <a:off x="4019232" y="2180622"/>
            <a:ext cx="256032" cy="256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712295CA-2DAC-BEE0-6E31-350A47C67679}"/>
              </a:ext>
            </a:extLst>
          </p:cNvPr>
          <p:cNvSpPr txBox="1"/>
          <p:nvPr/>
        </p:nvSpPr>
        <p:spPr>
          <a:xfrm flipH="1">
            <a:off x="1938970" y="3551548"/>
            <a:ext cx="4728973" cy="461665"/>
          </a:xfrm>
          <a:prstGeom prst="rect">
            <a:avLst/>
          </a:prstGeom>
          <a:noFill/>
          <a:ln>
            <a:solidFill>
              <a:srgbClr val="FF0000"/>
            </a:solidFill>
          </a:ln>
        </p:spPr>
        <p:txBody>
          <a:bodyPr wrap="square" rtlCol="0">
            <a:spAutoFit/>
          </a:bodyPr>
          <a:lstStyle/>
          <a:p>
            <a:r>
              <a:rPr kumimoji="1" lang="ja-JP" altLang="en-US" sz="1200" dirty="0">
                <a:solidFill>
                  <a:srgbClr val="FF0000"/>
                </a:solidFill>
              </a:rPr>
              <a:t>複数の地番にまたがる場合は、全ての地番を記載して下さい。（欄に記入しきれない場合は、別紙等で添付して下さい。）</a:t>
            </a:r>
          </a:p>
        </p:txBody>
      </p:sp>
      <p:sp>
        <p:nvSpPr>
          <p:cNvPr id="17" name="テキスト ボックス 16">
            <a:extLst>
              <a:ext uri="{FF2B5EF4-FFF2-40B4-BE49-F238E27FC236}">
                <a16:creationId xmlns:a16="http://schemas.microsoft.com/office/drawing/2014/main" id="{D98D9706-0A64-6C9D-BE45-3FB29EBC8062}"/>
              </a:ext>
            </a:extLst>
          </p:cNvPr>
          <p:cNvSpPr txBox="1"/>
          <p:nvPr/>
        </p:nvSpPr>
        <p:spPr>
          <a:xfrm flipH="1">
            <a:off x="5813420" y="2579735"/>
            <a:ext cx="843412" cy="276999"/>
          </a:xfrm>
          <a:prstGeom prst="rect">
            <a:avLst/>
          </a:prstGeom>
          <a:noFill/>
          <a:ln>
            <a:solidFill>
              <a:srgbClr val="FF0000"/>
            </a:solidFill>
          </a:ln>
        </p:spPr>
        <p:txBody>
          <a:bodyPr wrap="square" rtlCol="0">
            <a:spAutoFit/>
          </a:bodyPr>
          <a:lstStyle/>
          <a:p>
            <a:r>
              <a:rPr kumimoji="1" lang="ja-JP" altLang="en-US" sz="1200" dirty="0">
                <a:solidFill>
                  <a:srgbClr val="FF0000"/>
                </a:solidFill>
              </a:rPr>
              <a:t>押印不要</a:t>
            </a:r>
          </a:p>
        </p:txBody>
      </p:sp>
      <p:sp>
        <p:nvSpPr>
          <p:cNvPr id="18" name="テキスト ボックス 17">
            <a:extLst>
              <a:ext uri="{FF2B5EF4-FFF2-40B4-BE49-F238E27FC236}">
                <a16:creationId xmlns:a16="http://schemas.microsoft.com/office/drawing/2014/main" id="{F3A650EF-5B64-FEAF-5FE3-BC4F15561113}"/>
              </a:ext>
            </a:extLst>
          </p:cNvPr>
          <p:cNvSpPr txBox="1"/>
          <p:nvPr/>
        </p:nvSpPr>
        <p:spPr>
          <a:xfrm>
            <a:off x="134112" y="1341120"/>
            <a:ext cx="1210588" cy="338554"/>
          </a:xfrm>
          <a:prstGeom prst="rect">
            <a:avLst/>
          </a:prstGeom>
          <a:noFill/>
        </p:spPr>
        <p:txBody>
          <a:bodyPr wrap="none" rtlCol="0">
            <a:spAutoFit/>
          </a:bodyPr>
          <a:lstStyle/>
          <a:p>
            <a:r>
              <a:rPr kumimoji="1" lang="en-US" altLang="ja-JP" sz="1600" dirty="0"/>
              <a:t>【</a:t>
            </a:r>
            <a:r>
              <a:rPr kumimoji="1" lang="ja-JP" altLang="en-US" sz="1600" dirty="0"/>
              <a:t>記載例</a:t>
            </a:r>
            <a:r>
              <a:rPr kumimoji="1" lang="en-US" altLang="ja-JP" sz="1600" dirty="0"/>
              <a:t>】</a:t>
            </a:r>
            <a:endParaRPr kumimoji="1" lang="ja-JP" altLang="en-US" sz="1600" dirty="0"/>
          </a:p>
        </p:txBody>
      </p:sp>
      <p:cxnSp>
        <p:nvCxnSpPr>
          <p:cNvPr id="10" name="直線矢印コネクタ 9">
            <a:extLst>
              <a:ext uri="{FF2B5EF4-FFF2-40B4-BE49-F238E27FC236}">
                <a16:creationId xmlns:a16="http://schemas.microsoft.com/office/drawing/2014/main" id="{5AEBFC73-6B0E-3746-2D0E-A60983917461}"/>
              </a:ext>
            </a:extLst>
          </p:cNvPr>
          <p:cNvCxnSpPr>
            <a:cxnSpLocks/>
          </p:cNvCxnSpPr>
          <p:nvPr/>
        </p:nvCxnSpPr>
        <p:spPr>
          <a:xfrm flipH="1">
            <a:off x="3739896" y="4688002"/>
            <a:ext cx="124968" cy="276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2AB678F7-75F4-9B88-7420-4D76E07AB891}"/>
              </a:ext>
            </a:extLst>
          </p:cNvPr>
          <p:cNvSpPr txBox="1"/>
          <p:nvPr/>
        </p:nvSpPr>
        <p:spPr>
          <a:xfrm>
            <a:off x="7008238" y="446716"/>
            <a:ext cx="2507418" cy="461665"/>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法</a:t>
            </a:r>
            <a:r>
              <a:rPr lang="en-US" altLang="ja-JP" sz="1200" b="0" i="0" dirty="0">
                <a:solidFill>
                  <a:srgbClr val="333333"/>
                </a:solidFill>
                <a:effectLst/>
                <a:latin typeface="Lucida Grande"/>
              </a:rPr>
              <a:t>§10</a:t>
            </a:r>
            <a:r>
              <a:rPr lang="ja-JP" altLang="en-US" sz="1200" b="0" i="0" dirty="0">
                <a:solidFill>
                  <a:srgbClr val="333333"/>
                </a:solidFill>
                <a:effectLst/>
                <a:latin typeface="Lucida Grande"/>
              </a:rPr>
              <a:t>の</a:t>
            </a:r>
            <a:r>
              <a:rPr lang="en-US" altLang="ja-JP" sz="1200" b="0" i="0" dirty="0">
                <a:solidFill>
                  <a:srgbClr val="333333"/>
                </a:solidFill>
                <a:effectLst/>
                <a:latin typeface="Lucida Grande"/>
              </a:rPr>
              <a:t>8Ⅱ,</a:t>
            </a:r>
            <a:r>
              <a:rPr lang="ja-JP" altLang="en-US" sz="1200" b="0" i="0" dirty="0">
                <a:solidFill>
                  <a:srgbClr val="333333"/>
                </a:solidFill>
                <a:effectLst/>
                <a:latin typeface="Lucida Grande"/>
              </a:rPr>
              <a:t>規</a:t>
            </a:r>
            <a:r>
              <a:rPr lang="en-US" altLang="ja-JP" sz="1200" b="0" i="0" dirty="0">
                <a:solidFill>
                  <a:srgbClr val="333333"/>
                </a:solidFill>
                <a:effectLst/>
                <a:latin typeface="Lucida Grande"/>
              </a:rPr>
              <a:t>§14</a:t>
            </a:r>
            <a:r>
              <a:rPr lang="ja-JP" altLang="en-US" sz="1200" b="0" i="0" dirty="0">
                <a:solidFill>
                  <a:srgbClr val="333333"/>
                </a:solidFill>
                <a:effectLst/>
                <a:latin typeface="Lucida Grande"/>
              </a:rPr>
              <a:t>の</a:t>
            </a:r>
            <a:r>
              <a:rPr lang="en-US" altLang="ja-JP" sz="1200" b="0" i="0" dirty="0">
                <a:solidFill>
                  <a:srgbClr val="333333"/>
                </a:solidFill>
                <a:effectLst/>
                <a:latin typeface="Lucida Grande"/>
              </a:rPr>
              <a:t>2,</a:t>
            </a:r>
            <a:r>
              <a:rPr lang="ja-JP" altLang="en-US" sz="1200" b="0" i="0" dirty="0">
                <a:solidFill>
                  <a:srgbClr val="333333"/>
                </a:solidFill>
                <a:effectLst/>
                <a:latin typeface="Lucida Grande"/>
              </a:rPr>
              <a:t>告６の２</a:t>
            </a:r>
            <a:r>
              <a:rPr lang="en-US" altLang="ja-JP" sz="1200" b="0" i="0" dirty="0">
                <a:solidFill>
                  <a:srgbClr val="333333"/>
                </a:solidFill>
                <a:effectLst/>
                <a:latin typeface="Lucida Grande"/>
              </a:rPr>
              <a:t>,</a:t>
            </a:r>
          </a:p>
          <a:p>
            <a:r>
              <a:rPr lang="ja-JP" altLang="en-US" sz="1200" b="0" i="0" dirty="0">
                <a:solidFill>
                  <a:srgbClr val="333333"/>
                </a:solidFill>
                <a:effectLst/>
                <a:latin typeface="Lucida Grande"/>
              </a:rPr>
              <a:t>長</a:t>
            </a:r>
            <a:r>
              <a:rPr lang="en-US" altLang="ja-JP" sz="1200" b="0" i="0" dirty="0">
                <a:solidFill>
                  <a:srgbClr val="333333"/>
                </a:solidFill>
                <a:effectLst/>
                <a:latin typeface="Lucida Grande"/>
              </a:rPr>
              <a:t>P5-</a:t>
            </a:r>
            <a:r>
              <a:rPr lang="ja-JP" altLang="en-US" sz="1200" b="0" i="0" dirty="0">
                <a:solidFill>
                  <a:srgbClr val="333333"/>
                </a:solidFill>
                <a:effectLst/>
                <a:latin typeface="Lucida Grande"/>
              </a:rPr>
              <a:t>⑴</a:t>
            </a:r>
            <a:r>
              <a:rPr lang="en-US" altLang="ja-JP" sz="1200" b="0" i="0" dirty="0">
                <a:solidFill>
                  <a:srgbClr val="333333"/>
                </a:solidFill>
                <a:effectLst/>
                <a:latin typeface="Lucida Grande"/>
              </a:rPr>
              <a:t>,</a:t>
            </a:r>
            <a:r>
              <a:rPr lang="ja-JP" altLang="en-US" sz="1200" b="0" i="0" dirty="0">
                <a:solidFill>
                  <a:srgbClr val="333333"/>
                </a:solidFill>
                <a:effectLst/>
                <a:latin typeface="Lucida Grande"/>
              </a:rPr>
              <a:t>マ</a:t>
            </a:r>
            <a:r>
              <a:rPr lang="en-US" altLang="ja-JP" sz="1200" b="0" i="0" dirty="0">
                <a:solidFill>
                  <a:srgbClr val="333333"/>
                </a:solidFill>
                <a:effectLst/>
                <a:latin typeface="Lucida Grande"/>
              </a:rPr>
              <a:t>P28‐</a:t>
            </a:r>
            <a:r>
              <a:rPr lang="ja-JP" altLang="en-US" sz="1200" b="0" i="0" dirty="0">
                <a:solidFill>
                  <a:srgbClr val="333333"/>
                </a:solidFill>
                <a:effectLst/>
                <a:latin typeface="Lucida Grande"/>
              </a:rPr>
              <a:t>⑷⑸・</a:t>
            </a:r>
            <a:r>
              <a:rPr lang="en-US" altLang="ja-JP" sz="1200" b="0" i="0" dirty="0">
                <a:solidFill>
                  <a:srgbClr val="333333"/>
                </a:solidFill>
                <a:effectLst/>
                <a:latin typeface="Lucida Grande"/>
              </a:rPr>
              <a:t>P69</a:t>
            </a:r>
            <a:r>
              <a:rPr lang="ja-JP" altLang="en-US" sz="1200" b="0" i="0" dirty="0">
                <a:solidFill>
                  <a:srgbClr val="333333"/>
                </a:solidFill>
                <a:effectLst/>
                <a:latin typeface="Lucida Grande"/>
              </a:rPr>
              <a:t>④⑤</a:t>
            </a:r>
            <a:endParaRPr lang="en-US" altLang="ja-JP" sz="1200" b="0" i="0" dirty="0">
              <a:solidFill>
                <a:srgbClr val="333333"/>
              </a:solidFill>
              <a:effectLst/>
              <a:latin typeface="Lucida Grande"/>
            </a:endParaRPr>
          </a:p>
        </p:txBody>
      </p:sp>
      <p:sp>
        <p:nvSpPr>
          <p:cNvPr id="13" name="テキスト ボックス 12">
            <a:extLst>
              <a:ext uri="{FF2B5EF4-FFF2-40B4-BE49-F238E27FC236}">
                <a16:creationId xmlns:a16="http://schemas.microsoft.com/office/drawing/2014/main" id="{D856D0FF-68B7-D665-E154-BB9450E7593F}"/>
              </a:ext>
            </a:extLst>
          </p:cNvPr>
          <p:cNvSpPr txBox="1"/>
          <p:nvPr/>
        </p:nvSpPr>
        <p:spPr>
          <a:xfrm flipH="1">
            <a:off x="243840" y="1720264"/>
            <a:ext cx="1755648" cy="461665"/>
          </a:xfrm>
          <a:prstGeom prst="rect">
            <a:avLst/>
          </a:prstGeom>
          <a:noFill/>
          <a:ln>
            <a:solidFill>
              <a:srgbClr val="FF0000"/>
            </a:solidFill>
          </a:ln>
        </p:spPr>
        <p:txBody>
          <a:bodyPr wrap="square" rtlCol="0">
            <a:spAutoFit/>
          </a:bodyPr>
          <a:lstStyle/>
          <a:p>
            <a:r>
              <a:rPr kumimoji="1" lang="ja-JP" altLang="en-US" sz="1200" dirty="0">
                <a:solidFill>
                  <a:srgbClr val="FF0000"/>
                </a:solidFill>
              </a:rPr>
              <a:t>造林した森林のある</a:t>
            </a:r>
            <a:endParaRPr kumimoji="1" lang="en-US" altLang="ja-JP" sz="1200" dirty="0">
              <a:solidFill>
                <a:srgbClr val="FF0000"/>
              </a:solidFill>
            </a:endParaRPr>
          </a:p>
          <a:p>
            <a:r>
              <a:rPr kumimoji="1" lang="ja-JP" altLang="en-US" sz="1200" dirty="0">
                <a:solidFill>
                  <a:srgbClr val="FF0000"/>
                </a:solidFill>
              </a:rPr>
              <a:t>市町村毎に提出します。</a:t>
            </a:r>
          </a:p>
        </p:txBody>
      </p:sp>
      <p:sp>
        <p:nvSpPr>
          <p:cNvPr id="19" name="テキスト ボックス 18">
            <a:extLst>
              <a:ext uri="{FF2B5EF4-FFF2-40B4-BE49-F238E27FC236}">
                <a16:creationId xmlns:a16="http://schemas.microsoft.com/office/drawing/2014/main" id="{C910313B-12A8-5842-57E6-343AE2C965CB}"/>
              </a:ext>
            </a:extLst>
          </p:cNvPr>
          <p:cNvSpPr txBox="1"/>
          <p:nvPr/>
        </p:nvSpPr>
        <p:spPr>
          <a:xfrm>
            <a:off x="134112" y="7725378"/>
            <a:ext cx="6620256" cy="1754326"/>
          </a:xfrm>
          <a:prstGeom prst="rect">
            <a:avLst/>
          </a:prstGeom>
          <a:solidFill>
            <a:schemeClr val="accent6">
              <a:lumMod val="20000"/>
              <a:lumOff val="80000"/>
            </a:schemeClr>
          </a:solid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記載要領</a:t>
            </a:r>
            <a:r>
              <a:rPr kumimoji="1" lang="en-US" altLang="ja-JP" sz="1200" dirty="0">
                <a:latin typeface="BIZ UDPゴシック" panose="020B0400000000000000" pitchFamily="50" charset="-128"/>
                <a:ea typeface="BIZ UDPゴシック" panose="020B0400000000000000" pitchFamily="50" charset="-128"/>
              </a:rPr>
              <a:t>】</a:t>
            </a:r>
          </a:p>
          <a:p>
            <a:r>
              <a:rPr kumimoji="1" lang="ja-JP" altLang="en-US" sz="1200" dirty="0">
                <a:latin typeface="BIZ UDPゴシック" panose="020B0400000000000000" pitchFamily="50" charset="-128"/>
                <a:ea typeface="BIZ UDPゴシック" panose="020B0400000000000000" pitchFamily="50" charset="-128"/>
              </a:rPr>
              <a:t>造林の方法：人工造林は植栽又は人工下種、天然更新はぼう芽更新又は天然下種を記載して</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　　　　　　　　下さい。</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造林樹種：すぎ、ひのき、まつ（あかまつ、くろまつ）、からまつ、えぞまつ、とどまつ、　</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　　　　　　　その他の針葉樹、ぶな、くぬぎ、その他の広葉樹に区分して記載して下さい。</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造林面積：小数点第２位（第３位を四捨五入）まで記載して下さい。</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造林本数：植栽等を行った本数を記載して下さい。</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作業委託先：作業の委託を行った場合は、委託先を記載して下さい。</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鳥獣害対策：保護柵の設置、幼齢木保護具の設置など実施した鳥獣害対策を記載して下さい。</a:t>
            </a:r>
          </a:p>
        </p:txBody>
      </p:sp>
      <p:sp>
        <p:nvSpPr>
          <p:cNvPr id="20" name="テキスト ボックス 19">
            <a:extLst>
              <a:ext uri="{FF2B5EF4-FFF2-40B4-BE49-F238E27FC236}">
                <a16:creationId xmlns:a16="http://schemas.microsoft.com/office/drawing/2014/main" id="{27E03D14-BEB4-A7D4-DB88-049310633743}"/>
              </a:ext>
            </a:extLst>
          </p:cNvPr>
          <p:cNvSpPr txBox="1"/>
          <p:nvPr/>
        </p:nvSpPr>
        <p:spPr>
          <a:xfrm flipH="1">
            <a:off x="2078414" y="4425889"/>
            <a:ext cx="3407986" cy="276999"/>
          </a:xfrm>
          <a:prstGeom prst="rect">
            <a:avLst/>
          </a:prstGeom>
          <a:noFill/>
          <a:ln>
            <a:solidFill>
              <a:srgbClr val="FF0000"/>
            </a:solidFill>
          </a:ln>
        </p:spPr>
        <p:txBody>
          <a:bodyPr wrap="square" rtlCol="0">
            <a:spAutoFit/>
          </a:bodyPr>
          <a:lstStyle/>
          <a:p>
            <a:r>
              <a:rPr kumimoji="1" lang="ja-JP" altLang="en-US" sz="1200" dirty="0">
                <a:solidFill>
                  <a:srgbClr val="FF0000"/>
                </a:solidFill>
              </a:rPr>
              <a:t>下記の記載要領に沿って記載して下さい。</a:t>
            </a:r>
          </a:p>
        </p:txBody>
      </p:sp>
      <p:sp>
        <p:nvSpPr>
          <p:cNvPr id="14" name="テキスト ボックス 13">
            <a:extLst>
              <a:ext uri="{FF2B5EF4-FFF2-40B4-BE49-F238E27FC236}">
                <a16:creationId xmlns:a16="http://schemas.microsoft.com/office/drawing/2014/main" id="{2D529216-9190-EE12-05D1-F8BA8CD1DBF3}"/>
              </a:ext>
            </a:extLst>
          </p:cNvPr>
          <p:cNvSpPr txBox="1"/>
          <p:nvPr/>
        </p:nvSpPr>
        <p:spPr>
          <a:xfrm>
            <a:off x="64317" y="7160747"/>
            <a:ext cx="6793683" cy="523220"/>
          </a:xfrm>
          <a:prstGeom prst="rect">
            <a:avLst/>
          </a:prstGeom>
          <a:noFill/>
        </p:spPr>
        <p:txBody>
          <a:bodyPr wrap="square" rtlCol="0">
            <a:spAutoFit/>
          </a:bodyPr>
          <a:lstStyle/>
          <a:p>
            <a:r>
              <a:rPr kumimoji="1" lang="en-US" altLang="ja-JP" sz="1400" dirty="0">
                <a:solidFill>
                  <a:srgbClr val="FF0000"/>
                </a:solidFill>
                <a:latin typeface="BIZ UDPゴシック" panose="020B0400000000000000" pitchFamily="50" charset="-128"/>
                <a:ea typeface="BIZ UDPゴシック" panose="020B0400000000000000" pitchFamily="50" charset="-128"/>
              </a:rPr>
              <a:t>※</a:t>
            </a:r>
            <a:r>
              <a:rPr kumimoji="1" lang="ja-JP" altLang="en-US" sz="1400" dirty="0">
                <a:solidFill>
                  <a:srgbClr val="FF0000"/>
                </a:solidFill>
                <a:latin typeface="BIZ UDPゴシック" panose="020B0400000000000000" pitchFamily="50" charset="-128"/>
                <a:ea typeface="BIZ UDPゴシック" panose="020B0400000000000000" pitchFamily="50" charset="-128"/>
              </a:rPr>
              <a:t>報告書には、市町村から指導されている書類（造林後の写真、更新状況のチェックリスト等）を添付して下さい。</a:t>
            </a:r>
          </a:p>
        </p:txBody>
      </p:sp>
      <p:sp>
        <p:nvSpPr>
          <p:cNvPr id="3" name="テキスト ボックス 2">
            <a:extLst>
              <a:ext uri="{FF2B5EF4-FFF2-40B4-BE49-F238E27FC236}">
                <a16:creationId xmlns:a16="http://schemas.microsoft.com/office/drawing/2014/main" id="{DE44A245-65C4-71FE-00D3-2E8A0DD7A539}"/>
              </a:ext>
            </a:extLst>
          </p:cNvPr>
          <p:cNvSpPr txBox="1"/>
          <p:nvPr/>
        </p:nvSpPr>
        <p:spPr>
          <a:xfrm>
            <a:off x="6445634" y="9504334"/>
            <a:ext cx="412366"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39</a:t>
            </a:r>
            <a:endParaRPr kumimoji="1" lang="ja-JP" altLang="en-US"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42812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E44A245-65C4-71FE-00D3-2E8A0DD7A539}"/>
              </a:ext>
            </a:extLst>
          </p:cNvPr>
          <p:cNvSpPr txBox="1"/>
          <p:nvPr/>
        </p:nvSpPr>
        <p:spPr>
          <a:xfrm>
            <a:off x="0" y="9588190"/>
            <a:ext cx="481584" cy="369332"/>
          </a:xfrm>
          <a:prstGeom prst="rect">
            <a:avLst/>
          </a:prstGeom>
          <a:noFill/>
        </p:spPr>
        <p:txBody>
          <a:bodyPr wrap="square" rtlCol="0">
            <a:spAutoFit/>
          </a:bodyPr>
          <a:lstStyle/>
          <a:p>
            <a:r>
              <a:rPr kumimoji="1" lang="en-US" altLang="ja-JP" b="1" dirty="0">
                <a:latin typeface="BIZ UDゴシック" panose="020B0400000000000000" pitchFamily="49" charset="-128"/>
                <a:ea typeface="BIZ UDゴシック" panose="020B0400000000000000" pitchFamily="49" charset="-128"/>
              </a:rPr>
              <a:t>40</a:t>
            </a:r>
            <a:endParaRPr kumimoji="1" lang="ja-JP" altLang="en-US" b="1"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F2F674DC-1632-8A00-DF59-F01D7EEA098C}"/>
              </a:ext>
            </a:extLst>
          </p:cNvPr>
          <p:cNvSpPr txBox="1"/>
          <p:nvPr/>
        </p:nvSpPr>
        <p:spPr>
          <a:xfrm flipH="1">
            <a:off x="192023" y="804672"/>
            <a:ext cx="2712722"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⑴　伐採後の状況報告書</a:t>
            </a:r>
          </a:p>
        </p:txBody>
      </p:sp>
      <p:graphicFrame>
        <p:nvGraphicFramePr>
          <p:cNvPr id="6" name="表 6">
            <a:extLst>
              <a:ext uri="{FF2B5EF4-FFF2-40B4-BE49-F238E27FC236}">
                <a16:creationId xmlns:a16="http://schemas.microsoft.com/office/drawing/2014/main" id="{9370068F-322F-FE5A-7940-3657EFB970F6}"/>
              </a:ext>
            </a:extLst>
          </p:cNvPr>
          <p:cNvGraphicFramePr>
            <a:graphicFrameLocks noGrp="1"/>
          </p:cNvGraphicFramePr>
          <p:nvPr>
            <p:extLst>
              <p:ext uri="{D42A27DB-BD31-4B8C-83A1-F6EECF244321}">
                <p14:modId xmlns:p14="http://schemas.microsoft.com/office/powerpoint/2010/main" val="406154758"/>
              </p:ext>
            </p:extLst>
          </p:nvPr>
        </p:nvGraphicFramePr>
        <p:xfrm>
          <a:off x="233172" y="1174004"/>
          <a:ext cx="6391656" cy="3225800"/>
        </p:xfrm>
        <a:graphic>
          <a:graphicData uri="http://schemas.openxmlformats.org/drawingml/2006/table">
            <a:tbl>
              <a:tblPr firstRow="1" bandRow="1">
                <a:tableStyleId>{5940675A-B579-460E-94D1-54222C63F5DA}</a:tableStyleId>
              </a:tblPr>
              <a:tblGrid>
                <a:gridCol w="661416">
                  <a:extLst>
                    <a:ext uri="{9D8B030D-6E8A-4147-A177-3AD203B41FA5}">
                      <a16:colId xmlns:a16="http://schemas.microsoft.com/office/drawing/2014/main" val="2012519631"/>
                    </a:ext>
                  </a:extLst>
                </a:gridCol>
                <a:gridCol w="1085088">
                  <a:extLst>
                    <a:ext uri="{9D8B030D-6E8A-4147-A177-3AD203B41FA5}">
                      <a16:colId xmlns:a16="http://schemas.microsoft.com/office/drawing/2014/main" val="898333807"/>
                    </a:ext>
                  </a:extLst>
                </a:gridCol>
                <a:gridCol w="4645152">
                  <a:extLst>
                    <a:ext uri="{9D8B030D-6E8A-4147-A177-3AD203B41FA5}">
                      <a16:colId xmlns:a16="http://schemas.microsoft.com/office/drawing/2014/main" val="306517714"/>
                    </a:ext>
                  </a:extLst>
                </a:gridCol>
              </a:tblGrid>
              <a:tr h="370840">
                <a:tc>
                  <a:txBody>
                    <a:bodyPr/>
                    <a:lstStyle/>
                    <a:p>
                      <a:pPr algn="ctr"/>
                      <a:r>
                        <a:rPr kumimoji="1" lang="ja-JP" altLang="en-US" sz="1200" dirty="0"/>
                        <a:t>ﾁｪｯｸ</a:t>
                      </a:r>
                    </a:p>
                  </a:txBody>
                  <a:tcPr anchor="ctr"/>
                </a:tc>
                <a:tc>
                  <a:txBody>
                    <a:bodyPr/>
                    <a:lstStyle/>
                    <a:p>
                      <a:pPr algn="ctr"/>
                      <a:r>
                        <a:rPr kumimoji="1" lang="ja-JP" altLang="en-US" sz="1200" dirty="0"/>
                        <a:t>項　目</a:t>
                      </a:r>
                    </a:p>
                  </a:txBody>
                  <a:tcPr anchor="ctr"/>
                </a:tc>
                <a:tc>
                  <a:txBody>
                    <a:bodyPr/>
                    <a:lstStyle/>
                    <a:p>
                      <a:pPr algn="ctr"/>
                      <a:r>
                        <a:rPr kumimoji="1" lang="ja-JP" altLang="en-US" sz="1200" dirty="0"/>
                        <a:t>内　　　　　　容</a:t>
                      </a:r>
                    </a:p>
                  </a:txBody>
                  <a:tcPr anchor="ctr"/>
                </a:tc>
                <a:extLst>
                  <a:ext uri="{0D108BD9-81ED-4DB2-BD59-A6C34878D82A}">
                    <a16:rowId xmlns:a16="http://schemas.microsoft.com/office/drawing/2014/main" val="2384560171"/>
                  </a:ext>
                </a:extLst>
              </a:tr>
              <a:tr h="370840">
                <a:tc>
                  <a:txBody>
                    <a:bodyPr/>
                    <a:lstStyle/>
                    <a:p>
                      <a:pPr algn="ctr"/>
                      <a:r>
                        <a:rPr kumimoji="1" lang="ja-JP" altLang="en-US" sz="1800" dirty="0"/>
                        <a:t>□</a:t>
                      </a:r>
                      <a:endParaRPr kumimoji="1" lang="ja-JP" altLang="en-US" sz="1400" dirty="0"/>
                    </a:p>
                  </a:txBody>
                  <a:tcPr anchor="ctr"/>
                </a:tc>
                <a:tc>
                  <a:txBody>
                    <a:bodyPr/>
                    <a:lstStyle/>
                    <a:p>
                      <a:pPr algn="ctr"/>
                      <a:r>
                        <a:rPr kumimoji="1" lang="ja-JP" altLang="en-US" sz="1200" dirty="0"/>
                        <a:t>報告日</a:t>
                      </a:r>
                    </a:p>
                  </a:txBody>
                  <a:tcPr anchor="ctr"/>
                </a:tc>
                <a:tc>
                  <a:txBody>
                    <a:bodyPr/>
                    <a:lstStyle/>
                    <a:p>
                      <a:pPr algn="l"/>
                      <a:r>
                        <a:rPr kumimoji="1" lang="ja-JP" altLang="en-US" sz="1200" dirty="0"/>
                        <a:t>伐採期間の末日から</a:t>
                      </a:r>
                      <a:r>
                        <a:rPr kumimoji="1" lang="en-US" altLang="ja-JP" sz="1200" dirty="0"/>
                        <a:t>30</a:t>
                      </a:r>
                      <a:r>
                        <a:rPr kumimoji="1" lang="ja-JP" altLang="en-US" sz="1200" dirty="0"/>
                        <a:t>日以内になっているか。</a:t>
                      </a:r>
                    </a:p>
                  </a:txBody>
                  <a:tcPr anchor="ctr"/>
                </a:tc>
                <a:extLst>
                  <a:ext uri="{0D108BD9-81ED-4DB2-BD59-A6C34878D82A}">
                    <a16:rowId xmlns:a16="http://schemas.microsoft.com/office/drawing/2014/main" val="2854112622"/>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dirty="0"/>
                        <a:t>□</a:t>
                      </a:r>
                      <a:endParaRPr kumimoji="1" lang="ja-JP" altLang="en-US" sz="1200" dirty="0"/>
                    </a:p>
                  </a:txBody>
                  <a:tcPr anchor="ctr"/>
                </a:tc>
                <a:tc>
                  <a:txBody>
                    <a:bodyPr/>
                    <a:lstStyle/>
                    <a:p>
                      <a:pPr algn="ctr"/>
                      <a:r>
                        <a:rPr kumimoji="1" lang="ja-JP" altLang="en-US" sz="1200" dirty="0"/>
                        <a:t>所在場所</a:t>
                      </a:r>
                    </a:p>
                  </a:txBody>
                  <a:tcPr anchor="ctr"/>
                </a:tc>
                <a:tc>
                  <a:txBody>
                    <a:bodyPr/>
                    <a:lstStyle/>
                    <a:p>
                      <a:pPr algn="l"/>
                      <a:r>
                        <a:rPr kumimoji="1" lang="ja-JP" altLang="en-US" sz="1200" dirty="0"/>
                        <a:t>伐採した全ての地番が記載されているか。</a:t>
                      </a:r>
                    </a:p>
                  </a:txBody>
                  <a:tcPr anchor="ctr"/>
                </a:tc>
                <a:extLst>
                  <a:ext uri="{0D108BD9-81ED-4DB2-BD59-A6C34878D82A}">
                    <a16:rowId xmlns:a16="http://schemas.microsoft.com/office/drawing/2014/main" val="1128120372"/>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dirty="0"/>
                        <a:t>□</a:t>
                      </a:r>
                      <a:endParaRPr kumimoji="1" lang="ja-JP" altLang="en-US" sz="1200" dirty="0"/>
                    </a:p>
                  </a:txBody>
                  <a:tcPr anchor="ctr"/>
                </a:tc>
                <a:tc>
                  <a:txBody>
                    <a:bodyPr/>
                    <a:lstStyle/>
                    <a:p>
                      <a:pPr algn="ctr"/>
                      <a:r>
                        <a:rPr kumimoji="1" lang="ja-JP" altLang="en-US" sz="1200" dirty="0"/>
                        <a:t>伐採の</a:t>
                      </a:r>
                      <a:endParaRPr kumimoji="1" lang="en-US" altLang="ja-JP" sz="1200" dirty="0"/>
                    </a:p>
                    <a:p>
                      <a:pPr algn="ctr"/>
                      <a:r>
                        <a:rPr kumimoji="1" lang="ja-JP" altLang="en-US" sz="1200" dirty="0"/>
                        <a:t>実施状況</a:t>
                      </a:r>
                    </a:p>
                  </a:txBody>
                  <a:tcPr anchor="ctr"/>
                </a:tc>
                <a:tc>
                  <a:txBody>
                    <a:bodyPr/>
                    <a:lstStyle/>
                    <a:p>
                      <a:pPr algn="l"/>
                      <a:r>
                        <a:rPr kumimoji="1" lang="ja-JP" altLang="en-US" sz="1200" dirty="0"/>
                        <a:t>提出した伐採計画と整合した内容となっているか。</a:t>
                      </a:r>
                    </a:p>
                  </a:txBody>
                  <a:tcPr anchor="ctr"/>
                </a:tc>
                <a:extLst>
                  <a:ext uri="{0D108BD9-81ED-4DB2-BD59-A6C34878D82A}">
                    <a16:rowId xmlns:a16="http://schemas.microsoft.com/office/drawing/2014/main" val="825291084"/>
                  </a:ext>
                </a:extLst>
              </a:tr>
              <a:tr h="370840">
                <a:tc>
                  <a:txBody>
                    <a:bodyPr/>
                    <a:lstStyle/>
                    <a:p>
                      <a:pPr algn="ctr"/>
                      <a:r>
                        <a:rPr kumimoji="1" lang="ja-JP" altLang="en-US" sz="1800" dirty="0"/>
                        <a:t>□</a:t>
                      </a:r>
                      <a:endParaRPr kumimoji="1" lang="ja-JP" altLang="en-US" sz="1600" dirty="0"/>
                    </a:p>
                  </a:txBody>
                  <a:tcPr anchor="ctr"/>
                </a:tc>
                <a:tc>
                  <a:txBody>
                    <a:bodyPr/>
                    <a:lstStyle/>
                    <a:p>
                      <a:pPr algn="ctr"/>
                      <a:r>
                        <a:rPr kumimoji="1" lang="ja-JP" altLang="en-US" sz="1200" dirty="0"/>
                        <a:t>伐採面積</a:t>
                      </a:r>
                    </a:p>
                  </a:txBody>
                  <a:tcPr anchor="ctr"/>
                </a:tc>
                <a:tc>
                  <a:txBody>
                    <a:bodyPr/>
                    <a:lstStyle/>
                    <a:p>
                      <a:pPr algn="l"/>
                      <a:r>
                        <a:rPr kumimoji="1" lang="ja-JP" altLang="en-US" sz="1200" dirty="0"/>
                        <a:t>全ての地番の伐採面積が合計されているか。</a:t>
                      </a:r>
                    </a:p>
                  </a:txBody>
                  <a:tcPr anchor="ctr"/>
                </a:tc>
                <a:extLst>
                  <a:ext uri="{0D108BD9-81ED-4DB2-BD59-A6C34878D82A}">
                    <a16:rowId xmlns:a16="http://schemas.microsoft.com/office/drawing/2014/main" val="2376360636"/>
                  </a:ext>
                </a:extLst>
              </a:tr>
              <a:tr h="370840">
                <a:tc>
                  <a:txBody>
                    <a:bodyPr/>
                    <a:lstStyle/>
                    <a:p>
                      <a:pPr algn="ctr"/>
                      <a:r>
                        <a:rPr kumimoji="1" lang="ja-JP" altLang="en-US" sz="1600" dirty="0"/>
                        <a:t>□</a:t>
                      </a:r>
                    </a:p>
                  </a:txBody>
                  <a:tcPr anchor="ctr"/>
                </a:tc>
                <a:tc>
                  <a:txBody>
                    <a:bodyPr/>
                    <a:lstStyle/>
                    <a:p>
                      <a:pPr algn="ctr"/>
                      <a:r>
                        <a:rPr kumimoji="1" lang="ja-JP" altLang="en-US" sz="1200" dirty="0"/>
                        <a:t>備考</a:t>
                      </a:r>
                    </a:p>
                  </a:txBody>
                  <a:tcPr anchor="ctr"/>
                </a:tc>
                <a:tc>
                  <a:txBody>
                    <a:bodyPr/>
                    <a:lstStyle/>
                    <a:p>
                      <a:pPr algn="l"/>
                      <a:r>
                        <a:rPr kumimoji="1" lang="ja-JP" altLang="en-US" sz="1200" dirty="0"/>
                        <a:t>転用の場合の用途及び転用時期が記載されているか。</a:t>
                      </a:r>
                    </a:p>
                  </a:txBody>
                  <a:tcPr anchor="ctr"/>
                </a:tc>
                <a:extLst>
                  <a:ext uri="{0D108BD9-81ED-4DB2-BD59-A6C34878D82A}">
                    <a16:rowId xmlns:a16="http://schemas.microsoft.com/office/drawing/2014/main" val="103662814"/>
                  </a:ext>
                </a:extLst>
              </a:tr>
              <a:tr h="370840">
                <a:tc>
                  <a:txBody>
                    <a:bodyPr/>
                    <a:lstStyle/>
                    <a:p>
                      <a:pPr algn="ctr"/>
                      <a:r>
                        <a:rPr kumimoji="1" lang="ja-JP" altLang="en-US" sz="1600" dirty="0"/>
                        <a:t>□</a:t>
                      </a:r>
                    </a:p>
                  </a:txBody>
                  <a:tcPr anchor="ctr"/>
                </a:tc>
                <a:tc>
                  <a:txBody>
                    <a:bodyPr/>
                    <a:lstStyle/>
                    <a:p>
                      <a:pPr algn="ctr"/>
                      <a:r>
                        <a:rPr kumimoji="1" lang="ja-JP" altLang="en-US" sz="1200" dirty="0"/>
                        <a:t>備考</a:t>
                      </a:r>
                    </a:p>
                  </a:txBody>
                  <a:tcPr anchor="ctr"/>
                </a:tc>
                <a:tc>
                  <a:txBody>
                    <a:bodyPr/>
                    <a:lstStyle/>
                    <a:p>
                      <a:pPr algn="l"/>
                      <a:r>
                        <a:rPr kumimoji="1" lang="ja-JP" altLang="en-US" sz="1200" dirty="0"/>
                        <a:t>相続等により届出書と異なる者が提出する場合、その事情を記載されているか。</a:t>
                      </a:r>
                    </a:p>
                  </a:txBody>
                  <a:tcPr anchor="ctr"/>
                </a:tc>
                <a:extLst>
                  <a:ext uri="{0D108BD9-81ED-4DB2-BD59-A6C34878D82A}">
                    <a16:rowId xmlns:a16="http://schemas.microsoft.com/office/drawing/2014/main" val="6179986"/>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dirty="0"/>
                        <a:t>□</a:t>
                      </a:r>
                    </a:p>
                  </a:txBody>
                  <a:tcPr anchor="ctr"/>
                </a:tc>
                <a:tc>
                  <a:txBody>
                    <a:bodyPr/>
                    <a:lstStyle/>
                    <a:p>
                      <a:pPr algn="ctr"/>
                      <a:r>
                        <a:rPr kumimoji="1" lang="ja-JP" altLang="en-US" sz="1200" dirty="0"/>
                        <a:t>添付書類</a:t>
                      </a:r>
                    </a:p>
                  </a:txBody>
                  <a:tcPr anchor="ctr"/>
                </a:tc>
                <a:tc>
                  <a:txBody>
                    <a:bodyPr/>
                    <a:lstStyle/>
                    <a:p>
                      <a:pPr algn="l"/>
                      <a:r>
                        <a:rPr kumimoji="1" lang="ja-JP" altLang="en-US" sz="1200" dirty="0"/>
                        <a:t>市町村から指導されている書類（伐採後の写真等）を添付されているか。</a:t>
                      </a:r>
                    </a:p>
                  </a:txBody>
                  <a:tcPr anchor="ctr"/>
                </a:tc>
                <a:extLst>
                  <a:ext uri="{0D108BD9-81ED-4DB2-BD59-A6C34878D82A}">
                    <a16:rowId xmlns:a16="http://schemas.microsoft.com/office/drawing/2014/main" val="771022509"/>
                  </a:ext>
                </a:extLst>
              </a:tr>
            </a:tbl>
          </a:graphicData>
        </a:graphic>
      </p:graphicFrame>
      <p:sp>
        <p:nvSpPr>
          <p:cNvPr id="7" name="テキスト ボックス 6">
            <a:extLst>
              <a:ext uri="{FF2B5EF4-FFF2-40B4-BE49-F238E27FC236}">
                <a16:creationId xmlns:a16="http://schemas.microsoft.com/office/drawing/2014/main" id="{68A3DE3F-6E71-8859-795F-74BD71351553}"/>
              </a:ext>
            </a:extLst>
          </p:cNvPr>
          <p:cNvSpPr txBox="1"/>
          <p:nvPr/>
        </p:nvSpPr>
        <p:spPr>
          <a:xfrm flipH="1">
            <a:off x="185927" y="4980432"/>
            <a:ext cx="2712722"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⑵　造林後の状況報告書</a:t>
            </a:r>
          </a:p>
        </p:txBody>
      </p:sp>
      <p:sp>
        <p:nvSpPr>
          <p:cNvPr id="10" name="正方形/長方形 9">
            <a:extLst>
              <a:ext uri="{FF2B5EF4-FFF2-40B4-BE49-F238E27FC236}">
                <a16:creationId xmlns:a16="http://schemas.microsoft.com/office/drawing/2014/main" id="{4F8A4B77-0EF3-3A13-05EB-DB679A49D9DB}"/>
              </a:ext>
            </a:extLst>
          </p:cNvPr>
          <p:cNvSpPr/>
          <p:nvPr/>
        </p:nvSpPr>
        <p:spPr>
          <a:xfrm>
            <a:off x="0" y="-19667"/>
            <a:ext cx="6858000" cy="461665"/>
          </a:xfrm>
          <a:prstGeom prst="rect">
            <a:avLst/>
          </a:prstGeom>
          <a:solidFill>
            <a:schemeClr val="accent6">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③　チェックポイント</a:t>
            </a:r>
          </a:p>
        </p:txBody>
      </p:sp>
      <p:graphicFrame>
        <p:nvGraphicFramePr>
          <p:cNvPr id="11" name="表 6">
            <a:extLst>
              <a:ext uri="{FF2B5EF4-FFF2-40B4-BE49-F238E27FC236}">
                <a16:creationId xmlns:a16="http://schemas.microsoft.com/office/drawing/2014/main" id="{046C037F-B2E5-8FF0-BBBF-971037178594}"/>
              </a:ext>
            </a:extLst>
          </p:cNvPr>
          <p:cNvGraphicFramePr>
            <a:graphicFrameLocks noGrp="1"/>
          </p:cNvGraphicFramePr>
          <p:nvPr>
            <p:extLst>
              <p:ext uri="{D42A27DB-BD31-4B8C-83A1-F6EECF244321}">
                <p14:modId xmlns:p14="http://schemas.microsoft.com/office/powerpoint/2010/main" val="1490991748"/>
              </p:ext>
            </p:extLst>
          </p:nvPr>
        </p:nvGraphicFramePr>
        <p:xfrm>
          <a:off x="227076" y="5349764"/>
          <a:ext cx="6391656" cy="3312160"/>
        </p:xfrm>
        <a:graphic>
          <a:graphicData uri="http://schemas.openxmlformats.org/drawingml/2006/table">
            <a:tbl>
              <a:tblPr firstRow="1" bandRow="1">
                <a:tableStyleId>{5940675A-B579-460E-94D1-54222C63F5DA}</a:tableStyleId>
              </a:tblPr>
              <a:tblGrid>
                <a:gridCol w="661416">
                  <a:extLst>
                    <a:ext uri="{9D8B030D-6E8A-4147-A177-3AD203B41FA5}">
                      <a16:colId xmlns:a16="http://schemas.microsoft.com/office/drawing/2014/main" val="2012519631"/>
                    </a:ext>
                  </a:extLst>
                </a:gridCol>
                <a:gridCol w="1085088">
                  <a:extLst>
                    <a:ext uri="{9D8B030D-6E8A-4147-A177-3AD203B41FA5}">
                      <a16:colId xmlns:a16="http://schemas.microsoft.com/office/drawing/2014/main" val="898333807"/>
                    </a:ext>
                  </a:extLst>
                </a:gridCol>
                <a:gridCol w="4645152">
                  <a:extLst>
                    <a:ext uri="{9D8B030D-6E8A-4147-A177-3AD203B41FA5}">
                      <a16:colId xmlns:a16="http://schemas.microsoft.com/office/drawing/2014/main" val="306517714"/>
                    </a:ext>
                  </a:extLst>
                </a:gridCol>
              </a:tblGrid>
              <a:tr h="370840">
                <a:tc>
                  <a:txBody>
                    <a:bodyPr/>
                    <a:lstStyle/>
                    <a:p>
                      <a:pPr algn="ctr"/>
                      <a:r>
                        <a:rPr kumimoji="1" lang="ja-JP" altLang="en-US" sz="1200" dirty="0"/>
                        <a:t>ﾁｪｯｸ</a:t>
                      </a:r>
                    </a:p>
                  </a:txBody>
                  <a:tcPr anchor="ctr"/>
                </a:tc>
                <a:tc>
                  <a:txBody>
                    <a:bodyPr/>
                    <a:lstStyle/>
                    <a:p>
                      <a:pPr algn="ctr"/>
                      <a:r>
                        <a:rPr kumimoji="1" lang="ja-JP" altLang="en-US" sz="1200" dirty="0"/>
                        <a:t>項　目</a:t>
                      </a:r>
                    </a:p>
                  </a:txBody>
                  <a:tcPr anchor="ctr"/>
                </a:tc>
                <a:tc>
                  <a:txBody>
                    <a:bodyPr/>
                    <a:lstStyle/>
                    <a:p>
                      <a:pPr algn="ctr"/>
                      <a:r>
                        <a:rPr kumimoji="1" lang="ja-JP" altLang="en-US" sz="1200" dirty="0"/>
                        <a:t>内　　　　　　容</a:t>
                      </a:r>
                    </a:p>
                  </a:txBody>
                  <a:tcPr anchor="ctr"/>
                </a:tc>
                <a:extLst>
                  <a:ext uri="{0D108BD9-81ED-4DB2-BD59-A6C34878D82A}">
                    <a16:rowId xmlns:a16="http://schemas.microsoft.com/office/drawing/2014/main" val="2384560171"/>
                  </a:ext>
                </a:extLst>
              </a:tr>
              <a:tr h="370840">
                <a:tc>
                  <a:txBody>
                    <a:bodyPr/>
                    <a:lstStyle/>
                    <a:p>
                      <a:pPr algn="ctr"/>
                      <a:r>
                        <a:rPr kumimoji="1" lang="ja-JP" altLang="en-US" sz="1800" dirty="0"/>
                        <a:t>□</a:t>
                      </a:r>
                      <a:endParaRPr kumimoji="1" lang="ja-JP" altLang="en-US" sz="1400" dirty="0"/>
                    </a:p>
                  </a:txBody>
                  <a:tcPr anchor="ctr"/>
                </a:tc>
                <a:tc>
                  <a:txBody>
                    <a:bodyPr/>
                    <a:lstStyle/>
                    <a:p>
                      <a:pPr algn="ctr"/>
                      <a:r>
                        <a:rPr kumimoji="1" lang="ja-JP" altLang="en-US" sz="1200" dirty="0"/>
                        <a:t>報告日</a:t>
                      </a:r>
                    </a:p>
                  </a:txBody>
                  <a:tcPr anchor="ctr"/>
                </a:tc>
                <a:tc>
                  <a:txBody>
                    <a:bodyPr/>
                    <a:lstStyle/>
                    <a:p>
                      <a:pPr algn="l"/>
                      <a:r>
                        <a:rPr kumimoji="1" lang="ja-JP" altLang="en-US" sz="1200" dirty="0"/>
                        <a:t>造林期間の末日から</a:t>
                      </a:r>
                      <a:r>
                        <a:rPr kumimoji="1" lang="en-US" altLang="ja-JP" sz="1200" dirty="0"/>
                        <a:t>30</a:t>
                      </a:r>
                      <a:r>
                        <a:rPr kumimoji="1" lang="ja-JP" altLang="en-US" sz="1200" dirty="0"/>
                        <a:t>日以内になっているか。</a:t>
                      </a:r>
                    </a:p>
                  </a:txBody>
                  <a:tcPr anchor="ctr"/>
                </a:tc>
                <a:extLst>
                  <a:ext uri="{0D108BD9-81ED-4DB2-BD59-A6C34878D82A}">
                    <a16:rowId xmlns:a16="http://schemas.microsoft.com/office/drawing/2014/main" val="2854112622"/>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dirty="0"/>
                        <a:t>□</a:t>
                      </a:r>
                      <a:endParaRPr kumimoji="1" lang="ja-JP" altLang="en-US" sz="1200" dirty="0"/>
                    </a:p>
                  </a:txBody>
                  <a:tcPr anchor="ctr"/>
                </a:tc>
                <a:tc>
                  <a:txBody>
                    <a:bodyPr/>
                    <a:lstStyle/>
                    <a:p>
                      <a:pPr algn="ctr"/>
                      <a:r>
                        <a:rPr kumimoji="1" lang="ja-JP" altLang="en-US" sz="1200" dirty="0"/>
                        <a:t>所在場所</a:t>
                      </a:r>
                    </a:p>
                  </a:txBody>
                  <a:tcPr anchor="ctr"/>
                </a:tc>
                <a:tc>
                  <a:txBody>
                    <a:bodyPr/>
                    <a:lstStyle/>
                    <a:p>
                      <a:pPr algn="l"/>
                      <a:r>
                        <a:rPr kumimoji="1" lang="ja-JP" altLang="en-US" sz="1200" dirty="0"/>
                        <a:t>造林した全ての地番が記載されているか。</a:t>
                      </a:r>
                    </a:p>
                  </a:txBody>
                  <a:tcPr anchor="ctr"/>
                </a:tc>
                <a:extLst>
                  <a:ext uri="{0D108BD9-81ED-4DB2-BD59-A6C34878D82A}">
                    <a16:rowId xmlns:a16="http://schemas.microsoft.com/office/drawing/2014/main" val="1128120372"/>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dirty="0"/>
                        <a:t>□</a:t>
                      </a:r>
                      <a:endParaRPr kumimoji="1" lang="ja-JP" altLang="en-US" sz="1200" dirty="0"/>
                    </a:p>
                  </a:txBody>
                  <a:tcPr anchor="ctr"/>
                </a:tc>
                <a:tc>
                  <a:txBody>
                    <a:bodyPr/>
                    <a:lstStyle/>
                    <a:p>
                      <a:pPr algn="ctr"/>
                      <a:r>
                        <a:rPr kumimoji="1" lang="ja-JP" altLang="en-US" sz="1200" dirty="0"/>
                        <a:t>造林の</a:t>
                      </a:r>
                      <a:endParaRPr kumimoji="1" lang="en-US" altLang="ja-JP" sz="1200" dirty="0"/>
                    </a:p>
                    <a:p>
                      <a:pPr algn="ctr"/>
                      <a:r>
                        <a:rPr kumimoji="1" lang="ja-JP" altLang="en-US" sz="1200" dirty="0"/>
                        <a:t>実施状況</a:t>
                      </a:r>
                    </a:p>
                  </a:txBody>
                  <a:tcPr anchor="ctr"/>
                </a:tc>
                <a:tc>
                  <a:txBody>
                    <a:bodyPr/>
                    <a:lstStyle/>
                    <a:p>
                      <a:pPr algn="l"/>
                      <a:r>
                        <a:rPr kumimoji="1" lang="ja-JP" altLang="en-US" sz="1200" dirty="0"/>
                        <a:t>提出した造林計画と整合した内容となっているか。</a:t>
                      </a:r>
                    </a:p>
                  </a:txBody>
                  <a:tcPr anchor="ctr"/>
                </a:tc>
                <a:extLst>
                  <a:ext uri="{0D108BD9-81ED-4DB2-BD59-A6C34878D82A}">
                    <a16:rowId xmlns:a16="http://schemas.microsoft.com/office/drawing/2014/main" val="825291084"/>
                  </a:ext>
                </a:extLst>
              </a:tr>
              <a:tr h="370840">
                <a:tc>
                  <a:txBody>
                    <a:bodyPr/>
                    <a:lstStyle/>
                    <a:p>
                      <a:pPr algn="ctr"/>
                      <a:r>
                        <a:rPr kumimoji="1" lang="ja-JP" altLang="en-US" sz="1800" dirty="0"/>
                        <a:t>□</a:t>
                      </a:r>
                      <a:endParaRPr kumimoji="1" lang="ja-JP" altLang="en-US" sz="1600" dirty="0"/>
                    </a:p>
                  </a:txBody>
                  <a:tcPr anchor="ctr"/>
                </a:tc>
                <a:tc>
                  <a:txBody>
                    <a:bodyPr/>
                    <a:lstStyle/>
                    <a:p>
                      <a:pPr algn="ctr"/>
                      <a:r>
                        <a:rPr kumimoji="1" lang="ja-JP" altLang="en-US" sz="1200" dirty="0"/>
                        <a:t>造林面積</a:t>
                      </a:r>
                    </a:p>
                  </a:txBody>
                  <a:tcPr anchor="ctr"/>
                </a:tc>
                <a:tc>
                  <a:txBody>
                    <a:bodyPr/>
                    <a:lstStyle/>
                    <a:p>
                      <a:pPr algn="l"/>
                      <a:r>
                        <a:rPr kumimoji="1" lang="ja-JP" altLang="en-US" sz="1200" dirty="0"/>
                        <a:t>伐採報告書の伐採面積が造林されているか。</a:t>
                      </a:r>
                    </a:p>
                  </a:txBody>
                  <a:tcPr anchor="ctr"/>
                </a:tc>
                <a:extLst>
                  <a:ext uri="{0D108BD9-81ED-4DB2-BD59-A6C34878D82A}">
                    <a16:rowId xmlns:a16="http://schemas.microsoft.com/office/drawing/2014/main" val="2376360636"/>
                  </a:ext>
                </a:extLst>
              </a:tr>
              <a:tr h="370840">
                <a:tc>
                  <a:txBody>
                    <a:bodyPr/>
                    <a:lstStyle/>
                    <a:p>
                      <a:pPr algn="ctr"/>
                      <a:r>
                        <a:rPr kumimoji="1" lang="ja-JP" altLang="en-US" sz="1600" dirty="0"/>
                        <a:t>□</a:t>
                      </a:r>
                    </a:p>
                  </a:txBody>
                  <a:tcPr anchor="ctr"/>
                </a:tc>
                <a:tc>
                  <a:txBody>
                    <a:bodyPr/>
                    <a:lstStyle/>
                    <a:p>
                      <a:pPr algn="ctr"/>
                      <a:r>
                        <a:rPr kumimoji="1" lang="ja-JP" altLang="en-US" sz="1200" dirty="0"/>
                        <a:t>複数樹種</a:t>
                      </a:r>
                    </a:p>
                  </a:txBody>
                  <a:tcPr anchor="ctr"/>
                </a:tc>
                <a:tc>
                  <a:txBody>
                    <a:bodyPr/>
                    <a:lstStyle/>
                    <a:p>
                      <a:pPr algn="l"/>
                      <a:r>
                        <a:rPr kumimoji="1" lang="ja-JP" altLang="en-US" sz="1200" dirty="0"/>
                        <a:t>複数樹種の造林が実施されている場合、樹種、面積、本数はそれぞれの樹種について記載されているか。</a:t>
                      </a:r>
                    </a:p>
                  </a:txBody>
                  <a:tcPr anchor="ctr"/>
                </a:tc>
                <a:extLst>
                  <a:ext uri="{0D108BD9-81ED-4DB2-BD59-A6C34878D82A}">
                    <a16:rowId xmlns:a16="http://schemas.microsoft.com/office/drawing/2014/main" val="103662814"/>
                  </a:ext>
                </a:extLst>
              </a:tr>
              <a:tr h="370840">
                <a:tc>
                  <a:txBody>
                    <a:bodyPr/>
                    <a:lstStyle/>
                    <a:p>
                      <a:pPr algn="ctr"/>
                      <a:r>
                        <a:rPr kumimoji="1" lang="ja-JP" altLang="en-US" sz="1600" dirty="0"/>
                        <a:t>□</a:t>
                      </a:r>
                    </a:p>
                  </a:txBody>
                  <a:tcPr anchor="ctr"/>
                </a:tc>
                <a:tc>
                  <a:txBody>
                    <a:bodyPr/>
                    <a:lstStyle/>
                    <a:p>
                      <a:pPr algn="ctr"/>
                      <a:r>
                        <a:rPr kumimoji="1" lang="ja-JP" altLang="en-US" sz="1200" dirty="0"/>
                        <a:t>備考</a:t>
                      </a:r>
                    </a:p>
                  </a:txBody>
                  <a:tcPr anchor="ctr"/>
                </a:tc>
                <a:tc>
                  <a:txBody>
                    <a:bodyPr/>
                    <a:lstStyle/>
                    <a:p>
                      <a:pPr algn="l"/>
                      <a:r>
                        <a:rPr kumimoji="1" lang="ja-JP" altLang="en-US" sz="1200" dirty="0"/>
                        <a:t>相続等により届出書と異なる者が提出する場合、その事情を記載されているか。</a:t>
                      </a:r>
                    </a:p>
                  </a:txBody>
                  <a:tcPr anchor="ctr"/>
                </a:tc>
                <a:extLst>
                  <a:ext uri="{0D108BD9-81ED-4DB2-BD59-A6C34878D82A}">
                    <a16:rowId xmlns:a16="http://schemas.microsoft.com/office/drawing/2014/main" val="6179986"/>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dirty="0"/>
                        <a:t>□</a:t>
                      </a:r>
                    </a:p>
                  </a:txBody>
                  <a:tcPr anchor="ctr"/>
                </a:tc>
                <a:tc>
                  <a:txBody>
                    <a:bodyPr/>
                    <a:lstStyle/>
                    <a:p>
                      <a:pPr algn="ctr"/>
                      <a:r>
                        <a:rPr kumimoji="1" lang="ja-JP" altLang="en-US" sz="1200" dirty="0"/>
                        <a:t>添付書類</a:t>
                      </a:r>
                    </a:p>
                  </a:txBody>
                  <a:tcPr anchor="ctr"/>
                </a:tc>
                <a:tc>
                  <a:txBody>
                    <a:bodyPr/>
                    <a:lstStyle/>
                    <a:p>
                      <a:pPr algn="l"/>
                      <a:r>
                        <a:rPr kumimoji="1" lang="ja-JP" altLang="en-US" sz="1200" dirty="0"/>
                        <a:t>市町村から指導されている書類（造林後の写真、更新状況のチェックリスト等）を添付されているか。</a:t>
                      </a:r>
                    </a:p>
                  </a:txBody>
                  <a:tcPr anchor="ctr"/>
                </a:tc>
                <a:extLst>
                  <a:ext uri="{0D108BD9-81ED-4DB2-BD59-A6C34878D82A}">
                    <a16:rowId xmlns:a16="http://schemas.microsoft.com/office/drawing/2014/main" val="560142726"/>
                  </a:ext>
                </a:extLst>
              </a:tr>
            </a:tbl>
          </a:graphicData>
        </a:graphic>
      </p:graphicFrame>
    </p:spTree>
    <p:extLst>
      <p:ext uri="{BB962C8B-B14F-4D97-AF65-F5344CB8AC3E}">
        <p14:creationId xmlns:p14="http://schemas.microsoft.com/office/powerpoint/2010/main" val="2431444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E6F09B8C-0194-BB36-B5AA-9E412A8D0061}"/>
              </a:ext>
            </a:extLst>
          </p:cNvPr>
          <p:cNvGrpSpPr/>
          <p:nvPr/>
        </p:nvGrpSpPr>
        <p:grpSpPr>
          <a:xfrm>
            <a:off x="196876" y="5632704"/>
            <a:ext cx="6554444" cy="899748"/>
            <a:chOff x="245644" y="8827008"/>
            <a:chExt cx="6554444" cy="899748"/>
          </a:xfrm>
        </p:grpSpPr>
        <p:sp>
          <p:nvSpPr>
            <p:cNvPr id="29" name="テキスト ボックス 28">
              <a:extLst>
                <a:ext uri="{FF2B5EF4-FFF2-40B4-BE49-F238E27FC236}">
                  <a16:creationId xmlns:a16="http://schemas.microsoft.com/office/drawing/2014/main" id="{F04BDADB-B2D8-8D25-3CA8-CE154448504B}"/>
                </a:ext>
              </a:extLst>
            </p:cNvPr>
            <p:cNvSpPr txBox="1"/>
            <p:nvPr/>
          </p:nvSpPr>
          <p:spPr>
            <a:xfrm>
              <a:off x="245644" y="8870184"/>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30" name="テキスト ボックス 29">
              <a:extLst>
                <a:ext uri="{FF2B5EF4-FFF2-40B4-BE49-F238E27FC236}">
                  <a16:creationId xmlns:a16="http://schemas.microsoft.com/office/drawing/2014/main" id="{DD5EC158-3196-BC73-DFC1-E0DC582F80D4}"/>
                </a:ext>
              </a:extLst>
            </p:cNvPr>
            <p:cNvSpPr txBox="1"/>
            <p:nvPr/>
          </p:nvSpPr>
          <p:spPr>
            <a:xfrm>
              <a:off x="1219200" y="8827008"/>
              <a:ext cx="5202852" cy="338554"/>
            </a:xfrm>
            <a:prstGeom prst="rect">
              <a:avLst/>
            </a:prstGeom>
            <a:noFill/>
          </p:spPr>
          <p:txBody>
            <a:bodyPr wrap="square" rtlCol="0">
              <a:spAutoFit/>
            </a:bodyPr>
            <a:lstStyle/>
            <a:p>
              <a:r>
                <a:rPr kumimoji="1" lang="ja-JP" altLang="en-US" sz="1600" u="sng" dirty="0">
                  <a:latin typeface="BIZ UDPゴシック" panose="020B0400000000000000" pitchFamily="50" charset="-128"/>
                  <a:ea typeface="BIZ UDPゴシック" panose="020B0400000000000000" pitchFamily="50" charset="-128"/>
                </a:rPr>
                <a:t>伐採と造林を行う者が別の場合の届出者は？</a:t>
              </a:r>
            </a:p>
          </p:txBody>
        </p:sp>
        <p:sp>
          <p:nvSpPr>
            <p:cNvPr id="31" name="テキスト ボックス 30">
              <a:extLst>
                <a:ext uri="{FF2B5EF4-FFF2-40B4-BE49-F238E27FC236}">
                  <a16:creationId xmlns:a16="http://schemas.microsoft.com/office/drawing/2014/main" id="{DC658E30-6FB6-C82E-7392-2261207CC431}"/>
                </a:ext>
              </a:extLst>
            </p:cNvPr>
            <p:cNvSpPr txBox="1"/>
            <p:nvPr/>
          </p:nvSpPr>
          <p:spPr>
            <a:xfrm>
              <a:off x="245644" y="9203536"/>
              <a:ext cx="6554444" cy="523220"/>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　素材生産事業者が立木を購入し、跡地の造林を森林所有者が行う場合など伐採と造林を行う者が別の場合には、伐採者と造林者が連名で届け出ることとなります。</a:t>
              </a:r>
              <a:endParaRPr kumimoji="1" lang="en-US" altLang="ja-JP" sz="1400" dirty="0">
                <a:latin typeface="BIZ UDPゴシック" panose="020B0400000000000000" pitchFamily="50" charset="-128"/>
                <a:ea typeface="BIZ UDPゴシック" panose="020B0400000000000000" pitchFamily="50" charset="-128"/>
              </a:endParaRPr>
            </a:p>
          </p:txBody>
        </p:sp>
      </p:grpSp>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21235"/>
            <a:ext cx="6858000" cy="569875"/>
          </a:xfrm>
          <a:solidFill>
            <a:schemeClr val="accent1"/>
          </a:solidFill>
        </p:spPr>
        <p:txBody>
          <a:bodyPr>
            <a:normAutofit/>
          </a:bodyPr>
          <a:lstStyle/>
          <a:p>
            <a:r>
              <a:rPr kumimoji="1" lang="ja-JP" altLang="en-US" sz="1800" b="1" dirty="0">
                <a:solidFill>
                  <a:schemeClr val="bg1"/>
                </a:solidFill>
                <a:latin typeface="BIZ UDゴシック" panose="020B0400000000000000" pitchFamily="49" charset="-128"/>
                <a:ea typeface="BIZ UDゴシック" panose="020B0400000000000000" pitchFamily="49" charset="-128"/>
              </a:rPr>
              <a:t>②　伐採造林届出制度の対象となる森林</a:t>
            </a:r>
          </a:p>
        </p:txBody>
      </p:sp>
      <p:sp>
        <p:nvSpPr>
          <p:cNvPr id="5" name="四角形: 角を丸くする 4">
            <a:extLst>
              <a:ext uri="{FF2B5EF4-FFF2-40B4-BE49-F238E27FC236}">
                <a16:creationId xmlns:a16="http://schemas.microsoft.com/office/drawing/2014/main" id="{7ADE3D50-6EE4-0053-7816-EFBA51F1E4E8}"/>
              </a:ext>
            </a:extLst>
          </p:cNvPr>
          <p:cNvSpPr/>
          <p:nvPr/>
        </p:nvSpPr>
        <p:spPr>
          <a:xfrm>
            <a:off x="76200" y="593214"/>
            <a:ext cx="6693408" cy="1581660"/>
          </a:xfrm>
          <a:prstGeom prst="roundRect">
            <a:avLst>
              <a:gd name="adj" fmla="val 6618"/>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伐採造林届出制度の対象となる森林は、森林法第５条に基づき、都道府県知事がたてる</a:t>
            </a:r>
            <a:r>
              <a:rPr kumimoji="1" lang="ja-JP" altLang="en-US" sz="1600" u="sng" dirty="0">
                <a:solidFill>
                  <a:schemeClr val="accent2"/>
                </a:solidFill>
                <a:latin typeface="BIZ UDゴシック" panose="020B0400000000000000" pitchFamily="49" charset="-128"/>
                <a:ea typeface="BIZ UDゴシック" panose="020B0400000000000000" pitchFamily="49" charset="-128"/>
              </a:rPr>
              <a:t>地域森林計画対象の民有林</a:t>
            </a:r>
            <a:r>
              <a:rPr kumimoji="1" lang="ja-JP" altLang="en-US" sz="1600" dirty="0">
                <a:solidFill>
                  <a:schemeClr val="tx1"/>
                </a:solidFill>
                <a:latin typeface="BIZ UDゴシック" panose="020B0400000000000000" pitchFamily="49" charset="-128"/>
                <a:ea typeface="BIZ UDゴシック" panose="020B0400000000000000" pitchFamily="49" charset="-128"/>
              </a:rPr>
              <a:t>です。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伐採を行う森林が地域森林計画対象民有林か、ご不明な場合は、森林が所在する都道府県林務部局又は市町村にお問い合わせ下さい。</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a:t>
            </a:r>
            <a:r>
              <a:rPr kumimoji="1" lang="en-US" altLang="ja-JP" sz="1200" dirty="0">
                <a:solidFill>
                  <a:schemeClr val="tx1"/>
                </a:solidFill>
                <a:latin typeface="BIZ UDゴシック" panose="020B0400000000000000" pitchFamily="49" charset="-128"/>
                <a:ea typeface="BIZ UDゴシック" panose="020B0400000000000000" pitchFamily="49" charset="-128"/>
              </a:rPr>
              <a:t>※</a:t>
            </a:r>
            <a:r>
              <a:rPr kumimoji="1" lang="ja-JP" altLang="en-US" sz="1200" dirty="0">
                <a:solidFill>
                  <a:schemeClr val="tx1"/>
                </a:solidFill>
                <a:latin typeface="BIZ UDゴシック" panose="020B0400000000000000" pitchFamily="49" charset="-128"/>
                <a:ea typeface="BIZ UDゴシック" panose="020B0400000000000000" pitchFamily="49" charset="-128"/>
              </a:rPr>
              <a:t>　インターネット上で地域森林計画対象民有林の地図が公表されている地域もあります。</a:t>
            </a:r>
          </a:p>
        </p:txBody>
      </p:sp>
      <p:sp>
        <p:nvSpPr>
          <p:cNvPr id="21" name="テキスト ボックス 20">
            <a:extLst>
              <a:ext uri="{FF2B5EF4-FFF2-40B4-BE49-F238E27FC236}">
                <a16:creationId xmlns:a16="http://schemas.microsoft.com/office/drawing/2014/main" id="{3AF87CDF-2709-5646-B8DA-0683EC78C85B}"/>
              </a:ext>
            </a:extLst>
          </p:cNvPr>
          <p:cNvSpPr txBox="1"/>
          <p:nvPr/>
        </p:nvSpPr>
        <p:spPr>
          <a:xfrm>
            <a:off x="6491270" y="9559414"/>
            <a:ext cx="415498" cy="369332"/>
          </a:xfrm>
          <a:prstGeom prst="rect">
            <a:avLst/>
          </a:prstGeom>
          <a:noFill/>
        </p:spPr>
        <p:txBody>
          <a:bodyPr wrap="none" rtlCol="0">
            <a:spAutoFit/>
          </a:bodyPr>
          <a:lstStyle/>
          <a:p>
            <a:r>
              <a:rPr kumimoji="1" lang="ja-JP" altLang="en-US" b="1" dirty="0">
                <a:latin typeface="BIZ UDゴシック" panose="020B0400000000000000" pitchFamily="49" charset="-128"/>
                <a:ea typeface="BIZ UDゴシック" panose="020B0400000000000000" pitchFamily="49" charset="-128"/>
              </a:rPr>
              <a:t>３</a:t>
            </a:r>
          </a:p>
        </p:txBody>
      </p:sp>
      <p:sp>
        <p:nvSpPr>
          <p:cNvPr id="3" name="タイトル 1">
            <a:extLst>
              <a:ext uri="{FF2B5EF4-FFF2-40B4-BE49-F238E27FC236}">
                <a16:creationId xmlns:a16="http://schemas.microsoft.com/office/drawing/2014/main" id="{C932A187-9230-FBF7-BF93-ADB02D1FA332}"/>
              </a:ext>
            </a:extLst>
          </p:cNvPr>
          <p:cNvSpPr txBox="1">
            <a:spLocks/>
          </p:cNvSpPr>
          <p:nvPr/>
        </p:nvSpPr>
        <p:spPr>
          <a:xfrm>
            <a:off x="-6096" y="2276957"/>
            <a:ext cx="6858000" cy="569875"/>
          </a:xfrm>
          <a:prstGeom prst="rect">
            <a:avLst/>
          </a:prstGeom>
          <a:solidFill>
            <a:schemeClr val="accent1"/>
          </a:solidFill>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800" b="1" dirty="0">
                <a:solidFill>
                  <a:schemeClr val="bg1"/>
                </a:solidFill>
                <a:latin typeface="BIZ UDゴシック" panose="020B0400000000000000" pitchFamily="49" charset="-128"/>
                <a:ea typeface="BIZ UDゴシック" panose="020B0400000000000000" pitchFamily="49" charset="-128"/>
              </a:rPr>
              <a:t>③　伐採造林届出書の提出を行う者</a:t>
            </a:r>
          </a:p>
        </p:txBody>
      </p:sp>
      <p:sp>
        <p:nvSpPr>
          <p:cNvPr id="11" name="四角形: 角を丸くする 10">
            <a:extLst>
              <a:ext uri="{FF2B5EF4-FFF2-40B4-BE49-F238E27FC236}">
                <a16:creationId xmlns:a16="http://schemas.microsoft.com/office/drawing/2014/main" id="{46BDE44D-318D-4EEB-9675-24A0C00EA7CC}"/>
              </a:ext>
            </a:extLst>
          </p:cNvPr>
          <p:cNvSpPr/>
          <p:nvPr/>
        </p:nvSpPr>
        <p:spPr>
          <a:xfrm>
            <a:off x="57912" y="2915790"/>
            <a:ext cx="6693408" cy="1581660"/>
          </a:xfrm>
          <a:prstGeom prst="roundRect">
            <a:avLst>
              <a:gd name="adj" fmla="val 6618"/>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森林法上、</a:t>
            </a:r>
            <a:r>
              <a:rPr kumimoji="1" lang="zh-TW" altLang="en-US" sz="1600" u="sng" dirty="0">
                <a:solidFill>
                  <a:schemeClr val="accent2"/>
                </a:solidFill>
                <a:latin typeface="BIZ UDゴシック" panose="020B0400000000000000" pitchFamily="49" charset="-128"/>
                <a:ea typeface="BIZ UDゴシック" panose="020B0400000000000000" pitchFamily="49" charset="-128"/>
              </a:rPr>
              <a:t>伐採造林届出書</a:t>
            </a:r>
            <a:r>
              <a:rPr kumimoji="1" lang="ja-JP" altLang="en-US" sz="1600" u="sng" dirty="0">
                <a:solidFill>
                  <a:schemeClr val="accent2"/>
                </a:solidFill>
                <a:latin typeface="BIZ UDゴシック" panose="020B0400000000000000" pitchFamily="49" charset="-128"/>
                <a:ea typeface="BIZ UDゴシック" panose="020B0400000000000000" pitchFamily="49" charset="-128"/>
              </a:rPr>
              <a:t>を提出する義務</a:t>
            </a:r>
            <a:r>
              <a:rPr kumimoji="1" lang="ja-JP" altLang="en-US" sz="1600" dirty="0">
                <a:solidFill>
                  <a:schemeClr val="tx1"/>
                </a:solidFill>
                <a:latin typeface="BIZ UDゴシック" panose="020B0400000000000000" pitchFamily="49" charset="-128"/>
                <a:ea typeface="BIZ UDゴシック" panose="020B0400000000000000" pitchFamily="49" charset="-128"/>
              </a:rPr>
              <a:t>があるのは、森林法第</a:t>
            </a:r>
            <a:r>
              <a:rPr kumimoji="1" lang="en-US" altLang="ja-JP" sz="1600" dirty="0">
                <a:solidFill>
                  <a:schemeClr val="tx1"/>
                </a:solidFill>
                <a:latin typeface="BIZ UDゴシック" panose="020B0400000000000000" pitchFamily="49" charset="-128"/>
                <a:ea typeface="BIZ UDゴシック" panose="020B0400000000000000" pitchFamily="49" charset="-128"/>
              </a:rPr>
              <a:t>10</a:t>
            </a:r>
            <a:r>
              <a:rPr kumimoji="1" lang="ja-JP" altLang="en-US" sz="1600" dirty="0">
                <a:solidFill>
                  <a:schemeClr val="tx1"/>
                </a:solidFill>
                <a:latin typeface="BIZ UDゴシック" panose="020B0400000000000000" pitchFamily="49" charset="-128"/>
                <a:ea typeface="BIZ UDゴシック" panose="020B0400000000000000" pitchFamily="49" charset="-128"/>
              </a:rPr>
              <a:t>条の７に規定される「</a:t>
            </a:r>
            <a:r>
              <a:rPr kumimoji="1" lang="ja-JP" altLang="en-US" sz="1600" u="sng" dirty="0">
                <a:solidFill>
                  <a:schemeClr val="accent2"/>
                </a:solidFill>
                <a:latin typeface="BIZ UDゴシック" panose="020B0400000000000000" pitchFamily="49" charset="-128"/>
                <a:ea typeface="BIZ UDゴシック" panose="020B0400000000000000" pitchFamily="49" charset="-128"/>
              </a:rPr>
              <a:t>森林所有者等</a:t>
            </a:r>
            <a:r>
              <a:rPr kumimoji="1" lang="ja-JP" altLang="en-US" sz="1600" dirty="0">
                <a:solidFill>
                  <a:schemeClr val="tx1"/>
                </a:solidFill>
                <a:latin typeface="BIZ UDゴシック" panose="020B0400000000000000" pitchFamily="49" charset="-128"/>
                <a:ea typeface="BIZ UDゴシック" panose="020B0400000000000000" pitchFamily="49" charset="-128"/>
              </a:rPr>
              <a:t>」で、地域森林計画対象民有林の立木を伐採しようとする者です。</a:t>
            </a:r>
            <a:r>
              <a:rPr kumimoji="1" lang="ja-JP" altLang="en-US" sz="1100" dirty="0">
                <a:solidFill>
                  <a:schemeClr val="tx1"/>
                </a:solidFill>
                <a:latin typeface="BIZ UDゴシック" panose="020B0400000000000000" pitchFamily="49" charset="-128"/>
                <a:ea typeface="BIZ UDゴシック" panose="020B0400000000000000" pitchFamily="49" charset="-128"/>
              </a:rPr>
              <a:t>（転用の場合や伐採後の造林を行う者も対象です。）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600" dirty="0">
                <a:solidFill>
                  <a:schemeClr val="tx1"/>
                </a:solidFill>
                <a:latin typeface="BIZ UDゴシック" panose="020B0400000000000000" pitchFamily="49" charset="-128"/>
                <a:ea typeface="BIZ UDゴシック" panose="020B0400000000000000" pitchFamily="49" charset="-128"/>
              </a:rPr>
              <a:t>森林所有者等には、森林所有者のほか、森林所有者から立木を購入した者、森林所有者から森林の経営委託を受けた者が含まれます。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p:txBody>
      </p:sp>
      <p:grpSp>
        <p:nvGrpSpPr>
          <p:cNvPr id="16" name="グループ化 15">
            <a:extLst>
              <a:ext uri="{FF2B5EF4-FFF2-40B4-BE49-F238E27FC236}">
                <a16:creationId xmlns:a16="http://schemas.microsoft.com/office/drawing/2014/main" id="{0856D861-B656-A802-0395-C26EFBD4DB9F}"/>
              </a:ext>
            </a:extLst>
          </p:cNvPr>
          <p:cNvGrpSpPr/>
          <p:nvPr/>
        </p:nvGrpSpPr>
        <p:grpSpPr>
          <a:xfrm>
            <a:off x="196876" y="4529073"/>
            <a:ext cx="6554444" cy="1094237"/>
            <a:chOff x="215164" y="7491984"/>
            <a:chExt cx="6554444" cy="1094237"/>
          </a:xfrm>
        </p:grpSpPr>
        <p:sp>
          <p:nvSpPr>
            <p:cNvPr id="26" name="テキスト ボックス 25">
              <a:extLst>
                <a:ext uri="{FF2B5EF4-FFF2-40B4-BE49-F238E27FC236}">
                  <a16:creationId xmlns:a16="http://schemas.microsoft.com/office/drawing/2014/main" id="{EF6BC891-08B8-556D-52A7-F4F9BDA1E8A7}"/>
                </a:ext>
              </a:extLst>
            </p:cNvPr>
            <p:cNvSpPr txBox="1"/>
            <p:nvPr/>
          </p:nvSpPr>
          <p:spPr>
            <a:xfrm>
              <a:off x="215164" y="7535160"/>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27" name="テキスト ボックス 26">
              <a:extLst>
                <a:ext uri="{FF2B5EF4-FFF2-40B4-BE49-F238E27FC236}">
                  <a16:creationId xmlns:a16="http://schemas.microsoft.com/office/drawing/2014/main" id="{812CE56B-C5BE-77E5-AF30-6B9178A1C206}"/>
                </a:ext>
              </a:extLst>
            </p:cNvPr>
            <p:cNvSpPr txBox="1"/>
            <p:nvPr/>
          </p:nvSpPr>
          <p:spPr>
            <a:xfrm>
              <a:off x="1188720" y="7491984"/>
              <a:ext cx="5202852" cy="338554"/>
            </a:xfrm>
            <a:prstGeom prst="rect">
              <a:avLst/>
            </a:prstGeom>
            <a:noFill/>
          </p:spPr>
          <p:txBody>
            <a:bodyPr wrap="square" rtlCol="0">
              <a:spAutoFit/>
            </a:bodyPr>
            <a:lstStyle/>
            <a:p>
              <a:r>
                <a:rPr kumimoji="1" lang="ja-JP" altLang="en-US" sz="1600" u="sng" dirty="0">
                  <a:latin typeface="BIZ UDPゴシック" panose="020B0400000000000000" pitchFamily="50" charset="-128"/>
                  <a:ea typeface="BIZ UDPゴシック" panose="020B0400000000000000" pitchFamily="50" charset="-128"/>
                </a:rPr>
                <a:t>仲介業者や伐採を請け負っている事業者は、届出可能？</a:t>
              </a:r>
            </a:p>
          </p:txBody>
        </p:sp>
        <p:sp>
          <p:nvSpPr>
            <p:cNvPr id="28" name="テキスト ボックス 27">
              <a:extLst>
                <a:ext uri="{FF2B5EF4-FFF2-40B4-BE49-F238E27FC236}">
                  <a16:creationId xmlns:a16="http://schemas.microsoft.com/office/drawing/2014/main" id="{F4A00103-94D1-EA3D-446F-1176E41BF1D8}"/>
                </a:ext>
              </a:extLst>
            </p:cNvPr>
            <p:cNvSpPr txBox="1"/>
            <p:nvPr/>
          </p:nvSpPr>
          <p:spPr>
            <a:xfrm>
              <a:off x="215164" y="7847557"/>
              <a:ext cx="6554444" cy="738664"/>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　</a:t>
              </a:r>
              <a:r>
                <a:rPr kumimoji="1" lang="zh-TW" altLang="en-US" sz="1400" dirty="0">
                  <a:latin typeface="BIZ UDPゴシック" panose="020B0400000000000000" pitchFamily="50" charset="-128"/>
                  <a:ea typeface="BIZ UDPゴシック" panose="020B0400000000000000" pitchFamily="50" charset="-128"/>
                </a:rPr>
                <a:t>伐採造林届出書</a:t>
              </a:r>
              <a:r>
                <a:rPr kumimoji="1" lang="ja-JP" altLang="en-US" sz="1400" dirty="0">
                  <a:latin typeface="BIZ UDPゴシック" panose="020B0400000000000000" pitchFamily="50" charset="-128"/>
                  <a:ea typeface="BIZ UDPゴシック" panose="020B0400000000000000" pitchFamily="50" charset="-128"/>
                </a:rPr>
                <a:t>が提出可能な者は、届出時点で伐採や造林の権原を有する者です。森林所有者から単に伐採作業を請け負っている者は、権原がなく該当しません。（仲介業者は権原の状況が異なりますので、市町村にご確認下さい。）</a:t>
              </a:r>
              <a:endParaRPr kumimoji="1" lang="en-US" altLang="ja-JP" sz="1400" dirty="0">
                <a:latin typeface="BIZ UDPゴシック" panose="020B0400000000000000" pitchFamily="50" charset="-128"/>
                <a:ea typeface="BIZ UDPゴシック" panose="020B0400000000000000" pitchFamily="50" charset="-128"/>
              </a:endParaRPr>
            </a:p>
          </p:txBody>
        </p:sp>
      </p:grpSp>
      <p:sp>
        <p:nvSpPr>
          <p:cNvPr id="4" name="テキスト ボックス 3">
            <a:extLst>
              <a:ext uri="{FF2B5EF4-FFF2-40B4-BE49-F238E27FC236}">
                <a16:creationId xmlns:a16="http://schemas.microsoft.com/office/drawing/2014/main" id="{CBEAA8AD-8BA9-E36F-37B7-13A78DBDC885}"/>
              </a:ext>
            </a:extLst>
          </p:cNvPr>
          <p:cNvSpPr txBox="1"/>
          <p:nvPr/>
        </p:nvSpPr>
        <p:spPr>
          <a:xfrm>
            <a:off x="7080884" y="784130"/>
            <a:ext cx="1287532" cy="276999"/>
          </a:xfrm>
          <a:prstGeom prst="rect">
            <a:avLst/>
          </a:prstGeom>
          <a:noFill/>
          <a:ln>
            <a:solidFill>
              <a:schemeClr val="tx1"/>
            </a:solidFill>
          </a:ln>
        </p:spPr>
        <p:txBody>
          <a:bodyPr wrap="none" rtlCol="0">
            <a:spAutoFit/>
          </a:bodyPr>
          <a:lstStyle/>
          <a:p>
            <a:r>
              <a:rPr kumimoji="1" lang="ja-JP" altLang="en-US" sz="1200" dirty="0">
                <a:solidFill>
                  <a:srgbClr val="333333"/>
                </a:solidFill>
                <a:latin typeface="Lucida Grande"/>
              </a:rPr>
              <a:t>法</a:t>
            </a:r>
            <a:r>
              <a:rPr lang="en-US" altLang="ja-JP" sz="1200" b="0" i="0" dirty="0">
                <a:solidFill>
                  <a:srgbClr val="333333"/>
                </a:solidFill>
                <a:effectLst/>
                <a:latin typeface="Lucida Grande"/>
              </a:rPr>
              <a:t>§5</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10</a:t>
            </a:r>
            <a:r>
              <a:rPr lang="ja-JP" altLang="en-US" sz="1200" b="0" i="0" dirty="0">
                <a:solidFill>
                  <a:srgbClr val="333333"/>
                </a:solidFill>
                <a:effectLst/>
                <a:latin typeface="Lucida Grande"/>
              </a:rPr>
              <a:t>の</a:t>
            </a:r>
            <a:r>
              <a:rPr lang="en-US" altLang="ja-JP" sz="1200" b="0" i="0" dirty="0">
                <a:solidFill>
                  <a:srgbClr val="333333"/>
                </a:solidFill>
                <a:effectLst/>
                <a:latin typeface="Lucida Grande"/>
              </a:rPr>
              <a:t>8Ⅰ</a:t>
            </a:r>
          </a:p>
        </p:txBody>
      </p:sp>
      <p:sp>
        <p:nvSpPr>
          <p:cNvPr id="6" name="テキスト ボックス 5">
            <a:extLst>
              <a:ext uri="{FF2B5EF4-FFF2-40B4-BE49-F238E27FC236}">
                <a16:creationId xmlns:a16="http://schemas.microsoft.com/office/drawing/2014/main" id="{E4473DDD-F425-4A6F-9833-C43A174306F4}"/>
              </a:ext>
            </a:extLst>
          </p:cNvPr>
          <p:cNvSpPr txBox="1"/>
          <p:nvPr/>
        </p:nvSpPr>
        <p:spPr>
          <a:xfrm>
            <a:off x="7080884" y="3026315"/>
            <a:ext cx="1832553" cy="276999"/>
          </a:xfrm>
          <a:prstGeom prst="rect">
            <a:avLst/>
          </a:prstGeom>
          <a:noFill/>
          <a:ln>
            <a:solidFill>
              <a:schemeClr val="tx1"/>
            </a:solidFill>
          </a:ln>
        </p:spPr>
        <p:txBody>
          <a:bodyPr wrap="none" rtlCol="0">
            <a:spAutoFit/>
          </a:bodyPr>
          <a:lstStyle/>
          <a:p>
            <a:r>
              <a:rPr kumimoji="1" lang="ja-JP" altLang="en-US" sz="1200" dirty="0">
                <a:solidFill>
                  <a:srgbClr val="333333"/>
                </a:solidFill>
                <a:latin typeface="Lucida Grande"/>
              </a:rPr>
              <a:t>法</a:t>
            </a:r>
            <a:r>
              <a:rPr lang="en-US" altLang="ja-JP" sz="1200" b="0" i="0" dirty="0">
                <a:solidFill>
                  <a:srgbClr val="333333"/>
                </a:solidFill>
                <a:effectLst/>
                <a:latin typeface="Lucida Grande"/>
              </a:rPr>
              <a:t>§10</a:t>
            </a:r>
            <a:r>
              <a:rPr lang="ja-JP" altLang="en-US" sz="1200" b="0" i="0" dirty="0">
                <a:solidFill>
                  <a:srgbClr val="333333"/>
                </a:solidFill>
                <a:effectLst/>
                <a:latin typeface="Lucida Grande"/>
              </a:rPr>
              <a:t>の</a:t>
            </a:r>
            <a:r>
              <a:rPr lang="en-US" altLang="ja-JP" sz="1200" dirty="0">
                <a:solidFill>
                  <a:srgbClr val="333333"/>
                </a:solidFill>
                <a:latin typeface="Lucida Grande"/>
              </a:rPr>
              <a:t>7Ⅰ</a:t>
            </a:r>
            <a:r>
              <a:rPr lang="ja-JP" altLang="en-US" sz="1200" dirty="0">
                <a:solidFill>
                  <a:srgbClr val="333333"/>
                </a:solidFill>
                <a:latin typeface="Lucida Grande"/>
              </a:rPr>
              <a:t>・</a:t>
            </a:r>
            <a:r>
              <a:rPr lang="en-US" altLang="ja-JP" sz="1200" dirty="0">
                <a:solidFill>
                  <a:srgbClr val="333333"/>
                </a:solidFill>
                <a:latin typeface="Lucida Grande"/>
              </a:rPr>
              <a:t>10</a:t>
            </a:r>
            <a:r>
              <a:rPr lang="ja-JP" altLang="en-US" sz="1200" dirty="0">
                <a:solidFill>
                  <a:srgbClr val="333333"/>
                </a:solidFill>
                <a:latin typeface="Lucida Grande"/>
              </a:rPr>
              <a:t>の８</a:t>
            </a:r>
            <a:r>
              <a:rPr lang="en-US" altLang="ja-JP" sz="1200" dirty="0">
                <a:solidFill>
                  <a:srgbClr val="333333"/>
                </a:solidFill>
                <a:latin typeface="Lucida Grande"/>
              </a:rPr>
              <a:t>Ⅰ</a:t>
            </a:r>
            <a:endParaRPr lang="en-US" altLang="ja-JP" sz="1200" b="0" i="0" dirty="0">
              <a:solidFill>
                <a:srgbClr val="333333"/>
              </a:solidFill>
              <a:effectLst/>
              <a:latin typeface="Lucida Grande"/>
            </a:endParaRPr>
          </a:p>
        </p:txBody>
      </p:sp>
      <p:sp>
        <p:nvSpPr>
          <p:cNvPr id="9" name="テキスト ボックス 8">
            <a:extLst>
              <a:ext uri="{FF2B5EF4-FFF2-40B4-BE49-F238E27FC236}">
                <a16:creationId xmlns:a16="http://schemas.microsoft.com/office/drawing/2014/main" id="{821D0967-F722-59D8-D264-4ED7DA8A1881}"/>
              </a:ext>
            </a:extLst>
          </p:cNvPr>
          <p:cNvSpPr txBox="1"/>
          <p:nvPr/>
        </p:nvSpPr>
        <p:spPr>
          <a:xfrm>
            <a:off x="7080883" y="4770553"/>
            <a:ext cx="662361" cy="276999"/>
          </a:xfrm>
          <a:prstGeom prst="rect">
            <a:avLst/>
          </a:prstGeom>
          <a:noFill/>
          <a:ln>
            <a:solidFill>
              <a:schemeClr val="tx1"/>
            </a:solidFill>
          </a:ln>
        </p:spPr>
        <p:txBody>
          <a:bodyPr wrap="none" rtlCol="0">
            <a:spAutoFit/>
          </a:bodyPr>
          <a:lstStyle/>
          <a:p>
            <a:r>
              <a:rPr kumimoji="1" lang="ja-JP" altLang="en-US" sz="1200" dirty="0">
                <a:solidFill>
                  <a:srgbClr val="333333"/>
                </a:solidFill>
                <a:latin typeface="Lucida Grande"/>
              </a:rPr>
              <a:t>マ</a:t>
            </a:r>
            <a:r>
              <a:rPr kumimoji="1" lang="en-US" altLang="ja-JP" sz="1200" dirty="0">
                <a:solidFill>
                  <a:srgbClr val="333333"/>
                </a:solidFill>
                <a:latin typeface="Lucida Grande"/>
              </a:rPr>
              <a:t>P3</a:t>
            </a:r>
            <a:r>
              <a:rPr kumimoji="1" lang="ja-JP" altLang="en-US" sz="1200" dirty="0">
                <a:solidFill>
                  <a:srgbClr val="333333"/>
                </a:solidFill>
                <a:latin typeface="Lucida Grande"/>
              </a:rPr>
              <a:t>②</a:t>
            </a:r>
            <a:endParaRPr lang="en-US" altLang="ja-JP" sz="1200" b="0" i="0" dirty="0">
              <a:solidFill>
                <a:srgbClr val="333333"/>
              </a:solidFill>
              <a:effectLst/>
              <a:latin typeface="Lucida Grande"/>
            </a:endParaRPr>
          </a:p>
        </p:txBody>
      </p:sp>
      <p:sp>
        <p:nvSpPr>
          <p:cNvPr id="10" name="テキスト ボックス 9">
            <a:extLst>
              <a:ext uri="{FF2B5EF4-FFF2-40B4-BE49-F238E27FC236}">
                <a16:creationId xmlns:a16="http://schemas.microsoft.com/office/drawing/2014/main" id="{97AC82EA-FA0D-DD9C-8DC7-ABFEE3A33422}"/>
              </a:ext>
            </a:extLst>
          </p:cNvPr>
          <p:cNvSpPr txBox="1"/>
          <p:nvPr/>
        </p:nvSpPr>
        <p:spPr>
          <a:xfrm>
            <a:off x="7080883" y="5837834"/>
            <a:ext cx="1120820" cy="276999"/>
          </a:xfrm>
          <a:prstGeom prst="rect">
            <a:avLst/>
          </a:prstGeom>
          <a:noFill/>
          <a:ln>
            <a:solidFill>
              <a:schemeClr val="tx1"/>
            </a:solidFill>
          </a:ln>
        </p:spPr>
        <p:txBody>
          <a:bodyPr wrap="none" rtlCol="0">
            <a:spAutoFit/>
          </a:bodyPr>
          <a:lstStyle/>
          <a:p>
            <a:r>
              <a:rPr lang="ja-JP" altLang="en-US" sz="1200" b="0" i="0" dirty="0">
                <a:solidFill>
                  <a:srgbClr val="333333"/>
                </a:solidFill>
                <a:effectLst/>
                <a:latin typeface="Lucida Grande"/>
              </a:rPr>
              <a:t>告</a:t>
            </a:r>
            <a:r>
              <a:rPr lang="en-US" altLang="ja-JP" sz="1200" b="0" i="0" dirty="0">
                <a:solidFill>
                  <a:srgbClr val="333333"/>
                </a:solidFill>
                <a:effectLst/>
                <a:latin typeface="Lucida Grande"/>
              </a:rPr>
              <a:t>4</a:t>
            </a:r>
            <a:r>
              <a:rPr lang="ja-JP" altLang="en-US" sz="1200" b="0" i="0" dirty="0">
                <a:solidFill>
                  <a:srgbClr val="333333"/>
                </a:solidFill>
                <a:effectLst/>
                <a:latin typeface="Lucida Grande"/>
              </a:rPr>
              <a:t>注意事項</a:t>
            </a:r>
            <a:r>
              <a:rPr lang="en-US" altLang="ja-JP" sz="1200" b="0" i="0" dirty="0">
                <a:solidFill>
                  <a:srgbClr val="333333"/>
                </a:solidFill>
                <a:effectLst/>
                <a:latin typeface="Lucida Grande"/>
              </a:rPr>
              <a:t>2</a:t>
            </a:r>
          </a:p>
        </p:txBody>
      </p:sp>
      <p:sp>
        <p:nvSpPr>
          <p:cNvPr id="19" name="タイトル 1">
            <a:extLst>
              <a:ext uri="{FF2B5EF4-FFF2-40B4-BE49-F238E27FC236}">
                <a16:creationId xmlns:a16="http://schemas.microsoft.com/office/drawing/2014/main" id="{358A9F19-362D-C016-ACAC-557714BAAE01}"/>
              </a:ext>
            </a:extLst>
          </p:cNvPr>
          <p:cNvSpPr txBox="1">
            <a:spLocks/>
          </p:cNvSpPr>
          <p:nvPr/>
        </p:nvSpPr>
        <p:spPr>
          <a:xfrm>
            <a:off x="0" y="6769709"/>
            <a:ext cx="6858000" cy="569875"/>
          </a:xfrm>
          <a:prstGeom prst="rect">
            <a:avLst/>
          </a:prstGeom>
          <a:solidFill>
            <a:schemeClr val="accent1"/>
          </a:solidFill>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800" b="1" dirty="0">
                <a:solidFill>
                  <a:schemeClr val="bg1"/>
                </a:solidFill>
                <a:latin typeface="BIZ UDゴシック" panose="020B0400000000000000" pitchFamily="49" charset="-128"/>
                <a:ea typeface="BIZ UDゴシック" panose="020B0400000000000000" pitchFamily="49" charset="-128"/>
              </a:rPr>
              <a:t>④　伐採造林届出書の提出を行う時期</a:t>
            </a:r>
          </a:p>
        </p:txBody>
      </p:sp>
      <p:sp>
        <p:nvSpPr>
          <p:cNvPr id="20" name="四角形: 角を丸くする 19">
            <a:extLst>
              <a:ext uri="{FF2B5EF4-FFF2-40B4-BE49-F238E27FC236}">
                <a16:creationId xmlns:a16="http://schemas.microsoft.com/office/drawing/2014/main" id="{00F0871D-4787-5E69-6B0F-A73DDC15C2E4}"/>
              </a:ext>
            </a:extLst>
          </p:cNvPr>
          <p:cNvSpPr/>
          <p:nvPr/>
        </p:nvSpPr>
        <p:spPr>
          <a:xfrm>
            <a:off x="76200" y="7384158"/>
            <a:ext cx="6693408" cy="932651"/>
          </a:xfrm>
          <a:prstGeom prst="roundRect">
            <a:avLst>
              <a:gd name="adj" fmla="val 6618"/>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zh-TW" altLang="en-US" sz="1600" dirty="0">
                <a:solidFill>
                  <a:schemeClr val="tx1"/>
                </a:solidFill>
                <a:latin typeface="BIZ UDゴシック" panose="020B0400000000000000" pitchFamily="49" charset="-128"/>
                <a:ea typeface="BIZ UDゴシック" panose="020B0400000000000000" pitchFamily="49" charset="-128"/>
              </a:rPr>
              <a:t>伐採造林届出書</a:t>
            </a:r>
            <a:r>
              <a:rPr kumimoji="1" lang="ja-JP" altLang="en-US" sz="1600" dirty="0">
                <a:solidFill>
                  <a:schemeClr val="tx1"/>
                </a:solidFill>
                <a:latin typeface="BIZ UDゴシック" panose="020B0400000000000000" pitchFamily="49" charset="-128"/>
                <a:ea typeface="BIZ UDゴシック" panose="020B0400000000000000" pitchFamily="49" charset="-128"/>
              </a:rPr>
              <a:t>の提出は、</a:t>
            </a:r>
            <a:r>
              <a:rPr kumimoji="1" lang="ja-JP" altLang="en-US" sz="1600" u="sng" dirty="0">
                <a:solidFill>
                  <a:schemeClr val="accent2"/>
                </a:solidFill>
                <a:latin typeface="BIZ UDゴシック" panose="020B0400000000000000" pitchFamily="49" charset="-128"/>
                <a:ea typeface="BIZ UDゴシック" panose="020B0400000000000000" pitchFamily="49" charset="-128"/>
              </a:rPr>
              <a:t>伐採を行う９０日から３０日前</a:t>
            </a:r>
            <a:r>
              <a:rPr kumimoji="1" lang="ja-JP" altLang="en-US" sz="1600" dirty="0">
                <a:solidFill>
                  <a:schemeClr val="tx1"/>
                </a:solidFill>
                <a:latin typeface="BIZ UDゴシック" panose="020B0400000000000000" pitchFamily="49" charset="-128"/>
                <a:ea typeface="BIZ UDゴシック" panose="020B0400000000000000" pitchFamily="49" charset="-128"/>
              </a:rPr>
              <a:t>に行う必要があります。</a:t>
            </a:r>
          </a:p>
        </p:txBody>
      </p:sp>
      <p:sp>
        <p:nvSpPr>
          <p:cNvPr id="22" name="テキスト ボックス 21">
            <a:extLst>
              <a:ext uri="{FF2B5EF4-FFF2-40B4-BE49-F238E27FC236}">
                <a16:creationId xmlns:a16="http://schemas.microsoft.com/office/drawing/2014/main" id="{B9A31767-1FF0-4938-9A1F-4820B46B2E16}"/>
              </a:ext>
            </a:extLst>
          </p:cNvPr>
          <p:cNvSpPr txBox="1"/>
          <p:nvPr/>
        </p:nvSpPr>
        <p:spPr>
          <a:xfrm>
            <a:off x="215164" y="8339832"/>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32" name="テキスト ボックス 31">
            <a:extLst>
              <a:ext uri="{FF2B5EF4-FFF2-40B4-BE49-F238E27FC236}">
                <a16:creationId xmlns:a16="http://schemas.microsoft.com/office/drawing/2014/main" id="{087C0D95-666F-0E89-9D02-AC2A21FA7286}"/>
              </a:ext>
            </a:extLst>
          </p:cNvPr>
          <p:cNvSpPr txBox="1"/>
          <p:nvPr/>
        </p:nvSpPr>
        <p:spPr>
          <a:xfrm>
            <a:off x="1188720" y="8296656"/>
            <a:ext cx="5202852" cy="338554"/>
          </a:xfrm>
          <a:prstGeom prst="rect">
            <a:avLst/>
          </a:prstGeom>
          <a:noFill/>
        </p:spPr>
        <p:txBody>
          <a:bodyPr wrap="square" rtlCol="0">
            <a:spAutoFit/>
          </a:bodyPr>
          <a:lstStyle/>
          <a:p>
            <a:r>
              <a:rPr kumimoji="1" lang="ja-JP" altLang="en-US" sz="1600" u="sng" dirty="0">
                <a:latin typeface="BIZ UDPゴシック" panose="020B0400000000000000" pitchFamily="50" charset="-128"/>
                <a:ea typeface="BIZ UDPゴシック" panose="020B0400000000000000" pitchFamily="50" charset="-128"/>
              </a:rPr>
              <a:t>伐採時期が未定でも提出は可能か？</a:t>
            </a:r>
          </a:p>
        </p:txBody>
      </p:sp>
      <p:sp>
        <p:nvSpPr>
          <p:cNvPr id="33" name="テキスト ボックス 32">
            <a:extLst>
              <a:ext uri="{FF2B5EF4-FFF2-40B4-BE49-F238E27FC236}">
                <a16:creationId xmlns:a16="http://schemas.microsoft.com/office/drawing/2014/main" id="{707BEA5B-B5C4-DCD4-43F2-2B3AB90B1E0B}"/>
              </a:ext>
            </a:extLst>
          </p:cNvPr>
          <p:cNvSpPr txBox="1"/>
          <p:nvPr/>
        </p:nvSpPr>
        <p:spPr>
          <a:xfrm>
            <a:off x="215164" y="8598667"/>
            <a:ext cx="6554444" cy="1169551"/>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　伐採時期が未定の場合は、提出を行うことはできません。</a:t>
            </a:r>
            <a:endParaRPr kumimoji="1" lang="en-US" altLang="ja-JP" sz="1400" dirty="0">
              <a:latin typeface="BIZ UDPゴシック" panose="020B0400000000000000" pitchFamily="50" charset="-128"/>
              <a:ea typeface="BIZ UDPゴシック" panose="020B0400000000000000" pitchFamily="50" charset="-128"/>
            </a:endParaRPr>
          </a:p>
          <a:p>
            <a:r>
              <a:rPr kumimoji="1" lang="ja-JP" altLang="en-US" sz="1400" dirty="0">
                <a:latin typeface="BIZ UDPゴシック" panose="020B0400000000000000" pitchFamily="50" charset="-128"/>
                <a:ea typeface="BIZ UDPゴシック" panose="020B0400000000000000" pitchFamily="50" charset="-128"/>
              </a:rPr>
              <a:t>　一方で、事業上の都合などから、伐採時期にズレが生じる可能性がある場合には、予め伐採計画の期間を長めに設定するなどズレを包含する形で提出を行うことが可能です。</a:t>
            </a:r>
            <a:endParaRPr kumimoji="1" lang="en-US" altLang="ja-JP" sz="1400" dirty="0">
              <a:latin typeface="BIZ UDPゴシック" panose="020B0400000000000000" pitchFamily="50" charset="-128"/>
              <a:ea typeface="BIZ UDPゴシック" panose="020B0400000000000000" pitchFamily="50" charset="-128"/>
            </a:endParaRPr>
          </a:p>
          <a:p>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他の許認可手続きで時期がずれる可能性がある場合は、</a:t>
            </a:r>
            <a:r>
              <a:rPr kumimoji="1" lang="en-US" altLang="ja-JP" sz="1200" dirty="0">
                <a:latin typeface="BIZ UDPゴシック" panose="020B0400000000000000" pitchFamily="50" charset="-128"/>
                <a:ea typeface="BIZ UDPゴシック" panose="020B0400000000000000" pitchFamily="50" charset="-128"/>
              </a:rPr>
              <a:t>P.26</a:t>
            </a:r>
            <a:r>
              <a:rPr kumimoji="1" lang="ja-JP" altLang="en-US" sz="1200" dirty="0">
                <a:latin typeface="BIZ UDPゴシック" panose="020B0400000000000000" pitchFamily="50" charset="-128"/>
                <a:ea typeface="BIZ UDPゴシック" panose="020B0400000000000000" pitchFamily="50" charset="-128"/>
              </a:rPr>
              <a:t>をご参照下さい。</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13D48463-C4A8-B7B6-513A-CAE9C34886C4}"/>
              </a:ext>
            </a:extLst>
          </p:cNvPr>
          <p:cNvSpPr txBox="1"/>
          <p:nvPr/>
        </p:nvSpPr>
        <p:spPr>
          <a:xfrm>
            <a:off x="7147560" y="7711983"/>
            <a:ext cx="729687" cy="276999"/>
          </a:xfrm>
          <a:prstGeom prst="rect">
            <a:avLst/>
          </a:prstGeom>
          <a:noFill/>
          <a:ln>
            <a:solidFill>
              <a:schemeClr val="tx1"/>
            </a:solidFill>
          </a:ln>
        </p:spPr>
        <p:txBody>
          <a:bodyPr wrap="none" rtlCol="0">
            <a:spAutoFit/>
          </a:bodyPr>
          <a:lstStyle/>
          <a:p>
            <a:r>
              <a:rPr kumimoji="1" lang="ja-JP" altLang="en-US" sz="1200" b="0" i="0" dirty="0">
                <a:solidFill>
                  <a:srgbClr val="333333"/>
                </a:solidFill>
                <a:effectLst/>
                <a:latin typeface="Lucida Grande"/>
              </a:rPr>
              <a:t>規</a:t>
            </a:r>
            <a:r>
              <a:rPr lang="en-US" altLang="ja-JP" sz="1200" b="0" i="0" dirty="0">
                <a:solidFill>
                  <a:srgbClr val="333333"/>
                </a:solidFill>
                <a:effectLst/>
                <a:latin typeface="Lucida Grande"/>
              </a:rPr>
              <a:t>§9Ⅰ</a:t>
            </a:r>
          </a:p>
        </p:txBody>
      </p:sp>
    </p:spTree>
    <p:extLst>
      <p:ext uri="{BB962C8B-B14F-4D97-AF65-F5344CB8AC3E}">
        <p14:creationId xmlns:p14="http://schemas.microsoft.com/office/powerpoint/2010/main" val="4230986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C932A187-9230-FBF7-BF93-ADB02D1FA332}"/>
              </a:ext>
            </a:extLst>
          </p:cNvPr>
          <p:cNvSpPr txBox="1">
            <a:spLocks/>
          </p:cNvSpPr>
          <p:nvPr/>
        </p:nvSpPr>
        <p:spPr>
          <a:xfrm>
            <a:off x="-6096" y="9245"/>
            <a:ext cx="6858000" cy="569875"/>
          </a:xfrm>
          <a:prstGeom prst="rect">
            <a:avLst/>
          </a:prstGeom>
          <a:solidFill>
            <a:schemeClr val="accent1"/>
          </a:solidFill>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800" b="1" dirty="0">
                <a:solidFill>
                  <a:schemeClr val="bg1"/>
                </a:solidFill>
                <a:latin typeface="BIZ UDゴシック" panose="020B0400000000000000" pitchFamily="49" charset="-128"/>
                <a:ea typeface="BIZ UDゴシック" panose="020B0400000000000000" pitchFamily="49" charset="-128"/>
              </a:rPr>
              <a:t>⑤　届出書の提出が不要となる場合</a:t>
            </a:r>
          </a:p>
        </p:txBody>
      </p:sp>
      <p:sp>
        <p:nvSpPr>
          <p:cNvPr id="11" name="四角形: 角を丸くする 10">
            <a:extLst>
              <a:ext uri="{FF2B5EF4-FFF2-40B4-BE49-F238E27FC236}">
                <a16:creationId xmlns:a16="http://schemas.microsoft.com/office/drawing/2014/main" id="{46BDE44D-318D-4EEB-9675-24A0C00EA7CC}"/>
              </a:ext>
            </a:extLst>
          </p:cNvPr>
          <p:cNvSpPr/>
          <p:nvPr/>
        </p:nvSpPr>
        <p:spPr>
          <a:xfrm>
            <a:off x="57912" y="721230"/>
            <a:ext cx="6693408" cy="1021865"/>
          </a:xfrm>
          <a:prstGeom prst="roundRect">
            <a:avLst>
              <a:gd name="adj" fmla="val 6618"/>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zh-TW" altLang="en-US" sz="1600" dirty="0">
                <a:solidFill>
                  <a:schemeClr val="tx1"/>
                </a:solidFill>
                <a:latin typeface="BIZ UDゴシック" panose="020B0400000000000000" pitchFamily="49" charset="-128"/>
                <a:ea typeface="BIZ UDゴシック" panose="020B0400000000000000" pitchFamily="49" charset="-128"/>
              </a:rPr>
              <a:t>伐採造林届出書</a:t>
            </a:r>
            <a:r>
              <a:rPr kumimoji="1" lang="ja-JP" altLang="en-US" sz="1600" dirty="0">
                <a:solidFill>
                  <a:schemeClr val="tx1"/>
                </a:solidFill>
                <a:latin typeface="BIZ UDゴシック" panose="020B0400000000000000" pitchFamily="49" charset="-128"/>
                <a:ea typeface="BIZ UDゴシック" panose="020B0400000000000000" pitchFamily="49" charset="-128"/>
              </a:rPr>
              <a:t>の提出が不要となる場合があります。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計画している伐採が、届出書の提出が不要かわからない場合は、市町村の林務部局にご相談下さい。</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F4433F75-906E-FCAF-AB0D-14930343C8BC}"/>
              </a:ext>
            </a:extLst>
          </p:cNvPr>
          <p:cNvSpPr txBox="1"/>
          <p:nvPr/>
        </p:nvSpPr>
        <p:spPr>
          <a:xfrm>
            <a:off x="140045" y="1755046"/>
            <a:ext cx="6692830" cy="2739211"/>
          </a:xfrm>
          <a:prstGeom prst="rect">
            <a:avLst/>
          </a:prstGeom>
          <a:noFill/>
        </p:spPr>
        <p:txBody>
          <a:bodyPr wrap="square" rtlCol="0">
            <a:spAutoFit/>
          </a:bodyPr>
          <a:lstStyle/>
          <a:p>
            <a:r>
              <a:rPr kumimoji="1" lang="en-US" altLang="ja-JP" sz="16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他の手続きが行われている場合</a:t>
            </a:r>
            <a:r>
              <a:rPr kumimoji="1"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p"/>
            </a:pPr>
            <a:r>
              <a:rPr kumimoji="1" lang="ja-JP" altLang="en-US" sz="1400" dirty="0">
                <a:latin typeface="BIZ UDPゴシック" panose="020B0400000000000000" pitchFamily="50" charset="-128"/>
                <a:ea typeface="BIZ UDPゴシック" panose="020B0400000000000000" pitchFamily="50" charset="-128"/>
              </a:rPr>
              <a:t>保安林で行われる場合（別途、保安林関係手続きが必要）</a:t>
            </a:r>
            <a:endParaRPr kumimoji="1"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p"/>
            </a:pPr>
            <a:r>
              <a:rPr kumimoji="1" lang="ja-JP" altLang="en-US" sz="1400" dirty="0">
                <a:latin typeface="BIZ UDPゴシック" panose="020B0400000000000000" pitchFamily="50" charset="-128"/>
                <a:ea typeface="BIZ UDPゴシック" panose="020B0400000000000000" pitchFamily="50" charset="-128"/>
              </a:rPr>
              <a:t>林地開発許可を受けた場合（別途、林地開発許可が必要）</a:t>
            </a:r>
            <a:endParaRPr kumimoji="1"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p"/>
            </a:pPr>
            <a:r>
              <a:rPr kumimoji="1" lang="ja-JP" altLang="en-US" sz="1400" dirty="0">
                <a:latin typeface="BIZ UDPゴシック" panose="020B0400000000000000" pitchFamily="50" charset="-128"/>
                <a:ea typeface="BIZ UDPゴシック" panose="020B0400000000000000" pitchFamily="50" charset="-128"/>
              </a:rPr>
              <a:t>市町村の特定間伐等促進計画に従って行う立木の伐採（間伐）</a:t>
            </a:r>
            <a:endParaRPr kumimoji="1"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p"/>
            </a:pPr>
            <a:r>
              <a:rPr kumimoji="1" lang="ja-JP" altLang="en-US" sz="1400" dirty="0">
                <a:latin typeface="BIZ UDPゴシック" panose="020B0400000000000000" pitchFamily="50" charset="-128"/>
                <a:ea typeface="BIZ UDPゴシック" panose="020B0400000000000000" pitchFamily="50" charset="-128"/>
              </a:rPr>
              <a:t>森林経営計画において定められている伐採をする場合（事後届出が必要）</a:t>
            </a:r>
            <a:endParaRPr kumimoji="1"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p"/>
            </a:pPr>
            <a:r>
              <a:rPr kumimoji="1" lang="ja-JP" altLang="en-US" sz="1400" dirty="0">
                <a:latin typeface="BIZ UDPゴシック" panose="020B0400000000000000" pitchFamily="50" charset="-128"/>
                <a:ea typeface="BIZ UDPゴシック" panose="020B0400000000000000" pitchFamily="50" charset="-128"/>
              </a:rPr>
              <a:t>法令又はこれに基づく処分により伐採の義務がある又は測量、実地調査、施設の保守の支障となる立木を伐採する場合</a:t>
            </a:r>
            <a:endParaRPr kumimoji="1"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p"/>
            </a:pPr>
            <a:endParaRPr kumimoji="1" lang="en-US" altLang="ja-JP" sz="1400" dirty="0">
              <a:latin typeface="BIZ UDPゴシック" panose="020B0400000000000000" pitchFamily="50" charset="-128"/>
              <a:ea typeface="BIZ UDPゴシック" panose="020B0400000000000000" pitchFamily="50" charset="-128"/>
            </a:endParaRPr>
          </a:p>
          <a:p>
            <a:r>
              <a:rPr kumimoji="1" lang="en-US" altLang="ja-JP" sz="1600" dirty="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その他届出不要の例</a:t>
            </a:r>
            <a:r>
              <a:rPr kumimoji="1" lang="en-US" altLang="ja-JP" sz="1400" dirty="0">
                <a:latin typeface="BIZ UDPゴシック" panose="020B0400000000000000" pitchFamily="50" charset="-128"/>
                <a:ea typeface="BIZ UDPゴシック" panose="020B0400000000000000" pitchFamily="50" charset="-128"/>
              </a:rPr>
              <a:t>】</a:t>
            </a:r>
            <a:r>
              <a:rPr kumimoji="1" lang="en-US" altLang="ja-JP" sz="1200" u="sng" dirty="0">
                <a:solidFill>
                  <a:srgbClr val="FF0000"/>
                </a:solidFill>
                <a:latin typeface="BIZ UDPゴシック" panose="020B0400000000000000" pitchFamily="50" charset="-128"/>
                <a:ea typeface="BIZ UDPゴシック" panose="020B0400000000000000" pitchFamily="50" charset="-128"/>
              </a:rPr>
              <a:t>※</a:t>
            </a:r>
            <a:r>
              <a:rPr kumimoji="1" lang="ja-JP" altLang="en-US" sz="1200" u="sng" dirty="0">
                <a:solidFill>
                  <a:srgbClr val="FF0000"/>
                </a:solidFill>
                <a:latin typeface="BIZ UDPゴシック" panose="020B0400000000000000" pitchFamily="50" charset="-128"/>
                <a:ea typeface="BIZ UDPゴシック" panose="020B0400000000000000" pitchFamily="50" charset="-128"/>
              </a:rPr>
              <a:t>下記は一例であり、不明な場合は市町村等へご確認下さい。</a:t>
            </a:r>
            <a:endParaRPr kumimoji="1" lang="en-US" altLang="ja-JP" sz="1200" u="sng" dirty="0">
              <a:solidFill>
                <a:srgbClr val="FF0000"/>
              </a:solidFill>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p"/>
            </a:pPr>
            <a:r>
              <a:rPr kumimoji="1" lang="ja-JP" altLang="en-US" sz="1400" dirty="0">
                <a:latin typeface="BIZ UDPゴシック" panose="020B0400000000000000" pitchFamily="50" charset="-128"/>
                <a:ea typeface="BIZ UDPゴシック" panose="020B0400000000000000" pitchFamily="50" charset="-128"/>
              </a:rPr>
              <a:t>災害に際し緊急の用に供する必要がある場合（事後届出が必要）</a:t>
            </a:r>
            <a:endParaRPr kumimoji="1"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p"/>
            </a:pPr>
            <a:r>
              <a:rPr kumimoji="1" lang="ja-JP" altLang="en-US" sz="1400" dirty="0">
                <a:latin typeface="BIZ UDPゴシック" panose="020B0400000000000000" pitchFamily="50" charset="-128"/>
                <a:ea typeface="BIZ UDPゴシック" panose="020B0400000000000000" pitchFamily="50" charset="-128"/>
              </a:rPr>
              <a:t>除伐をする場合、倒木、枯死木又は著しく損傷した立木を伐採する場合</a:t>
            </a:r>
            <a:endParaRPr kumimoji="1"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p"/>
            </a:pPr>
            <a:r>
              <a:rPr kumimoji="1" lang="ja-JP" altLang="en-US" sz="1400" dirty="0">
                <a:latin typeface="BIZ UDPゴシック" panose="020B0400000000000000" pitchFamily="50" charset="-128"/>
                <a:ea typeface="BIZ UDPゴシック" panose="020B0400000000000000" pitchFamily="50" charset="-128"/>
              </a:rPr>
              <a:t>こうぞ、みつまた等のかん木を伐採する場合　　　</a:t>
            </a:r>
            <a:r>
              <a:rPr kumimoji="1" lang="ja-JP" altLang="en-US" sz="1200" dirty="0">
                <a:latin typeface="BIZ UDPゴシック" panose="020B0400000000000000" pitchFamily="50" charset="-128"/>
                <a:ea typeface="BIZ UDPゴシック" panose="020B0400000000000000" pitchFamily="50" charset="-128"/>
              </a:rPr>
              <a:t>等</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ED9250C3-5C05-9173-84C9-3835F460A002}"/>
              </a:ext>
            </a:extLst>
          </p:cNvPr>
          <p:cNvSpPr txBox="1"/>
          <p:nvPr/>
        </p:nvSpPr>
        <p:spPr>
          <a:xfrm>
            <a:off x="-41754" y="9548860"/>
            <a:ext cx="387982" cy="369332"/>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４</a:t>
            </a:r>
          </a:p>
        </p:txBody>
      </p:sp>
      <p:grpSp>
        <p:nvGrpSpPr>
          <p:cNvPr id="4" name="グループ化 3">
            <a:extLst>
              <a:ext uri="{FF2B5EF4-FFF2-40B4-BE49-F238E27FC236}">
                <a16:creationId xmlns:a16="http://schemas.microsoft.com/office/drawing/2014/main" id="{E8876BF0-06E4-0A9B-BF7A-A65BB32A5B6F}"/>
              </a:ext>
            </a:extLst>
          </p:cNvPr>
          <p:cNvGrpSpPr/>
          <p:nvPr/>
        </p:nvGrpSpPr>
        <p:grpSpPr>
          <a:xfrm>
            <a:off x="355372" y="4974336"/>
            <a:ext cx="6554444" cy="1687006"/>
            <a:chOff x="343180" y="4437888"/>
            <a:chExt cx="6554444" cy="1687006"/>
          </a:xfrm>
        </p:grpSpPr>
        <p:sp>
          <p:nvSpPr>
            <p:cNvPr id="13" name="テキスト ボックス 12">
              <a:extLst>
                <a:ext uri="{FF2B5EF4-FFF2-40B4-BE49-F238E27FC236}">
                  <a16:creationId xmlns:a16="http://schemas.microsoft.com/office/drawing/2014/main" id="{06C54BFF-8D35-8AA6-A962-702B9A77AA58}"/>
                </a:ext>
              </a:extLst>
            </p:cNvPr>
            <p:cNvSpPr txBox="1"/>
            <p:nvPr/>
          </p:nvSpPr>
          <p:spPr>
            <a:xfrm>
              <a:off x="343180" y="4739899"/>
              <a:ext cx="6554444" cy="1384995"/>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　森林経営計画は、森林法に基づき森林所有者や森林の経営を受託した者がたてる森林の伐採や造林等に関する５年間の計画です。</a:t>
              </a:r>
              <a:endParaRPr kumimoji="1" lang="en-US" altLang="ja-JP" sz="1400" dirty="0">
                <a:latin typeface="BIZ UDPゴシック" panose="020B0400000000000000" pitchFamily="50" charset="-128"/>
                <a:ea typeface="BIZ UDPゴシック" panose="020B0400000000000000" pitchFamily="50" charset="-128"/>
              </a:endParaRPr>
            </a:p>
            <a:p>
              <a:r>
                <a:rPr kumimoji="1" lang="ja-JP" altLang="en-US" sz="1400" dirty="0">
                  <a:latin typeface="BIZ UDPゴシック" panose="020B0400000000000000" pitchFamily="50" charset="-128"/>
                  <a:ea typeface="BIZ UDPゴシック" panose="020B0400000000000000" pitchFamily="50" charset="-128"/>
                </a:rPr>
                <a:t>　市町村等から計画の認定を受けると、事前の</a:t>
              </a:r>
              <a:r>
                <a:rPr kumimoji="1" lang="zh-TW" altLang="en-US" sz="1400" dirty="0">
                  <a:latin typeface="BIZ UDPゴシック" panose="020B0400000000000000" pitchFamily="50" charset="-128"/>
                  <a:ea typeface="BIZ UDPゴシック" panose="020B0400000000000000" pitchFamily="50" charset="-128"/>
                </a:rPr>
                <a:t>伐採造林届出書</a:t>
              </a:r>
              <a:r>
                <a:rPr kumimoji="1" lang="ja-JP" altLang="en-US" sz="1400" dirty="0">
                  <a:latin typeface="BIZ UDPゴシック" panose="020B0400000000000000" pitchFamily="50" charset="-128"/>
                  <a:ea typeface="BIZ UDPゴシック" panose="020B0400000000000000" pitchFamily="50" charset="-128"/>
                </a:rPr>
                <a:t>の提出が不要（事後の届出で可）となるほか、森林整備事業の助成対象となるなどメリットがあります。</a:t>
              </a:r>
              <a:endParaRPr kumimoji="1" lang="en-US" altLang="ja-JP" sz="1400" dirty="0">
                <a:latin typeface="BIZ UDPゴシック" panose="020B0400000000000000" pitchFamily="50" charset="-128"/>
                <a:ea typeface="BIZ UDPゴシック" panose="020B0400000000000000" pitchFamily="50" charset="-128"/>
              </a:endParaRPr>
            </a:p>
            <a:p>
              <a:r>
                <a:rPr kumimoji="1" lang="ja-JP" altLang="en-US" sz="1400" dirty="0">
                  <a:latin typeface="BIZ UDPゴシック" panose="020B0400000000000000" pitchFamily="50" charset="-128"/>
                  <a:ea typeface="BIZ UDPゴシック" panose="020B0400000000000000" pitchFamily="50" charset="-128"/>
                </a:rPr>
                <a:t>　面積要件等がありますので、単独では作成が難しい場合には、近隣の計画に参画するといった方法もあります。</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FEF661CF-81F2-EFD6-2B68-3B97EE4D7D5E}"/>
                </a:ext>
              </a:extLst>
            </p:cNvPr>
            <p:cNvSpPr txBox="1"/>
            <p:nvPr/>
          </p:nvSpPr>
          <p:spPr>
            <a:xfrm>
              <a:off x="343180" y="4481064"/>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12" name="テキスト ボックス 11">
              <a:extLst>
                <a:ext uri="{FF2B5EF4-FFF2-40B4-BE49-F238E27FC236}">
                  <a16:creationId xmlns:a16="http://schemas.microsoft.com/office/drawing/2014/main" id="{BC776B2E-43D5-4C1D-3019-4B150AB187B9}"/>
                </a:ext>
              </a:extLst>
            </p:cNvPr>
            <p:cNvSpPr txBox="1"/>
            <p:nvPr/>
          </p:nvSpPr>
          <p:spPr>
            <a:xfrm>
              <a:off x="1316736" y="4437888"/>
              <a:ext cx="5202852" cy="338554"/>
            </a:xfrm>
            <a:prstGeom prst="rect">
              <a:avLst/>
            </a:prstGeom>
            <a:noFill/>
          </p:spPr>
          <p:txBody>
            <a:bodyPr wrap="square" rtlCol="0">
              <a:spAutoFit/>
            </a:bodyPr>
            <a:lstStyle/>
            <a:p>
              <a:r>
                <a:rPr kumimoji="1" lang="ja-JP" altLang="en-US" sz="1600" u="sng" dirty="0">
                  <a:latin typeface="BIZ UDPゴシック" panose="020B0400000000000000" pitchFamily="50" charset="-128"/>
                  <a:ea typeface="BIZ UDPゴシック" panose="020B0400000000000000" pitchFamily="50" charset="-128"/>
                </a:rPr>
                <a:t>森林経営計画の作成を検討しましょう！！</a:t>
              </a:r>
            </a:p>
          </p:txBody>
        </p:sp>
      </p:grpSp>
      <p:sp>
        <p:nvSpPr>
          <p:cNvPr id="16" name="テキスト ボックス 15">
            <a:extLst>
              <a:ext uri="{FF2B5EF4-FFF2-40B4-BE49-F238E27FC236}">
                <a16:creationId xmlns:a16="http://schemas.microsoft.com/office/drawing/2014/main" id="{3526AFF5-7416-A731-AEED-8957DD382A3B}"/>
              </a:ext>
            </a:extLst>
          </p:cNvPr>
          <p:cNvSpPr txBox="1"/>
          <p:nvPr/>
        </p:nvSpPr>
        <p:spPr>
          <a:xfrm>
            <a:off x="7147560" y="1213473"/>
            <a:ext cx="2007281" cy="276999"/>
          </a:xfrm>
          <a:prstGeom prst="rect">
            <a:avLst/>
          </a:prstGeom>
          <a:noFill/>
          <a:ln>
            <a:solidFill>
              <a:schemeClr val="tx1"/>
            </a:solidFill>
          </a:ln>
        </p:spPr>
        <p:txBody>
          <a:bodyPr wrap="none" rtlCol="0">
            <a:spAutoFit/>
          </a:bodyPr>
          <a:lstStyle/>
          <a:p>
            <a:r>
              <a:rPr kumimoji="1" lang="ja-JP" altLang="en-US" sz="1200" dirty="0">
                <a:solidFill>
                  <a:srgbClr val="333333"/>
                </a:solidFill>
                <a:latin typeface="Lucida Grande"/>
              </a:rPr>
              <a:t>法</a:t>
            </a:r>
            <a:r>
              <a:rPr lang="en-US" altLang="ja-JP" sz="1200" b="0" i="0" dirty="0">
                <a:solidFill>
                  <a:srgbClr val="333333"/>
                </a:solidFill>
                <a:effectLst/>
                <a:latin typeface="Lucida Grande"/>
              </a:rPr>
              <a:t>§</a:t>
            </a:r>
            <a:r>
              <a:rPr lang="en-US" altLang="ja-JP" sz="1200" dirty="0">
                <a:solidFill>
                  <a:srgbClr val="333333"/>
                </a:solidFill>
                <a:latin typeface="Lucida Grande"/>
              </a:rPr>
              <a:t>10</a:t>
            </a:r>
            <a:r>
              <a:rPr lang="ja-JP" altLang="en-US" sz="1200" dirty="0">
                <a:solidFill>
                  <a:srgbClr val="333333"/>
                </a:solidFill>
                <a:latin typeface="Lucida Grande"/>
              </a:rPr>
              <a:t>の８</a:t>
            </a:r>
            <a:r>
              <a:rPr lang="en-US" altLang="ja-JP" sz="1200" dirty="0">
                <a:solidFill>
                  <a:srgbClr val="333333"/>
                </a:solidFill>
                <a:latin typeface="Lucida Grande"/>
              </a:rPr>
              <a:t>Ⅰ,</a:t>
            </a:r>
            <a:r>
              <a:rPr lang="ja-JP" altLang="en-US" sz="1200" dirty="0">
                <a:solidFill>
                  <a:srgbClr val="333333"/>
                </a:solidFill>
                <a:latin typeface="Lucida Grande"/>
              </a:rPr>
              <a:t>規</a:t>
            </a:r>
            <a:r>
              <a:rPr lang="en-US" altLang="ja-JP" sz="1200" b="0" i="0" dirty="0">
                <a:solidFill>
                  <a:srgbClr val="333333"/>
                </a:solidFill>
                <a:effectLst/>
                <a:latin typeface="Lucida Grande"/>
              </a:rPr>
              <a:t>§8Ⅲ</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Ⅳ</a:t>
            </a:r>
          </a:p>
        </p:txBody>
      </p:sp>
      <p:sp>
        <p:nvSpPr>
          <p:cNvPr id="17" name="テキスト ボックス 16">
            <a:extLst>
              <a:ext uri="{FF2B5EF4-FFF2-40B4-BE49-F238E27FC236}">
                <a16:creationId xmlns:a16="http://schemas.microsoft.com/office/drawing/2014/main" id="{6AA11815-83BA-224B-1083-9AEBB897A96A}"/>
              </a:ext>
            </a:extLst>
          </p:cNvPr>
          <p:cNvSpPr txBox="1"/>
          <p:nvPr/>
        </p:nvSpPr>
        <p:spPr>
          <a:xfrm>
            <a:off x="7147559" y="4389922"/>
            <a:ext cx="1790875" cy="276999"/>
          </a:xfrm>
          <a:prstGeom prst="rect">
            <a:avLst/>
          </a:prstGeom>
          <a:noFill/>
          <a:ln>
            <a:solidFill>
              <a:schemeClr val="tx1"/>
            </a:solidFill>
          </a:ln>
        </p:spPr>
        <p:txBody>
          <a:bodyPr wrap="none" rtlCol="0">
            <a:spAutoFit/>
          </a:bodyPr>
          <a:lstStyle/>
          <a:p>
            <a:r>
              <a:rPr kumimoji="1" lang="ja-JP" altLang="en-US" sz="1200" dirty="0">
                <a:solidFill>
                  <a:srgbClr val="333333"/>
                </a:solidFill>
                <a:latin typeface="Lucida Grande"/>
              </a:rPr>
              <a:t>法</a:t>
            </a:r>
            <a:r>
              <a:rPr lang="en-US" altLang="ja-JP" sz="1200" b="0" i="0" dirty="0">
                <a:solidFill>
                  <a:srgbClr val="333333"/>
                </a:solidFill>
                <a:effectLst/>
                <a:latin typeface="Lucida Grande"/>
              </a:rPr>
              <a:t>§</a:t>
            </a:r>
            <a:r>
              <a:rPr lang="en-US" altLang="ja-JP" sz="1200" dirty="0">
                <a:solidFill>
                  <a:srgbClr val="333333"/>
                </a:solidFill>
                <a:latin typeface="Lucida Grande"/>
              </a:rPr>
              <a:t>10</a:t>
            </a:r>
            <a:r>
              <a:rPr lang="ja-JP" altLang="en-US" sz="1200" dirty="0">
                <a:solidFill>
                  <a:srgbClr val="333333"/>
                </a:solidFill>
                <a:latin typeface="Lucida Grande"/>
              </a:rPr>
              <a:t>の８</a:t>
            </a:r>
            <a:r>
              <a:rPr lang="en-US" altLang="ja-JP" sz="1200" dirty="0">
                <a:solidFill>
                  <a:srgbClr val="333333"/>
                </a:solidFill>
                <a:latin typeface="Lucida Grande"/>
              </a:rPr>
              <a:t>Ⅰ</a:t>
            </a:r>
            <a:r>
              <a:rPr lang="ja-JP" altLang="en-US" sz="1200" dirty="0">
                <a:solidFill>
                  <a:srgbClr val="333333"/>
                </a:solidFill>
                <a:latin typeface="Lucida Grande"/>
              </a:rPr>
              <a:t>④・</a:t>
            </a:r>
            <a:r>
              <a:rPr lang="en-US" altLang="ja-JP" sz="1200" b="0" i="0" dirty="0">
                <a:solidFill>
                  <a:srgbClr val="333333"/>
                </a:solidFill>
                <a:effectLst/>
                <a:latin typeface="Lucida Grande"/>
              </a:rPr>
              <a:t> §15</a:t>
            </a:r>
          </a:p>
        </p:txBody>
      </p:sp>
      <p:grpSp>
        <p:nvGrpSpPr>
          <p:cNvPr id="19" name="グループ化 18">
            <a:extLst>
              <a:ext uri="{FF2B5EF4-FFF2-40B4-BE49-F238E27FC236}">
                <a16:creationId xmlns:a16="http://schemas.microsoft.com/office/drawing/2014/main" id="{849B8213-9108-BF53-8FB1-E3690BFF4322}"/>
              </a:ext>
            </a:extLst>
          </p:cNvPr>
          <p:cNvGrpSpPr/>
          <p:nvPr/>
        </p:nvGrpSpPr>
        <p:grpSpPr>
          <a:xfrm>
            <a:off x="360525" y="6804713"/>
            <a:ext cx="6554444" cy="863172"/>
            <a:chOff x="196876" y="5035296"/>
            <a:chExt cx="6554444" cy="863172"/>
          </a:xfrm>
        </p:grpSpPr>
        <p:sp>
          <p:nvSpPr>
            <p:cNvPr id="20" name="テキスト ボックス 19">
              <a:extLst>
                <a:ext uri="{FF2B5EF4-FFF2-40B4-BE49-F238E27FC236}">
                  <a16:creationId xmlns:a16="http://schemas.microsoft.com/office/drawing/2014/main" id="{7893229F-4859-6AEE-DC36-4A55336C18FA}"/>
                </a:ext>
              </a:extLst>
            </p:cNvPr>
            <p:cNvSpPr txBox="1"/>
            <p:nvPr/>
          </p:nvSpPr>
          <p:spPr>
            <a:xfrm>
              <a:off x="196876" y="5078472"/>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21" name="テキスト ボックス 20">
              <a:extLst>
                <a:ext uri="{FF2B5EF4-FFF2-40B4-BE49-F238E27FC236}">
                  <a16:creationId xmlns:a16="http://schemas.microsoft.com/office/drawing/2014/main" id="{DC4063E5-6EBB-D0B6-3B9C-1EDF07563ADB}"/>
                </a:ext>
              </a:extLst>
            </p:cNvPr>
            <p:cNvSpPr txBox="1"/>
            <p:nvPr/>
          </p:nvSpPr>
          <p:spPr>
            <a:xfrm>
              <a:off x="1170432" y="5035296"/>
              <a:ext cx="5202852" cy="338554"/>
            </a:xfrm>
            <a:prstGeom prst="rect">
              <a:avLst/>
            </a:prstGeom>
            <a:noFill/>
          </p:spPr>
          <p:txBody>
            <a:bodyPr wrap="square" rtlCol="0">
              <a:spAutoFit/>
            </a:bodyPr>
            <a:lstStyle/>
            <a:p>
              <a:r>
                <a:rPr kumimoji="1" lang="ja-JP" altLang="en-US" sz="1600" u="sng" dirty="0">
                  <a:latin typeface="BIZ UDPゴシック" panose="020B0400000000000000" pitchFamily="50" charset="-128"/>
                  <a:ea typeface="BIZ UDPゴシック" panose="020B0400000000000000" pitchFamily="50" charset="-128"/>
                </a:rPr>
                <a:t>立木の伐採は１本でも届出書の提出が必要？</a:t>
              </a:r>
            </a:p>
          </p:txBody>
        </p:sp>
        <p:sp>
          <p:nvSpPr>
            <p:cNvPr id="22" name="テキスト ボックス 21">
              <a:extLst>
                <a:ext uri="{FF2B5EF4-FFF2-40B4-BE49-F238E27FC236}">
                  <a16:creationId xmlns:a16="http://schemas.microsoft.com/office/drawing/2014/main" id="{7499563A-DD9A-E254-46D1-2660AB2982B4}"/>
                </a:ext>
              </a:extLst>
            </p:cNvPr>
            <p:cNvSpPr txBox="1"/>
            <p:nvPr/>
          </p:nvSpPr>
          <p:spPr>
            <a:xfrm>
              <a:off x="196876" y="5375248"/>
              <a:ext cx="6554444" cy="523220"/>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　森林法の規定には、伐採の数量や規模で届出を免除する規定はなく、原則として小規模な伐採であっても、上記の適用除外に該当しない場合は、届出が必要です。</a:t>
              </a:r>
              <a:endParaRPr kumimoji="1" lang="en-US" altLang="ja-JP" sz="1400" dirty="0">
                <a:latin typeface="BIZ UDPゴシック" panose="020B0400000000000000" pitchFamily="50" charset="-128"/>
                <a:ea typeface="BIZ UDPゴシック" panose="020B0400000000000000" pitchFamily="50" charset="-128"/>
              </a:endParaRPr>
            </a:p>
          </p:txBody>
        </p:sp>
      </p:grpSp>
      <p:sp>
        <p:nvSpPr>
          <p:cNvPr id="23" name="テキスト ボックス 22">
            <a:extLst>
              <a:ext uri="{FF2B5EF4-FFF2-40B4-BE49-F238E27FC236}">
                <a16:creationId xmlns:a16="http://schemas.microsoft.com/office/drawing/2014/main" id="{19AA444A-2E59-E6CF-552A-BA0E91089E71}"/>
              </a:ext>
            </a:extLst>
          </p:cNvPr>
          <p:cNvSpPr txBox="1"/>
          <p:nvPr/>
        </p:nvSpPr>
        <p:spPr>
          <a:xfrm>
            <a:off x="7108302" y="6460655"/>
            <a:ext cx="2007281" cy="276999"/>
          </a:xfrm>
          <a:prstGeom prst="rect">
            <a:avLst/>
          </a:prstGeom>
          <a:noFill/>
          <a:ln>
            <a:solidFill>
              <a:schemeClr val="tx1"/>
            </a:solidFill>
          </a:ln>
        </p:spPr>
        <p:txBody>
          <a:bodyPr wrap="none" rtlCol="0">
            <a:spAutoFit/>
          </a:bodyPr>
          <a:lstStyle/>
          <a:p>
            <a:r>
              <a:rPr kumimoji="1" lang="ja-JP" altLang="en-US" sz="1200" dirty="0">
                <a:solidFill>
                  <a:srgbClr val="333333"/>
                </a:solidFill>
                <a:latin typeface="Lucida Grande"/>
              </a:rPr>
              <a:t>法</a:t>
            </a:r>
            <a:r>
              <a:rPr lang="en-US" altLang="ja-JP" sz="1200" b="0" i="0" dirty="0">
                <a:solidFill>
                  <a:srgbClr val="333333"/>
                </a:solidFill>
                <a:effectLst/>
                <a:latin typeface="Lucida Grande"/>
              </a:rPr>
              <a:t>§</a:t>
            </a:r>
            <a:r>
              <a:rPr lang="en-US" altLang="ja-JP" sz="1200" dirty="0">
                <a:solidFill>
                  <a:srgbClr val="333333"/>
                </a:solidFill>
                <a:latin typeface="Lucida Grande"/>
              </a:rPr>
              <a:t>10</a:t>
            </a:r>
            <a:r>
              <a:rPr lang="ja-JP" altLang="en-US" sz="1200" dirty="0">
                <a:solidFill>
                  <a:srgbClr val="333333"/>
                </a:solidFill>
                <a:latin typeface="Lucida Grande"/>
              </a:rPr>
              <a:t>の８</a:t>
            </a:r>
            <a:r>
              <a:rPr lang="en-US" altLang="ja-JP" sz="1200" dirty="0">
                <a:solidFill>
                  <a:srgbClr val="333333"/>
                </a:solidFill>
                <a:latin typeface="Lucida Grande"/>
              </a:rPr>
              <a:t>Ⅰ,</a:t>
            </a:r>
            <a:r>
              <a:rPr lang="ja-JP" altLang="en-US" sz="1200" dirty="0">
                <a:solidFill>
                  <a:srgbClr val="333333"/>
                </a:solidFill>
                <a:latin typeface="Lucida Grande"/>
              </a:rPr>
              <a:t>規</a:t>
            </a:r>
            <a:r>
              <a:rPr lang="en-US" altLang="ja-JP" sz="1200" b="0" i="0" dirty="0">
                <a:solidFill>
                  <a:srgbClr val="333333"/>
                </a:solidFill>
                <a:effectLst/>
                <a:latin typeface="Lucida Grande"/>
              </a:rPr>
              <a:t>§8Ⅲ</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Ⅳ</a:t>
            </a:r>
          </a:p>
        </p:txBody>
      </p:sp>
      <p:grpSp>
        <p:nvGrpSpPr>
          <p:cNvPr id="24" name="グループ化 23">
            <a:extLst>
              <a:ext uri="{FF2B5EF4-FFF2-40B4-BE49-F238E27FC236}">
                <a16:creationId xmlns:a16="http://schemas.microsoft.com/office/drawing/2014/main" id="{0DA30318-DD6A-0C36-CABC-EDC6A3A78C4B}"/>
              </a:ext>
            </a:extLst>
          </p:cNvPr>
          <p:cNvGrpSpPr/>
          <p:nvPr/>
        </p:nvGrpSpPr>
        <p:grpSpPr>
          <a:xfrm>
            <a:off x="360525" y="8002954"/>
            <a:ext cx="6591020" cy="863172"/>
            <a:chOff x="227356" y="6516624"/>
            <a:chExt cx="6591020" cy="863172"/>
          </a:xfrm>
        </p:grpSpPr>
        <p:sp>
          <p:nvSpPr>
            <p:cNvPr id="25" name="テキスト ボックス 24">
              <a:extLst>
                <a:ext uri="{FF2B5EF4-FFF2-40B4-BE49-F238E27FC236}">
                  <a16:creationId xmlns:a16="http://schemas.microsoft.com/office/drawing/2014/main" id="{9F8F9790-A162-C547-5E52-4C599D24F5EC}"/>
                </a:ext>
              </a:extLst>
            </p:cNvPr>
            <p:cNvSpPr txBox="1"/>
            <p:nvPr/>
          </p:nvSpPr>
          <p:spPr>
            <a:xfrm>
              <a:off x="227356" y="6559800"/>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26" name="テキスト ボックス 25">
              <a:extLst>
                <a:ext uri="{FF2B5EF4-FFF2-40B4-BE49-F238E27FC236}">
                  <a16:creationId xmlns:a16="http://schemas.microsoft.com/office/drawing/2014/main" id="{A77A5F45-BAB1-BBE0-901E-66D210BCB277}"/>
                </a:ext>
              </a:extLst>
            </p:cNvPr>
            <p:cNvSpPr txBox="1"/>
            <p:nvPr/>
          </p:nvSpPr>
          <p:spPr>
            <a:xfrm>
              <a:off x="1200912" y="6516624"/>
              <a:ext cx="5202852" cy="338554"/>
            </a:xfrm>
            <a:prstGeom prst="rect">
              <a:avLst/>
            </a:prstGeom>
            <a:noFill/>
          </p:spPr>
          <p:txBody>
            <a:bodyPr wrap="square" rtlCol="0">
              <a:spAutoFit/>
            </a:bodyPr>
            <a:lstStyle/>
            <a:p>
              <a:r>
                <a:rPr kumimoji="1" lang="ja-JP" altLang="en-US" sz="1600" u="sng" dirty="0">
                  <a:latin typeface="BIZ UDPゴシック" panose="020B0400000000000000" pitchFamily="50" charset="-128"/>
                  <a:ea typeface="BIZ UDPゴシック" panose="020B0400000000000000" pitchFamily="50" charset="-128"/>
                </a:rPr>
                <a:t>竹（タケ）の伐採は届出書の提出が必要？</a:t>
              </a:r>
            </a:p>
          </p:txBody>
        </p:sp>
        <p:sp>
          <p:nvSpPr>
            <p:cNvPr id="27" name="テキスト ボックス 26">
              <a:extLst>
                <a:ext uri="{FF2B5EF4-FFF2-40B4-BE49-F238E27FC236}">
                  <a16:creationId xmlns:a16="http://schemas.microsoft.com/office/drawing/2014/main" id="{82BE5F8F-399C-5472-E177-A763A7B03106}"/>
                </a:ext>
              </a:extLst>
            </p:cNvPr>
            <p:cNvSpPr txBox="1"/>
            <p:nvPr/>
          </p:nvSpPr>
          <p:spPr>
            <a:xfrm>
              <a:off x="263932" y="6856576"/>
              <a:ext cx="6554444" cy="523220"/>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　不要です。（伐採造林届出制度の対象は立木の伐採ですが、森林法上、竹（タケ）は立木に該当しません。）</a:t>
              </a:r>
              <a:endParaRPr kumimoji="1" lang="en-US" altLang="ja-JP" sz="1400" dirty="0">
                <a:latin typeface="BIZ UDPゴシック" panose="020B0400000000000000" pitchFamily="50" charset="-128"/>
                <a:ea typeface="BIZ UDPゴシック" panose="020B0400000000000000" pitchFamily="50" charset="-128"/>
              </a:endParaRPr>
            </a:p>
          </p:txBody>
        </p:sp>
      </p:grpSp>
      <p:sp>
        <p:nvSpPr>
          <p:cNvPr id="28" name="テキスト ボックス 27">
            <a:extLst>
              <a:ext uri="{FF2B5EF4-FFF2-40B4-BE49-F238E27FC236}">
                <a16:creationId xmlns:a16="http://schemas.microsoft.com/office/drawing/2014/main" id="{049A5A76-5453-C3DD-2CFB-12D47ECA110C}"/>
              </a:ext>
            </a:extLst>
          </p:cNvPr>
          <p:cNvSpPr txBox="1"/>
          <p:nvPr/>
        </p:nvSpPr>
        <p:spPr>
          <a:xfrm>
            <a:off x="7147559" y="8102702"/>
            <a:ext cx="1120820" cy="276999"/>
          </a:xfrm>
          <a:prstGeom prst="rect">
            <a:avLst/>
          </a:prstGeom>
          <a:noFill/>
          <a:ln>
            <a:solidFill>
              <a:schemeClr val="tx1"/>
            </a:solidFill>
          </a:ln>
        </p:spPr>
        <p:txBody>
          <a:bodyPr wrap="none" rtlCol="0">
            <a:spAutoFit/>
          </a:bodyPr>
          <a:lstStyle/>
          <a:p>
            <a:r>
              <a:rPr kumimoji="1" lang="ja-JP" altLang="en-US" sz="1200" dirty="0">
                <a:solidFill>
                  <a:srgbClr val="333333"/>
                </a:solidFill>
                <a:latin typeface="Lucida Grande"/>
              </a:rPr>
              <a:t>法</a:t>
            </a:r>
            <a:r>
              <a:rPr lang="en-US" altLang="ja-JP" sz="1200" b="0" i="0" dirty="0">
                <a:solidFill>
                  <a:srgbClr val="333333"/>
                </a:solidFill>
                <a:effectLst/>
                <a:latin typeface="Lucida Grande"/>
              </a:rPr>
              <a:t>§</a:t>
            </a:r>
            <a:r>
              <a:rPr lang="en-US" altLang="ja-JP" sz="1200" dirty="0">
                <a:solidFill>
                  <a:srgbClr val="333333"/>
                </a:solidFill>
                <a:latin typeface="Lucida Grande"/>
              </a:rPr>
              <a:t>10</a:t>
            </a:r>
            <a:r>
              <a:rPr lang="ja-JP" altLang="en-US" sz="1200" dirty="0">
                <a:solidFill>
                  <a:srgbClr val="333333"/>
                </a:solidFill>
                <a:latin typeface="Lucida Grande"/>
              </a:rPr>
              <a:t>の８</a:t>
            </a:r>
            <a:r>
              <a:rPr lang="en-US" altLang="ja-JP" sz="1200" dirty="0">
                <a:solidFill>
                  <a:srgbClr val="333333"/>
                </a:solidFill>
                <a:latin typeface="Lucida Grande"/>
              </a:rPr>
              <a:t>Ⅰ</a:t>
            </a:r>
            <a:endParaRPr lang="en-US" altLang="ja-JP" sz="1200" b="0" i="0" dirty="0">
              <a:solidFill>
                <a:srgbClr val="333333"/>
              </a:solidFill>
              <a:effectLst/>
              <a:latin typeface="Lucida Grande"/>
            </a:endParaRPr>
          </a:p>
        </p:txBody>
      </p:sp>
      <p:grpSp>
        <p:nvGrpSpPr>
          <p:cNvPr id="29" name="グループ化 28">
            <a:extLst>
              <a:ext uri="{FF2B5EF4-FFF2-40B4-BE49-F238E27FC236}">
                <a16:creationId xmlns:a16="http://schemas.microsoft.com/office/drawing/2014/main" id="{2C77808B-3910-3F83-F359-CA95D92916AF}"/>
              </a:ext>
            </a:extLst>
          </p:cNvPr>
          <p:cNvGrpSpPr/>
          <p:nvPr/>
        </p:nvGrpSpPr>
        <p:grpSpPr>
          <a:xfrm>
            <a:off x="366621" y="9020986"/>
            <a:ext cx="6591020" cy="863172"/>
            <a:chOff x="227356" y="6516624"/>
            <a:chExt cx="6591020" cy="863172"/>
          </a:xfrm>
        </p:grpSpPr>
        <p:sp>
          <p:nvSpPr>
            <p:cNvPr id="30" name="テキスト ボックス 29">
              <a:extLst>
                <a:ext uri="{FF2B5EF4-FFF2-40B4-BE49-F238E27FC236}">
                  <a16:creationId xmlns:a16="http://schemas.microsoft.com/office/drawing/2014/main" id="{DA95C55E-E00F-83C4-92AC-D8D1950E4F5B}"/>
                </a:ext>
              </a:extLst>
            </p:cNvPr>
            <p:cNvSpPr txBox="1"/>
            <p:nvPr/>
          </p:nvSpPr>
          <p:spPr>
            <a:xfrm>
              <a:off x="227356" y="6559800"/>
              <a:ext cx="902811" cy="307777"/>
            </a:xfrm>
            <a:prstGeom prst="rect">
              <a:avLst/>
            </a:prstGeom>
            <a:solidFill>
              <a:schemeClr val="accent2"/>
            </a:solidFill>
          </p:spPr>
          <p:txBody>
            <a:bodyPr wrap="none" rtlCol="0">
              <a:spAutoFit/>
            </a:bodyPr>
            <a:lstStyle/>
            <a:p>
              <a:r>
                <a:rPr kumimoji="1" lang="ja-JP" altLang="en-US" sz="1400" b="1" i="1" dirty="0">
                  <a:solidFill>
                    <a:schemeClr val="bg1"/>
                  </a:solidFill>
                  <a:latin typeface="BIZ UDゴシック" panose="020B0400000000000000" pitchFamily="49" charset="-128"/>
                  <a:ea typeface="BIZ UDゴシック" panose="020B0400000000000000" pitchFamily="49" charset="-128"/>
                </a:rPr>
                <a:t>ポイント</a:t>
              </a:r>
            </a:p>
          </p:txBody>
        </p:sp>
        <p:sp>
          <p:nvSpPr>
            <p:cNvPr id="31" name="テキスト ボックス 30">
              <a:extLst>
                <a:ext uri="{FF2B5EF4-FFF2-40B4-BE49-F238E27FC236}">
                  <a16:creationId xmlns:a16="http://schemas.microsoft.com/office/drawing/2014/main" id="{835C3905-9DFF-3E01-D914-45E149302FED}"/>
                </a:ext>
              </a:extLst>
            </p:cNvPr>
            <p:cNvSpPr txBox="1"/>
            <p:nvPr/>
          </p:nvSpPr>
          <p:spPr>
            <a:xfrm>
              <a:off x="1200912" y="6516624"/>
              <a:ext cx="5202852" cy="338554"/>
            </a:xfrm>
            <a:prstGeom prst="rect">
              <a:avLst/>
            </a:prstGeom>
            <a:noFill/>
          </p:spPr>
          <p:txBody>
            <a:bodyPr wrap="square" rtlCol="0">
              <a:spAutoFit/>
            </a:bodyPr>
            <a:lstStyle/>
            <a:p>
              <a:r>
                <a:rPr kumimoji="1" lang="ja-JP" altLang="en-US" sz="1600" u="sng" dirty="0">
                  <a:latin typeface="BIZ UDPゴシック" panose="020B0400000000000000" pitchFamily="50" charset="-128"/>
                  <a:ea typeface="BIZ UDPゴシック" panose="020B0400000000000000" pitchFamily="50" charset="-128"/>
                </a:rPr>
                <a:t>枝払い等は届出書の提出が必要？</a:t>
              </a:r>
            </a:p>
          </p:txBody>
        </p:sp>
        <p:sp>
          <p:nvSpPr>
            <p:cNvPr id="32" name="テキスト ボックス 31">
              <a:extLst>
                <a:ext uri="{FF2B5EF4-FFF2-40B4-BE49-F238E27FC236}">
                  <a16:creationId xmlns:a16="http://schemas.microsoft.com/office/drawing/2014/main" id="{BE3B8794-A9A3-FDD8-5FF6-58D569AF19C7}"/>
                </a:ext>
              </a:extLst>
            </p:cNvPr>
            <p:cNvSpPr txBox="1"/>
            <p:nvPr/>
          </p:nvSpPr>
          <p:spPr>
            <a:xfrm>
              <a:off x="263932" y="6856576"/>
              <a:ext cx="6554444" cy="523220"/>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　一般的な枝払い、芯止め等は、伐採に当たらないため、届出不要です。</a:t>
              </a:r>
              <a:endParaRPr kumimoji="1" lang="en-US" altLang="ja-JP" sz="1400" dirty="0">
                <a:latin typeface="BIZ UDPゴシック" panose="020B0400000000000000" pitchFamily="50" charset="-128"/>
                <a:ea typeface="BIZ UDPゴシック" panose="020B0400000000000000" pitchFamily="50" charset="-128"/>
              </a:endParaRPr>
            </a:p>
            <a:p>
              <a:r>
                <a:rPr kumimoji="1" lang="ja-JP" altLang="en-US" sz="1400" dirty="0">
                  <a:latin typeface="BIZ UDPゴシック" panose="020B0400000000000000" pitchFamily="50" charset="-128"/>
                  <a:ea typeface="BIZ UDPゴシック" panose="020B0400000000000000" pitchFamily="50" charset="-128"/>
                </a:rPr>
                <a:t>　</a:t>
              </a:r>
              <a:r>
                <a:rPr kumimoji="1" lang="en-US" altLang="ja-JP" sz="1100" u="sng" dirty="0">
                  <a:solidFill>
                    <a:srgbClr val="FF0000"/>
                  </a:solidFill>
                  <a:latin typeface="BIZ UDPゴシック" panose="020B0400000000000000" pitchFamily="50" charset="-128"/>
                  <a:ea typeface="BIZ UDPゴシック" panose="020B0400000000000000" pitchFamily="50" charset="-128"/>
                </a:rPr>
                <a:t>※</a:t>
              </a:r>
              <a:r>
                <a:rPr kumimoji="1" lang="ja-JP" altLang="en-US" sz="1100" u="sng" dirty="0">
                  <a:solidFill>
                    <a:srgbClr val="FF0000"/>
                  </a:solidFill>
                  <a:latin typeface="BIZ UDPゴシック" panose="020B0400000000000000" pitchFamily="50" charset="-128"/>
                  <a:ea typeface="BIZ UDPゴシック" panose="020B0400000000000000" pitchFamily="50" charset="-128"/>
                </a:rPr>
                <a:t>こうした行為は様々な程度のものがありますので、不明な場合は市町村へご確認下さい。</a:t>
              </a:r>
              <a:endParaRPr kumimoji="1" lang="en-US" altLang="ja-JP" sz="1400" u="sng" dirty="0">
                <a:solidFill>
                  <a:srgbClr val="FF0000"/>
                </a:solidFill>
                <a:latin typeface="BIZ UDPゴシック" panose="020B0400000000000000" pitchFamily="50" charset="-128"/>
                <a:ea typeface="BIZ UDPゴシック" panose="020B0400000000000000" pitchFamily="50" charset="-128"/>
              </a:endParaRPr>
            </a:p>
          </p:txBody>
        </p:sp>
      </p:grpSp>
      <p:sp>
        <p:nvSpPr>
          <p:cNvPr id="2" name="テキスト ボックス 1">
            <a:extLst>
              <a:ext uri="{FF2B5EF4-FFF2-40B4-BE49-F238E27FC236}">
                <a16:creationId xmlns:a16="http://schemas.microsoft.com/office/drawing/2014/main" id="{862BE76D-6E16-F8A2-7FDC-F3548FA53B77}"/>
              </a:ext>
            </a:extLst>
          </p:cNvPr>
          <p:cNvSpPr txBox="1"/>
          <p:nvPr/>
        </p:nvSpPr>
        <p:spPr>
          <a:xfrm>
            <a:off x="140045" y="4357404"/>
            <a:ext cx="5439310" cy="276999"/>
          </a:xfrm>
          <a:prstGeom prst="rect">
            <a:avLst/>
          </a:prstGeom>
          <a:noFill/>
        </p:spPr>
        <p:txBody>
          <a:bodyPr wrap="none" rtlCol="0">
            <a:spAutoFit/>
          </a:bodyPr>
          <a:lstStyle/>
          <a:p>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電線路の維持のため行う立木の伐採（対象者や対象範囲に限定があります。）</a:t>
            </a:r>
          </a:p>
        </p:txBody>
      </p:sp>
    </p:spTree>
    <p:extLst>
      <p:ext uri="{BB962C8B-B14F-4D97-AF65-F5344CB8AC3E}">
        <p14:creationId xmlns:p14="http://schemas.microsoft.com/office/powerpoint/2010/main" val="3463322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D15ABF-C919-5FEA-4F16-6244786A06F1}"/>
              </a:ext>
            </a:extLst>
          </p:cNvPr>
          <p:cNvSpPr>
            <a:spLocks noGrp="1"/>
          </p:cNvSpPr>
          <p:nvPr>
            <p:ph type="title"/>
          </p:nvPr>
        </p:nvSpPr>
        <p:spPr>
          <a:xfrm>
            <a:off x="0" y="-21235"/>
            <a:ext cx="6858000" cy="569875"/>
          </a:xfrm>
          <a:solidFill>
            <a:schemeClr val="accent1"/>
          </a:solidFill>
        </p:spPr>
        <p:txBody>
          <a:bodyPr>
            <a:normAutofit/>
          </a:bodyPr>
          <a:lstStyle/>
          <a:p>
            <a:r>
              <a:rPr kumimoji="1" lang="ja-JP" altLang="en-US" sz="1800" b="1" dirty="0">
                <a:solidFill>
                  <a:schemeClr val="bg1"/>
                </a:solidFill>
                <a:latin typeface="BIZ UDゴシック" panose="020B0400000000000000" pitchFamily="49" charset="-128"/>
                <a:ea typeface="BIZ UDゴシック" panose="020B0400000000000000" pitchFamily="49" charset="-128"/>
              </a:rPr>
              <a:t>⑤　伐採造林届出制度の対象フローチャート</a:t>
            </a:r>
          </a:p>
        </p:txBody>
      </p:sp>
      <p:sp>
        <p:nvSpPr>
          <p:cNvPr id="9" name="テキスト ボックス 8">
            <a:extLst>
              <a:ext uri="{FF2B5EF4-FFF2-40B4-BE49-F238E27FC236}">
                <a16:creationId xmlns:a16="http://schemas.microsoft.com/office/drawing/2014/main" id="{ED9250C3-5C05-9173-84C9-3835F460A002}"/>
              </a:ext>
            </a:extLst>
          </p:cNvPr>
          <p:cNvSpPr txBox="1"/>
          <p:nvPr/>
        </p:nvSpPr>
        <p:spPr>
          <a:xfrm>
            <a:off x="6470018" y="9588190"/>
            <a:ext cx="387982" cy="369332"/>
          </a:xfrm>
          <a:prstGeom prst="rect">
            <a:avLst/>
          </a:prstGeom>
          <a:noFill/>
        </p:spPr>
        <p:txBody>
          <a:bodyPr wrap="square" rtlCol="0">
            <a:spAutoFit/>
          </a:bodyPr>
          <a:lstStyle/>
          <a:p>
            <a:r>
              <a:rPr kumimoji="1" lang="ja-JP" altLang="en-US" b="1">
                <a:latin typeface="BIZ UDゴシック" panose="020B0400000000000000" pitchFamily="49" charset="-128"/>
                <a:ea typeface="BIZ UDゴシック" panose="020B0400000000000000" pitchFamily="49" charset="-128"/>
              </a:rPr>
              <a:t>５</a:t>
            </a:r>
            <a:endParaRPr kumimoji="1" lang="ja-JP" altLang="en-US" b="1" dirty="0">
              <a:latin typeface="BIZ UDゴシック" panose="020B0400000000000000" pitchFamily="49" charset="-128"/>
              <a:ea typeface="BIZ UDゴシック" panose="020B0400000000000000" pitchFamily="49" charset="-128"/>
            </a:endParaRPr>
          </a:p>
        </p:txBody>
      </p:sp>
      <p:sp>
        <p:nvSpPr>
          <p:cNvPr id="14" name="ひし形 13">
            <a:extLst>
              <a:ext uri="{FF2B5EF4-FFF2-40B4-BE49-F238E27FC236}">
                <a16:creationId xmlns:a16="http://schemas.microsoft.com/office/drawing/2014/main" id="{401A3E7A-17EF-87ED-AD62-3A0C8D1D667B}"/>
              </a:ext>
            </a:extLst>
          </p:cNvPr>
          <p:cNvSpPr/>
          <p:nvPr/>
        </p:nvSpPr>
        <p:spPr>
          <a:xfrm>
            <a:off x="360756" y="3521050"/>
            <a:ext cx="3148584" cy="914400"/>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地域森林計画の</a:t>
            </a:r>
            <a:endParaRPr kumimoji="1" lang="en-US" altLang="ja-JP" sz="1200" b="1" dirty="0"/>
          </a:p>
          <a:p>
            <a:pPr algn="ctr"/>
            <a:r>
              <a:rPr kumimoji="1" lang="ja-JP" altLang="en-US" sz="1200" b="1" dirty="0"/>
              <a:t>対象民有林か</a:t>
            </a:r>
          </a:p>
        </p:txBody>
      </p:sp>
      <p:sp>
        <p:nvSpPr>
          <p:cNvPr id="15" name="正方形/長方形 14">
            <a:extLst>
              <a:ext uri="{FF2B5EF4-FFF2-40B4-BE49-F238E27FC236}">
                <a16:creationId xmlns:a16="http://schemas.microsoft.com/office/drawing/2014/main" id="{46A96066-7D1D-72FA-9A9C-43C6026B0351}"/>
              </a:ext>
            </a:extLst>
          </p:cNvPr>
          <p:cNvSpPr/>
          <p:nvPr/>
        </p:nvSpPr>
        <p:spPr>
          <a:xfrm>
            <a:off x="342468" y="743712"/>
            <a:ext cx="3185160" cy="3779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森林の立木の伐採を行う場合</a:t>
            </a:r>
          </a:p>
        </p:txBody>
      </p:sp>
      <p:cxnSp>
        <p:nvCxnSpPr>
          <p:cNvPr id="17" name="直線矢印コネクタ 16">
            <a:extLst>
              <a:ext uri="{FF2B5EF4-FFF2-40B4-BE49-F238E27FC236}">
                <a16:creationId xmlns:a16="http://schemas.microsoft.com/office/drawing/2014/main" id="{8D0C19AE-89A5-FC38-8683-5D647BEADBE6}"/>
              </a:ext>
            </a:extLst>
          </p:cNvPr>
          <p:cNvCxnSpPr>
            <a:cxnSpLocks/>
            <a:endCxn id="19" idx="0"/>
          </p:cNvCxnSpPr>
          <p:nvPr/>
        </p:nvCxnSpPr>
        <p:spPr>
          <a:xfrm>
            <a:off x="1899996" y="1121664"/>
            <a:ext cx="35052" cy="767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ひし形 18">
            <a:extLst>
              <a:ext uri="{FF2B5EF4-FFF2-40B4-BE49-F238E27FC236}">
                <a16:creationId xmlns:a16="http://schemas.microsoft.com/office/drawing/2014/main" id="{173408F2-0E97-070A-49DB-87B6B04912D6}"/>
              </a:ext>
            </a:extLst>
          </p:cNvPr>
          <p:cNvSpPr/>
          <p:nvPr/>
        </p:nvSpPr>
        <p:spPr>
          <a:xfrm>
            <a:off x="360756" y="1888918"/>
            <a:ext cx="3148584" cy="914400"/>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保安林等（</a:t>
            </a:r>
            <a:r>
              <a:rPr kumimoji="1" lang="en-US" altLang="ja-JP" sz="1200" b="1" dirty="0"/>
              <a:t>※</a:t>
            </a:r>
            <a:r>
              <a:rPr kumimoji="1" lang="ja-JP" altLang="en-US" sz="1200" b="1" dirty="0"/>
              <a:t>）に</a:t>
            </a:r>
            <a:endParaRPr kumimoji="1" lang="en-US" altLang="ja-JP" sz="1200" b="1" dirty="0"/>
          </a:p>
          <a:p>
            <a:pPr algn="ctr"/>
            <a:r>
              <a:rPr kumimoji="1" lang="ja-JP" altLang="en-US" sz="1200" b="1" dirty="0"/>
              <a:t>指定されているか</a:t>
            </a:r>
          </a:p>
        </p:txBody>
      </p:sp>
      <p:sp>
        <p:nvSpPr>
          <p:cNvPr id="20" name="ひし形 19">
            <a:extLst>
              <a:ext uri="{FF2B5EF4-FFF2-40B4-BE49-F238E27FC236}">
                <a16:creationId xmlns:a16="http://schemas.microsoft.com/office/drawing/2014/main" id="{1F42303F-740D-B611-913C-904097CD07D7}"/>
              </a:ext>
            </a:extLst>
          </p:cNvPr>
          <p:cNvSpPr/>
          <p:nvPr/>
        </p:nvSpPr>
        <p:spPr>
          <a:xfrm>
            <a:off x="360756" y="5315209"/>
            <a:ext cx="3148584" cy="1138393"/>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１</a:t>
            </a:r>
            <a:r>
              <a:rPr kumimoji="1" lang="en-US" altLang="ja-JP" sz="1200" b="1" dirty="0"/>
              <a:t>ha</a:t>
            </a:r>
            <a:r>
              <a:rPr kumimoji="1" lang="ja-JP" altLang="en-US" sz="1200" b="1" dirty="0"/>
              <a:t>超</a:t>
            </a:r>
            <a:r>
              <a:rPr kumimoji="1" lang="en-US" altLang="ja-JP" sz="1100" b="1" dirty="0">
                <a:latin typeface="BIZ UDPゴシック" panose="020B0400000000000000" pitchFamily="50" charset="-128"/>
                <a:ea typeface="BIZ UDPゴシック" panose="020B0400000000000000" pitchFamily="50" charset="-128"/>
              </a:rPr>
              <a:t>(※1)</a:t>
            </a:r>
            <a:r>
              <a:rPr kumimoji="1" lang="ja-JP" altLang="en-US" sz="1200" b="1" dirty="0"/>
              <a:t>の</a:t>
            </a:r>
            <a:endParaRPr kumimoji="1" lang="en-US" altLang="ja-JP" sz="1200" b="1" dirty="0"/>
          </a:p>
          <a:p>
            <a:pPr algn="ctr"/>
            <a:r>
              <a:rPr kumimoji="1" lang="ja-JP" altLang="en-US" sz="1200" b="1" dirty="0"/>
              <a:t>土地の形質変更</a:t>
            </a:r>
            <a:endParaRPr kumimoji="1" lang="en-US" altLang="ja-JP" sz="1200" b="1" dirty="0"/>
          </a:p>
          <a:p>
            <a:pPr algn="ctr"/>
            <a:r>
              <a:rPr kumimoji="1" lang="ja-JP" altLang="en-US" sz="1200" b="1" dirty="0"/>
              <a:t>に該当するか</a:t>
            </a:r>
          </a:p>
        </p:txBody>
      </p:sp>
      <p:sp>
        <p:nvSpPr>
          <p:cNvPr id="21" name="ひし形 20">
            <a:extLst>
              <a:ext uri="{FF2B5EF4-FFF2-40B4-BE49-F238E27FC236}">
                <a16:creationId xmlns:a16="http://schemas.microsoft.com/office/drawing/2014/main" id="{4836BE01-8FF3-061E-5C9E-38EACD7A51B5}"/>
              </a:ext>
            </a:extLst>
          </p:cNvPr>
          <p:cNvSpPr/>
          <p:nvPr/>
        </p:nvSpPr>
        <p:spPr>
          <a:xfrm>
            <a:off x="360756" y="7171336"/>
            <a:ext cx="3148584" cy="914400"/>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届出の適用除外に</a:t>
            </a:r>
            <a:endParaRPr kumimoji="1" lang="en-US" altLang="ja-JP" sz="1200" b="1" dirty="0"/>
          </a:p>
          <a:p>
            <a:pPr algn="ctr"/>
            <a:r>
              <a:rPr kumimoji="1" lang="ja-JP" altLang="en-US" sz="1200" b="1" dirty="0"/>
              <a:t>該当するか（</a:t>
            </a:r>
            <a:r>
              <a:rPr kumimoji="1" lang="en-US" altLang="ja-JP" sz="1200" b="1" dirty="0"/>
              <a:t>※</a:t>
            </a:r>
            <a:r>
              <a:rPr kumimoji="1" lang="ja-JP" altLang="en-US" sz="1200" b="1" dirty="0"/>
              <a:t>）</a:t>
            </a:r>
            <a:endParaRPr kumimoji="1" lang="en-US" altLang="ja-JP" sz="1200" b="1" dirty="0"/>
          </a:p>
        </p:txBody>
      </p:sp>
      <p:sp>
        <p:nvSpPr>
          <p:cNvPr id="24" name="正方形/長方形 23">
            <a:extLst>
              <a:ext uri="{FF2B5EF4-FFF2-40B4-BE49-F238E27FC236}">
                <a16:creationId xmlns:a16="http://schemas.microsoft.com/office/drawing/2014/main" id="{DDD9EE1D-34A3-66B2-262E-FF1E56AD6BEB}"/>
              </a:ext>
            </a:extLst>
          </p:cNvPr>
          <p:cNvSpPr/>
          <p:nvPr/>
        </p:nvSpPr>
        <p:spPr>
          <a:xfrm>
            <a:off x="342468" y="8912352"/>
            <a:ext cx="3185160" cy="377952"/>
          </a:xfrm>
          <a:prstGeom prst="rect">
            <a:avLst/>
          </a:prstGeom>
          <a:solidFill>
            <a:schemeClr val="accent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bg1"/>
                </a:solidFill>
              </a:rPr>
              <a:t>伐採造林届出制度の対象</a:t>
            </a:r>
          </a:p>
        </p:txBody>
      </p:sp>
      <p:cxnSp>
        <p:nvCxnSpPr>
          <p:cNvPr id="25" name="直線矢印コネクタ 24">
            <a:extLst>
              <a:ext uri="{FF2B5EF4-FFF2-40B4-BE49-F238E27FC236}">
                <a16:creationId xmlns:a16="http://schemas.microsoft.com/office/drawing/2014/main" id="{883F8EF2-E839-9301-8231-3DF811A38F0E}"/>
              </a:ext>
            </a:extLst>
          </p:cNvPr>
          <p:cNvCxnSpPr>
            <a:cxnSpLocks/>
            <a:stCxn id="14" idx="2"/>
            <a:endCxn id="20" idx="0"/>
          </p:cNvCxnSpPr>
          <p:nvPr/>
        </p:nvCxnSpPr>
        <p:spPr>
          <a:xfrm>
            <a:off x="1935048" y="4435450"/>
            <a:ext cx="0" cy="8797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a:extLst>
              <a:ext uri="{FF2B5EF4-FFF2-40B4-BE49-F238E27FC236}">
                <a16:creationId xmlns:a16="http://schemas.microsoft.com/office/drawing/2014/main" id="{8BCCF031-5084-4ED0-75B6-EA626CE8518C}"/>
              </a:ext>
            </a:extLst>
          </p:cNvPr>
          <p:cNvCxnSpPr>
            <a:cxnSpLocks/>
            <a:stCxn id="19" idx="2"/>
            <a:endCxn id="14" idx="0"/>
          </p:cNvCxnSpPr>
          <p:nvPr/>
        </p:nvCxnSpPr>
        <p:spPr>
          <a:xfrm>
            <a:off x="1935048" y="2803318"/>
            <a:ext cx="0" cy="717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直線矢印コネクタ 26">
            <a:extLst>
              <a:ext uri="{FF2B5EF4-FFF2-40B4-BE49-F238E27FC236}">
                <a16:creationId xmlns:a16="http://schemas.microsoft.com/office/drawing/2014/main" id="{7C386C0C-E155-779C-B254-1A9DE84C2DAB}"/>
              </a:ext>
            </a:extLst>
          </p:cNvPr>
          <p:cNvCxnSpPr>
            <a:cxnSpLocks/>
            <a:stCxn id="20" idx="2"/>
            <a:endCxn id="21" idx="0"/>
          </p:cNvCxnSpPr>
          <p:nvPr/>
        </p:nvCxnSpPr>
        <p:spPr>
          <a:xfrm>
            <a:off x="1935048" y="6453602"/>
            <a:ext cx="0" cy="7177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直線矢印コネクタ 27">
            <a:extLst>
              <a:ext uri="{FF2B5EF4-FFF2-40B4-BE49-F238E27FC236}">
                <a16:creationId xmlns:a16="http://schemas.microsoft.com/office/drawing/2014/main" id="{2E76094C-3BCA-D760-4929-0A47DB6E3D5C}"/>
              </a:ext>
            </a:extLst>
          </p:cNvPr>
          <p:cNvCxnSpPr>
            <a:cxnSpLocks/>
            <a:stCxn id="21" idx="2"/>
            <a:endCxn id="24" idx="0"/>
          </p:cNvCxnSpPr>
          <p:nvPr/>
        </p:nvCxnSpPr>
        <p:spPr>
          <a:xfrm>
            <a:off x="1935048" y="8085736"/>
            <a:ext cx="0" cy="8266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272F7F4F-6520-072C-E945-5B7926A2C96E}"/>
              </a:ext>
            </a:extLst>
          </p:cNvPr>
          <p:cNvSpPr txBox="1"/>
          <p:nvPr/>
        </p:nvSpPr>
        <p:spPr>
          <a:xfrm>
            <a:off x="2415437" y="2926556"/>
            <a:ext cx="1197764" cy="446276"/>
          </a:xfrm>
          <a:prstGeom prst="rect">
            <a:avLst/>
          </a:prstGeom>
          <a:noFill/>
        </p:spPr>
        <p:txBody>
          <a:bodyPr wrap="none" rtlCol="0">
            <a:spAutoFit/>
          </a:bodyPr>
          <a:lstStyle/>
          <a:p>
            <a:r>
              <a:rPr kumimoji="1" lang="en-US" altLang="ja-JP" sz="1100" dirty="0"/>
              <a:t>※</a:t>
            </a:r>
            <a:r>
              <a:rPr kumimoji="1" lang="ja-JP" altLang="en-US" sz="1100" dirty="0"/>
              <a:t>保安林及び</a:t>
            </a:r>
            <a:endParaRPr kumimoji="1" lang="en-US" altLang="ja-JP" sz="1100" dirty="0"/>
          </a:p>
          <a:p>
            <a:r>
              <a:rPr kumimoji="1" lang="ja-JP" altLang="en-US" sz="1100" dirty="0"/>
              <a:t>　保安施設</a:t>
            </a:r>
            <a:r>
              <a:rPr kumimoji="1" lang="ja-JP" altLang="en-US" sz="1200" dirty="0"/>
              <a:t>地区</a:t>
            </a:r>
            <a:endParaRPr kumimoji="1" lang="ja-JP" altLang="en-US" sz="1100" dirty="0"/>
          </a:p>
        </p:txBody>
      </p:sp>
      <p:sp>
        <p:nvSpPr>
          <p:cNvPr id="31" name="テキスト ボックス 30">
            <a:extLst>
              <a:ext uri="{FF2B5EF4-FFF2-40B4-BE49-F238E27FC236}">
                <a16:creationId xmlns:a16="http://schemas.microsoft.com/office/drawing/2014/main" id="{F78C43F9-1E8F-A460-15AF-A2C181D11E43}"/>
              </a:ext>
            </a:extLst>
          </p:cNvPr>
          <p:cNvSpPr txBox="1"/>
          <p:nvPr/>
        </p:nvSpPr>
        <p:spPr>
          <a:xfrm>
            <a:off x="2353872" y="7976744"/>
            <a:ext cx="1285545" cy="276999"/>
          </a:xfrm>
          <a:prstGeom prst="rect">
            <a:avLst/>
          </a:prstGeom>
          <a:noFill/>
        </p:spPr>
        <p:txBody>
          <a:bodyPr wrap="none" rtlCol="0">
            <a:spAutoFit/>
          </a:bodyPr>
          <a:lstStyle/>
          <a:p>
            <a:r>
              <a:rPr kumimoji="1" lang="en-US" altLang="ja-JP" sz="1200" dirty="0"/>
              <a:t>※</a:t>
            </a:r>
            <a:r>
              <a:rPr kumimoji="1" lang="ja-JP" altLang="en-US" sz="1200" dirty="0"/>
              <a:t>詳細は</a:t>
            </a:r>
            <a:r>
              <a:rPr kumimoji="1" lang="en-US" altLang="ja-JP" sz="1200" dirty="0"/>
              <a:t>P.3</a:t>
            </a:r>
            <a:r>
              <a:rPr kumimoji="1" lang="ja-JP" altLang="en-US" sz="1200" dirty="0"/>
              <a:t>参照</a:t>
            </a:r>
          </a:p>
        </p:txBody>
      </p:sp>
      <p:sp>
        <p:nvSpPr>
          <p:cNvPr id="32" name="テキスト ボックス 31">
            <a:extLst>
              <a:ext uri="{FF2B5EF4-FFF2-40B4-BE49-F238E27FC236}">
                <a16:creationId xmlns:a16="http://schemas.microsoft.com/office/drawing/2014/main" id="{9DCE7150-0422-F8C0-CDCA-F76DDABDDD30}"/>
              </a:ext>
            </a:extLst>
          </p:cNvPr>
          <p:cNvSpPr txBox="1"/>
          <p:nvPr/>
        </p:nvSpPr>
        <p:spPr>
          <a:xfrm>
            <a:off x="5108448" y="3793584"/>
            <a:ext cx="1107996" cy="369332"/>
          </a:xfrm>
          <a:prstGeom prst="rect">
            <a:avLst/>
          </a:prstGeom>
          <a:noFill/>
          <a:ln>
            <a:solidFill>
              <a:schemeClr val="tx1"/>
            </a:solidFill>
          </a:ln>
        </p:spPr>
        <p:txBody>
          <a:bodyPr wrap="none" rtlCol="0">
            <a:spAutoFit/>
          </a:bodyPr>
          <a:lstStyle/>
          <a:p>
            <a:r>
              <a:rPr kumimoji="1" lang="ja-JP" altLang="en-US" dirty="0"/>
              <a:t>届出不要</a:t>
            </a:r>
          </a:p>
        </p:txBody>
      </p:sp>
      <p:sp>
        <p:nvSpPr>
          <p:cNvPr id="33" name="テキスト ボックス 32">
            <a:extLst>
              <a:ext uri="{FF2B5EF4-FFF2-40B4-BE49-F238E27FC236}">
                <a16:creationId xmlns:a16="http://schemas.microsoft.com/office/drawing/2014/main" id="{AA58DE3F-4790-072E-2E06-5571068FA6BD}"/>
              </a:ext>
            </a:extLst>
          </p:cNvPr>
          <p:cNvSpPr txBox="1"/>
          <p:nvPr/>
        </p:nvSpPr>
        <p:spPr>
          <a:xfrm>
            <a:off x="5108448" y="7443870"/>
            <a:ext cx="1107996" cy="369332"/>
          </a:xfrm>
          <a:prstGeom prst="rect">
            <a:avLst/>
          </a:prstGeom>
          <a:noFill/>
          <a:ln>
            <a:solidFill>
              <a:schemeClr val="tx1"/>
            </a:solidFill>
          </a:ln>
        </p:spPr>
        <p:txBody>
          <a:bodyPr wrap="none" rtlCol="0">
            <a:spAutoFit/>
          </a:bodyPr>
          <a:lstStyle/>
          <a:p>
            <a:r>
              <a:rPr kumimoji="1" lang="ja-JP" altLang="en-US" dirty="0"/>
              <a:t>届出不要</a:t>
            </a:r>
          </a:p>
        </p:txBody>
      </p:sp>
      <p:sp>
        <p:nvSpPr>
          <p:cNvPr id="34" name="テキスト ボックス 33">
            <a:extLst>
              <a:ext uri="{FF2B5EF4-FFF2-40B4-BE49-F238E27FC236}">
                <a16:creationId xmlns:a16="http://schemas.microsoft.com/office/drawing/2014/main" id="{91C20D04-5A91-B009-0F0F-6812AB32E919}"/>
              </a:ext>
            </a:extLst>
          </p:cNvPr>
          <p:cNvSpPr txBox="1"/>
          <p:nvPr/>
        </p:nvSpPr>
        <p:spPr>
          <a:xfrm>
            <a:off x="5193040" y="2019161"/>
            <a:ext cx="1338828" cy="646331"/>
          </a:xfrm>
          <a:prstGeom prst="rect">
            <a:avLst/>
          </a:prstGeom>
          <a:solidFill>
            <a:schemeClr val="accent5">
              <a:lumMod val="50000"/>
            </a:schemeClr>
          </a:solidFill>
          <a:ln>
            <a:noFill/>
          </a:ln>
        </p:spPr>
        <p:txBody>
          <a:bodyPr wrap="none" rtlCol="0">
            <a:spAutoFit/>
          </a:bodyPr>
          <a:lstStyle/>
          <a:p>
            <a:pPr algn="ctr"/>
            <a:r>
              <a:rPr kumimoji="1" lang="ja-JP" altLang="en-US" b="1" dirty="0">
                <a:solidFill>
                  <a:schemeClr val="bg1"/>
                </a:solidFill>
              </a:rPr>
              <a:t>保安林関係</a:t>
            </a:r>
            <a:endParaRPr kumimoji="1" lang="en-US" altLang="ja-JP" b="1" dirty="0">
              <a:solidFill>
                <a:schemeClr val="bg1"/>
              </a:solidFill>
            </a:endParaRPr>
          </a:p>
          <a:p>
            <a:pPr algn="ctr"/>
            <a:r>
              <a:rPr kumimoji="1" lang="ja-JP" altLang="en-US" b="1" dirty="0">
                <a:solidFill>
                  <a:schemeClr val="bg1"/>
                </a:solidFill>
              </a:rPr>
              <a:t>手続が必要</a:t>
            </a:r>
            <a:endParaRPr kumimoji="1" lang="en-US" altLang="ja-JP" b="1" dirty="0">
              <a:solidFill>
                <a:schemeClr val="bg1"/>
              </a:solidFill>
            </a:endParaRPr>
          </a:p>
        </p:txBody>
      </p:sp>
      <p:sp>
        <p:nvSpPr>
          <p:cNvPr id="35" name="テキスト ボックス 34">
            <a:extLst>
              <a:ext uri="{FF2B5EF4-FFF2-40B4-BE49-F238E27FC236}">
                <a16:creationId xmlns:a16="http://schemas.microsoft.com/office/drawing/2014/main" id="{76978AF5-9E1A-44B5-0205-AA77D0B99A92}"/>
              </a:ext>
            </a:extLst>
          </p:cNvPr>
          <p:cNvSpPr txBox="1"/>
          <p:nvPr/>
        </p:nvSpPr>
        <p:spPr>
          <a:xfrm>
            <a:off x="5172568" y="5560561"/>
            <a:ext cx="1338828" cy="646331"/>
          </a:xfrm>
          <a:prstGeom prst="rect">
            <a:avLst/>
          </a:prstGeom>
          <a:solidFill>
            <a:schemeClr val="accent5">
              <a:lumMod val="50000"/>
            </a:schemeClr>
          </a:solidFill>
          <a:ln>
            <a:noFill/>
          </a:ln>
        </p:spPr>
        <p:txBody>
          <a:bodyPr wrap="none" rtlCol="0">
            <a:spAutoFit/>
          </a:bodyPr>
          <a:lstStyle/>
          <a:p>
            <a:pPr algn="ctr"/>
            <a:r>
              <a:rPr kumimoji="1" lang="ja-JP" altLang="en-US" b="1" dirty="0">
                <a:solidFill>
                  <a:schemeClr val="bg1"/>
                </a:solidFill>
              </a:rPr>
              <a:t>林地開発</a:t>
            </a:r>
            <a:endParaRPr kumimoji="1" lang="en-US" altLang="ja-JP" b="1" dirty="0">
              <a:solidFill>
                <a:schemeClr val="bg1"/>
              </a:solidFill>
            </a:endParaRPr>
          </a:p>
          <a:p>
            <a:pPr algn="ctr"/>
            <a:r>
              <a:rPr kumimoji="1" lang="ja-JP" altLang="en-US" b="1" dirty="0">
                <a:solidFill>
                  <a:schemeClr val="bg1"/>
                </a:solidFill>
              </a:rPr>
              <a:t>許可が必要</a:t>
            </a:r>
            <a:endParaRPr kumimoji="1" lang="en-US" altLang="ja-JP" b="1" dirty="0">
              <a:solidFill>
                <a:schemeClr val="bg1"/>
              </a:solidFill>
            </a:endParaRPr>
          </a:p>
        </p:txBody>
      </p:sp>
      <p:cxnSp>
        <p:nvCxnSpPr>
          <p:cNvPr id="37" name="直線矢印コネクタ 36">
            <a:extLst>
              <a:ext uri="{FF2B5EF4-FFF2-40B4-BE49-F238E27FC236}">
                <a16:creationId xmlns:a16="http://schemas.microsoft.com/office/drawing/2014/main" id="{D1957223-F6DD-A3C5-3345-8D2C71B696B1}"/>
              </a:ext>
            </a:extLst>
          </p:cNvPr>
          <p:cNvCxnSpPr>
            <a:stCxn id="14" idx="3"/>
            <a:endCxn id="32" idx="1"/>
          </p:cNvCxnSpPr>
          <p:nvPr/>
        </p:nvCxnSpPr>
        <p:spPr>
          <a:xfrm>
            <a:off x="3509340" y="3978250"/>
            <a:ext cx="159910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直線矢印コネクタ 38">
            <a:extLst>
              <a:ext uri="{FF2B5EF4-FFF2-40B4-BE49-F238E27FC236}">
                <a16:creationId xmlns:a16="http://schemas.microsoft.com/office/drawing/2014/main" id="{F6A632B0-F888-4A0D-AC1E-C9AA3BA66896}"/>
              </a:ext>
            </a:extLst>
          </p:cNvPr>
          <p:cNvCxnSpPr>
            <a:cxnSpLocks/>
            <a:stCxn id="19" idx="3"/>
            <a:endCxn id="34" idx="1"/>
          </p:cNvCxnSpPr>
          <p:nvPr/>
        </p:nvCxnSpPr>
        <p:spPr>
          <a:xfrm flipV="1">
            <a:off x="3509340" y="2342327"/>
            <a:ext cx="1683700" cy="37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直線矢印コネクタ 40">
            <a:extLst>
              <a:ext uri="{FF2B5EF4-FFF2-40B4-BE49-F238E27FC236}">
                <a16:creationId xmlns:a16="http://schemas.microsoft.com/office/drawing/2014/main" id="{EBFA5A9B-8FDF-29D9-B42A-25B5314E194C}"/>
              </a:ext>
            </a:extLst>
          </p:cNvPr>
          <p:cNvCxnSpPr>
            <a:cxnSpLocks/>
            <a:stCxn id="20" idx="3"/>
            <a:endCxn id="35" idx="1"/>
          </p:cNvCxnSpPr>
          <p:nvPr/>
        </p:nvCxnSpPr>
        <p:spPr>
          <a:xfrm flipV="1">
            <a:off x="3509340" y="5883727"/>
            <a:ext cx="1663228" cy="6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直線矢印コネクタ 42">
            <a:extLst>
              <a:ext uri="{FF2B5EF4-FFF2-40B4-BE49-F238E27FC236}">
                <a16:creationId xmlns:a16="http://schemas.microsoft.com/office/drawing/2014/main" id="{B41D7FAB-B31C-FEAD-A9CC-A1D2CEAF50E7}"/>
              </a:ext>
            </a:extLst>
          </p:cNvPr>
          <p:cNvCxnSpPr>
            <a:stCxn id="21" idx="3"/>
            <a:endCxn id="33" idx="1"/>
          </p:cNvCxnSpPr>
          <p:nvPr/>
        </p:nvCxnSpPr>
        <p:spPr>
          <a:xfrm>
            <a:off x="3509340" y="7628536"/>
            <a:ext cx="159910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テキスト ボックス 43">
            <a:extLst>
              <a:ext uri="{FF2B5EF4-FFF2-40B4-BE49-F238E27FC236}">
                <a16:creationId xmlns:a16="http://schemas.microsoft.com/office/drawing/2014/main" id="{70CEED01-5CDF-EDF9-0CBA-1828BD81346B}"/>
              </a:ext>
            </a:extLst>
          </p:cNvPr>
          <p:cNvSpPr txBox="1"/>
          <p:nvPr/>
        </p:nvSpPr>
        <p:spPr>
          <a:xfrm>
            <a:off x="1283053" y="4714010"/>
            <a:ext cx="646331" cy="369332"/>
          </a:xfrm>
          <a:prstGeom prst="rect">
            <a:avLst/>
          </a:prstGeom>
          <a:noFill/>
        </p:spPr>
        <p:txBody>
          <a:bodyPr wrap="none" rtlCol="0">
            <a:spAutoFit/>
          </a:bodyPr>
          <a:lstStyle/>
          <a:p>
            <a:r>
              <a:rPr kumimoji="1" lang="ja-JP" altLang="en-US" dirty="0"/>
              <a:t>はい</a:t>
            </a:r>
          </a:p>
        </p:txBody>
      </p:sp>
      <p:sp>
        <p:nvSpPr>
          <p:cNvPr id="45" name="テキスト ボックス 44">
            <a:extLst>
              <a:ext uri="{FF2B5EF4-FFF2-40B4-BE49-F238E27FC236}">
                <a16:creationId xmlns:a16="http://schemas.microsoft.com/office/drawing/2014/main" id="{3E525FE9-204A-E283-C5A4-DAB3AC00D3D2}"/>
              </a:ext>
            </a:extLst>
          </p:cNvPr>
          <p:cNvSpPr txBox="1"/>
          <p:nvPr/>
        </p:nvSpPr>
        <p:spPr>
          <a:xfrm>
            <a:off x="3974592" y="3575205"/>
            <a:ext cx="877163" cy="369332"/>
          </a:xfrm>
          <a:prstGeom prst="rect">
            <a:avLst/>
          </a:prstGeom>
          <a:noFill/>
        </p:spPr>
        <p:txBody>
          <a:bodyPr wrap="none" rtlCol="0">
            <a:spAutoFit/>
          </a:bodyPr>
          <a:lstStyle/>
          <a:p>
            <a:r>
              <a:rPr kumimoji="1" lang="ja-JP" altLang="en-US" dirty="0"/>
              <a:t>いいえ</a:t>
            </a:r>
          </a:p>
        </p:txBody>
      </p:sp>
      <p:sp>
        <p:nvSpPr>
          <p:cNvPr id="47" name="テキスト ボックス 46">
            <a:extLst>
              <a:ext uri="{FF2B5EF4-FFF2-40B4-BE49-F238E27FC236}">
                <a16:creationId xmlns:a16="http://schemas.microsoft.com/office/drawing/2014/main" id="{7D29CE9D-18C2-5BC0-C309-4D7D2A7AFC5E}"/>
              </a:ext>
            </a:extLst>
          </p:cNvPr>
          <p:cNvSpPr txBox="1"/>
          <p:nvPr/>
        </p:nvSpPr>
        <p:spPr>
          <a:xfrm>
            <a:off x="1167636" y="2949180"/>
            <a:ext cx="877163" cy="369332"/>
          </a:xfrm>
          <a:prstGeom prst="rect">
            <a:avLst/>
          </a:prstGeom>
          <a:noFill/>
        </p:spPr>
        <p:txBody>
          <a:bodyPr wrap="none" rtlCol="0">
            <a:spAutoFit/>
          </a:bodyPr>
          <a:lstStyle/>
          <a:p>
            <a:r>
              <a:rPr kumimoji="1" lang="ja-JP" altLang="en-US" dirty="0"/>
              <a:t>いいえ</a:t>
            </a:r>
          </a:p>
        </p:txBody>
      </p:sp>
      <p:sp>
        <p:nvSpPr>
          <p:cNvPr id="48" name="テキスト ボックス 47">
            <a:extLst>
              <a:ext uri="{FF2B5EF4-FFF2-40B4-BE49-F238E27FC236}">
                <a16:creationId xmlns:a16="http://schemas.microsoft.com/office/drawing/2014/main" id="{201401F0-72FB-07CA-D7B1-6AAB2DA0A93F}"/>
              </a:ext>
            </a:extLst>
          </p:cNvPr>
          <p:cNvSpPr txBox="1"/>
          <p:nvPr/>
        </p:nvSpPr>
        <p:spPr>
          <a:xfrm>
            <a:off x="4110479" y="1897460"/>
            <a:ext cx="646331" cy="369332"/>
          </a:xfrm>
          <a:prstGeom prst="rect">
            <a:avLst/>
          </a:prstGeom>
          <a:noFill/>
        </p:spPr>
        <p:txBody>
          <a:bodyPr wrap="none" rtlCol="0">
            <a:spAutoFit/>
          </a:bodyPr>
          <a:lstStyle/>
          <a:p>
            <a:r>
              <a:rPr kumimoji="1" lang="ja-JP" altLang="en-US" dirty="0"/>
              <a:t>はい</a:t>
            </a:r>
          </a:p>
        </p:txBody>
      </p:sp>
      <p:sp>
        <p:nvSpPr>
          <p:cNvPr id="49" name="テキスト ボックス 48">
            <a:extLst>
              <a:ext uri="{FF2B5EF4-FFF2-40B4-BE49-F238E27FC236}">
                <a16:creationId xmlns:a16="http://schemas.microsoft.com/office/drawing/2014/main" id="{F1B5470F-A108-6AC0-1A44-088E0326B3F8}"/>
              </a:ext>
            </a:extLst>
          </p:cNvPr>
          <p:cNvSpPr txBox="1"/>
          <p:nvPr/>
        </p:nvSpPr>
        <p:spPr>
          <a:xfrm>
            <a:off x="4205424" y="5483947"/>
            <a:ext cx="646331" cy="369332"/>
          </a:xfrm>
          <a:prstGeom prst="rect">
            <a:avLst/>
          </a:prstGeom>
          <a:noFill/>
        </p:spPr>
        <p:txBody>
          <a:bodyPr wrap="none" rtlCol="0">
            <a:spAutoFit/>
          </a:bodyPr>
          <a:lstStyle/>
          <a:p>
            <a:r>
              <a:rPr kumimoji="1" lang="ja-JP" altLang="en-US" dirty="0"/>
              <a:t>はい</a:t>
            </a:r>
          </a:p>
        </p:txBody>
      </p:sp>
      <p:sp>
        <p:nvSpPr>
          <p:cNvPr id="50" name="テキスト ボックス 49">
            <a:extLst>
              <a:ext uri="{FF2B5EF4-FFF2-40B4-BE49-F238E27FC236}">
                <a16:creationId xmlns:a16="http://schemas.microsoft.com/office/drawing/2014/main" id="{6AE0CB17-174E-E970-5A1B-55F8C192F73E}"/>
              </a:ext>
            </a:extLst>
          </p:cNvPr>
          <p:cNvSpPr txBox="1"/>
          <p:nvPr/>
        </p:nvSpPr>
        <p:spPr>
          <a:xfrm>
            <a:off x="1039597" y="6599466"/>
            <a:ext cx="877163" cy="369332"/>
          </a:xfrm>
          <a:prstGeom prst="rect">
            <a:avLst/>
          </a:prstGeom>
          <a:noFill/>
        </p:spPr>
        <p:txBody>
          <a:bodyPr wrap="none" rtlCol="0">
            <a:spAutoFit/>
          </a:bodyPr>
          <a:lstStyle/>
          <a:p>
            <a:r>
              <a:rPr kumimoji="1" lang="ja-JP" altLang="en-US" dirty="0"/>
              <a:t>いいえ</a:t>
            </a:r>
          </a:p>
        </p:txBody>
      </p:sp>
      <p:sp>
        <p:nvSpPr>
          <p:cNvPr id="51" name="テキスト ボックス 50">
            <a:extLst>
              <a:ext uri="{FF2B5EF4-FFF2-40B4-BE49-F238E27FC236}">
                <a16:creationId xmlns:a16="http://schemas.microsoft.com/office/drawing/2014/main" id="{23B2DEAE-E011-1EFE-995C-AEF93D9509CB}"/>
              </a:ext>
            </a:extLst>
          </p:cNvPr>
          <p:cNvSpPr txBox="1"/>
          <p:nvPr/>
        </p:nvSpPr>
        <p:spPr>
          <a:xfrm>
            <a:off x="1063549" y="8297388"/>
            <a:ext cx="877163" cy="369332"/>
          </a:xfrm>
          <a:prstGeom prst="rect">
            <a:avLst/>
          </a:prstGeom>
          <a:noFill/>
        </p:spPr>
        <p:txBody>
          <a:bodyPr wrap="none" rtlCol="0">
            <a:spAutoFit/>
          </a:bodyPr>
          <a:lstStyle/>
          <a:p>
            <a:r>
              <a:rPr kumimoji="1" lang="ja-JP" altLang="en-US" dirty="0"/>
              <a:t>いいえ</a:t>
            </a:r>
          </a:p>
        </p:txBody>
      </p:sp>
      <p:sp>
        <p:nvSpPr>
          <p:cNvPr id="52" name="テキスト ボックス 51">
            <a:extLst>
              <a:ext uri="{FF2B5EF4-FFF2-40B4-BE49-F238E27FC236}">
                <a16:creationId xmlns:a16="http://schemas.microsoft.com/office/drawing/2014/main" id="{A89012F0-DE6D-C584-0FE4-CD6AB48012AD}"/>
              </a:ext>
            </a:extLst>
          </p:cNvPr>
          <p:cNvSpPr txBox="1"/>
          <p:nvPr/>
        </p:nvSpPr>
        <p:spPr>
          <a:xfrm>
            <a:off x="4090006" y="7226273"/>
            <a:ext cx="646331" cy="369332"/>
          </a:xfrm>
          <a:prstGeom prst="rect">
            <a:avLst/>
          </a:prstGeom>
          <a:noFill/>
        </p:spPr>
        <p:txBody>
          <a:bodyPr wrap="none" rtlCol="0">
            <a:spAutoFit/>
          </a:bodyPr>
          <a:lstStyle/>
          <a:p>
            <a:r>
              <a:rPr kumimoji="1" lang="ja-JP" altLang="en-US" dirty="0"/>
              <a:t>はい</a:t>
            </a:r>
          </a:p>
        </p:txBody>
      </p:sp>
      <p:sp>
        <p:nvSpPr>
          <p:cNvPr id="54" name="テキスト ボックス 53">
            <a:extLst>
              <a:ext uri="{FF2B5EF4-FFF2-40B4-BE49-F238E27FC236}">
                <a16:creationId xmlns:a16="http://schemas.microsoft.com/office/drawing/2014/main" id="{A3167D25-1CC1-E7B3-5D4D-05F5885CDC1C}"/>
              </a:ext>
            </a:extLst>
          </p:cNvPr>
          <p:cNvSpPr txBox="1"/>
          <p:nvPr/>
        </p:nvSpPr>
        <p:spPr>
          <a:xfrm>
            <a:off x="4983420" y="6661589"/>
            <a:ext cx="1816607" cy="646331"/>
          </a:xfrm>
          <a:prstGeom prst="rect">
            <a:avLst/>
          </a:prstGeom>
          <a:noFill/>
        </p:spPr>
        <p:txBody>
          <a:bodyPr wrap="square" rtlCol="0">
            <a:spAutoFit/>
          </a:bodyPr>
          <a:lstStyle/>
          <a:p>
            <a:r>
              <a:rPr kumimoji="1" lang="en-US" altLang="ja-JP" sz="900" dirty="0">
                <a:latin typeface="BIZ UDP明朝 Medium" panose="02020500000000000000" pitchFamily="18" charset="-128"/>
                <a:ea typeface="BIZ UDP明朝 Medium" panose="02020500000000000000" pitchFamily="18" charset="-128"/>
              </a:rPr>
              <a:t>【</a:t>
            </a:r>
            <a:r>
              <a:rPr kumimoji="1" lang="ja-JP" altLang="en-US" sz="900" dirty="0">
                <a:latin typeface="BIZ UDP明朝 Medium" panose="02020500000000000000" pitchFamily="18" charset="-128"/>
                <a:ea typeface="BIZ UDP明朝 Medium" panose="02020500000000000000" pitchFamily="18" charset="-128"/>
              </a:rPr>
              <a:t>注</a:t>
            </a:r>
            <a:r>
              <a:rPr kumimoji="1" lang="en-US" altLang="ja-JP" sz="900" dirty="0">
                <a:latin typeface="BIZ UDP明朝 Medium" panose="02020500000000000000" pitchFamily="18" charset="-128"/>
                <a:ea typeface="BIZ UDP明朝 Medium" panose="02020500000000000000" pitchFamily="18" charset="-128"/>
              </a:rPr>
              <a:t>】</a:t>
            </a:r>
            <a:r>
              <a:rPr kumimoji="1" lang="ja-JP" altLang="en-US" sz="900" dirty="0">
                <a:latin typeface="BIZ UDP明朝 Medium" panose="02020500000000000000" pitchFamily="18" charset="-128"/>
                <a:ea typeface="BIZ UDP明朝 Medium" panose="02020500000000000000" pitchFamily="18" charset="-128"/>
              </a:rPr>
              <a:t>１</a:t>
            </a:r>
            <a:r>
              <a:rPr kumimoji="1" lang="en-US" altLang="ja-JP" sz="900" dirty="0">
                <a:latin typeface="BIZ UDP明朝 Medium" panose="02020500000000000000" pitchFamily="18" charset="-128"/>
                <a:ea typeface="BIZ UDP明朝 Medium" panose="02020500000000000000" pitchFamily="18" charset="-128"/>
              </a:rPr>
              <a:t>ha</a:t>
            </a:r>
            <a:r>
              <a:rPr kumimoji="1" lang="ja-JP" altLang="en-US" sz="900" dirty="0">
                <a:latin typeface="BIZ UDP明朝 Medium" panose="02020500000000000000" pitchFamily="18" charset="-128"/>
                <a:ea typeface="BIZ UDP明朝 Medium" panose="02020500000000000000" pitchFamily="18" charset="-128"/>
              </a:rPr>
              <a:t>超等の土地の形質変更に該当する場合でも、林地開発許可の適用除外となる場合には、</a:t>
            </a:r>
            <a:r>
              <a:rPr kumimoji="1" lang="zh-TW" altLang="en-US" sz="900" dirty="0">
                <a:latin typeface="BIZ UDP明朝 Medium" panose="02020500000000000000" pitchFamily="18" charset="-128"/>
                <a:ea typeface="BIZ UDP明朝 Medium" panose="02020500000000000000" pitchFamily="18" charset="-128"/>
              </a:rPr>
              <a:t>伐採造林届出書</a:t>
            </a:r>
            <a:r>
              <a:rPr kumimoji="1" lang="ja-JP" altLang="en-US" sz="900" dirty="0">
                <a:latin typeface="BIZ UDP明朝 Medium" panose="02020500000000000000" pitchFamily="18" charset="-128"/>
                <a:ea typeface="BIZ UDP明朝 Medium" panose="02020500000000000000" pitchFamily="18" charset="-128"/>
              </a:rPr>
              <a:t>の提出が必要です。</a:t>
            </a:r>
          </a:p>
        </p:txBody>
      </p:sp>
      <p:sp>
        <p:nvSpPr>
          <p:cNvPr id="3" name="テキスト ボックス 2">
            <a:extLst>
              <a:ext uri="{FF2B5EF4-FFF2-40B4-BE49-F238E27FC236}">
                <a16:creationId xmlns:a16="http://schemas.microsoft.com/office/drawing/2014/main" id="{B828E025-11F5-A642-2864-C92C8397016A}"/>
              </a:ext>
            </a:extLst>
          </p:cNvPr>
          <p:cNvSpPr txBox="1"/>
          <p:nvPr/>
        </p:nvSpPr>
        <p:spPr>
          <a:xfrm>
            <a:off x="7157084" y="3840994"/>
            <a:ext cx="1120820" cy="276999"/>
          </a:xfrm>
          <a:prstGeom prst="rect">
            <a:avLst/>
          </a:prstGeom>
          <a:noFill/>
          <a:ln>
            <a:solidFill>
              <a:schemeClr val="tx1"/>
            </a:solidFill>
          </a:ln>
        </p:spPr>
        <p:txBody>
          <a:bodyPr wrap="none" rtlCol="0">
            <a:spAutoFit/>
          </a:bodyPr>
          <a:lstStyle/>
          <a:p>
            <a:r>
              <a:rPr kumimoji="1" lang="ja-JP" altLang="en-US" sz="1200" dirty="0">
                <a:solidFill>
                  <a:srgbClr val="333333"/>
                </a:solidFill>
                <a:latin typeface="Lucida Grande"/>
              </a:rPr>
              <a:t>法</a:t>
            </a:r>
            <a:r>
              <a:rPr lang="en-US" altLang="ja-JP" sz="1200" b="0" i="0" dirty="0">
                <a:solidFill>
                  <a:srgbClr val="333333"/>
                </a:solidFill>
                <a:effectLst/>
                <a:latin typeface="Lucida Grande"/>
              </a:rPr>
              <a:t>§</a:t>
            </a:r>
            <a:r>
              <a:rPr lang="en-US" altLang="ja-JP" sz="1200" dirty="0">
                <a:solidFill>
                  <a:srgbClr val="333333"/>
                </a:solidFill>
                <a:latin typeface="Lucida Grande"/>
              </a:rPr>
              <a:t>10</a:t>
            </a:r>
            <a:r>
              <a:rPr lang="ja-JP" altLang="en-US" sz="1200" dirty="0">
                <a:solidFill>
                  <a:srgbClr val="333333"/>
                </a:solidFill>
                <a:latin typeface="Lucida Grande"/>
              </a:rPr>
              <a:t>の８</a:t>
            </a:r>
            <a:r>
              <a:rPr lang="en-US" altLang="ja-JP" sz="1200" dirty="0">
                <a:solidFill>
                  <a:srgbClr val="333333"/>
                </a:solidFill>
                <a:latin typeface="Lucida Grande"/>
              </a:rPr>
              <a:t>Ⅰ</a:t>
            </a:r>
            <a:endParaRPr lang="en-US" altLang="ja-JP" sz="1200" b="0" i="0" dirty="0">
              <a:solidFill>
                <a:srgbClr val="333333"/>
              </a:solidFill>
              <a:effectLst/>
              <a:latin typeface="Lucida Grande"/>
            </a:endParaRPr>
          </a:p>
        </p:txBody>
      </p:sp>
      <p:sp>
        <p:nvSpPr>
          <p:cNvPr id="4" name="テキスト ボックス 3">
            <a:extLst>
              <a:ext uri="{FF2B5EF4-FFF2-40B4-BE49-F238E27FC236}">
                <a16:creationId xmlns:a16="http://schemas.microsoft.com/office/drawing/2014/main" id="{6D8A198E-0548-0CD1-2394-D1BC63126B99}"/>
              </a:ext>
            </a:extLst>
          </p:cNvPr>
          <p:cNvSpPr txBox="1"/>
          <p:nvPr/>
        </p:nvSpPr>
        <p:spPr>
          <a:xfrm>
            <a:off x="7177556" y="2207618"/>
            <a:ext cx="1120820" cy="276999"/>
          </a:xfrm>
          <a:prstGeom prst="rect">
            <a:avLst/>
          </a:prstGeom>
          <a:noFill/>
          <a:ln>
            <a:solidFill>
              <a:schemeClr val="tx1"/>
            </a:solidFill>
          </a:ln>
        </p:spPr>
        <p:txBody>
          <a:bodyPr wrap="none" rtlCol="0">
            <a:spAutoFit/>
          </a:bodyPr>
          <a:lstStyle/>
          <a:p>
            <a:r>
              <a:rPr kumimoji="1" lang="ja-JP" altLang="en-US" sz="1200" dirty="0">
                <a:solidFill>
                  <a:srgbClr val="333333"/>
                </a:solidFill>
                <a:latin typeface="Lucida Grande"/>
              </a:rPr>
              <a:t>法</a:t>
            </a:r>
            <a:r>
              <a:rPr lang="en-US" altLang="ja-JP" sz="1200" b="0" i="0" dirty="0">
                <a:solidFill>
                  <a:srgbClr val="333333"/>
                </a:solidFill>
                <a:effectLst/>
                <a:latin typeface="Lucida Grande"/>
              </a:rPr>
              <a:t>§</a:t>
            </a:r>
            <a:r>
              <a:rPr lang="en-US" altLang="ja-JP" sz="1200" dirty="0">
                <a:solidFill>
                  <a:srgbClr val="333333"/>
                </a:solidFill>
                <a:latin typeface="Lucida Grande"/>
              </a:rPr>
              <a:t>10</a:t>
            </a:r>
            <a:r>
              <a:rPr lang="ja-JP" altLang="en-US" sz="1200" dirty="0">
                <a:solidFill>
                  <a:srgbClr val="333333"/>
                </a:solidFill>
                <a:latin typeface="Lucida Grande"/>
              </a:rPr>
              <a:t>の８</a:t>
            </a:r>
            <a:r>
              <a:rPr lang="en-US" altLang="ja-JP" sz="1200" dirty="0">
                <a:solidFill>
                  <a:srgbClr val="333333"/>
                </a:solidFill>
                <a:latin typeface="Lucida Grande"/>
              </a:rPr>
              <a:t>Ⅰ</a:t>
            </a:r>
            <a:endParaRPr lang="en-US" altLang="ja-JP" sz="1200" b="0" i="0" dirty="0">
              <a:solidFill>
                <a:srgbClr val="333333"/>
              </a:solidFill>
              <a:effectLst/>
              <a:latin typeface="Lucida Grande"/>
            </a:endParaRPr>
          </a:p>
        </p:txBody>
      </p:sp>
      <p:sp>
        <p:nvSpPr>
          <p:cNvPr id="5" name="テキスト ボックス 4">
            <a:extLst>
              <a:ext uri="{FF2B5EF4-FFF2-40B4-BE49-F238E27FC236}">
                <a16:creationId xmlns:a16="http://schemas.microsoft.com/office/drawing/2014/main" id="{43C16A69-807D-78E8-FD25-E257B0F0FE24}"/>
              </a:ext>
            </a:extLst>
          </p:cNvPr>
          <p:cNvSpPr txBox="1"/>
          <p:nvPr/>
        </p:nvSpPr>
        <p:spPr>
          <a:xfrm>
            <a:off x="7157084" y="5749018"/>
            <a:ext cx="1274708" cy="276999"/>
          </a:xfrm>
          <a:prstGeom prst="rect">
            <a:avLst/>
          </a:prstGeom>
          <a:noFill/>
          <a:ln>
            <a:solidFill>
              <a:schemeClr val="tx1"/>
            </a:solidFill>
          </a:ln>
        </p:spPr>
        <p:txBody>
          <a:bodyPr wrap="none" rtlCol="0">
            <a:spAutoFit/>
          </a:bodyPr>
          <a:lstStyle/>
          <a:p>
            <a:r>
              <a:rPr kumimoji="1" lang="ja-JP" altLang="en-US" sz="1200" dirty="0">
                <a:solidFill>
                  <a:srgbClr val="333333"/>
                </a:solidFill>
                <a:latin typeface="Lucida Grande"/>
              </a:rPr>
              <a:t>法</a:t>
            </a:r>
            <a:r>
              <a:rPr lang="en-US" altLang="ja-JP" sz="1200" b="0" i="0" dirty="0">
                <a:solidFill>
                  <a:srgbClr val="333333"/>
                </a:solidFill>
                <a:effectLst/>
                <a:latin typeface="Lucida Grande"/>
              </a:rPr>
              <a:t>§</a:t>
            </a:r>
            <a:r>
              <a:rPr lang="en-US" altLang="ja-JP" sz="1200" dirty="0">
                <a:solidFill>
                  <a:srgbClr val="333333"/>
                </a:solidFill>
                <a:latin typeface="Lucida Grande"/>
              </a:rPr>
              <a:t>10</a:t>
            </a:r>
            <a:r>
              <a:rPr lang="ja-JP" altLang="en-US" sz="1200" dirty="0">
                <a:solidFill>
                  <a:srgbClr val="333333"/>
                </a:solidFill>
                <a:latin typeface="Lucida Grande"/>
              </a:rPr>
              <a:t>の８</a:t>
            </a:r>
            <a:r>
              <a:rPr lang="en-US" altLang="ja-JP" sz="1200" dirty="0">
                <a:solidFill>
                  <a:srgbClr val="333333"/>
                </a:solidFill>
                <a:latin typeface="Lucida Grande"/>
              </a:rPr>
              <a:t>Ⅰ</a:t>
            </a:r>
            <a:r>
              <a:rPr lang="ja-JP" altLang="en-US" sz="1200" dirty="0">
                <a:solidFill>
                  <a:srgbClr val="333333"/>
                </a:solidFill>
                <a:latin typeface="Lucida Grande"/>
              </a:rPr>
              <a:t>②</a:t>
            </a:r>
            <a:endParaRPr lang="en-US" altLang="ja-JP" sz="1200" b="0" i="0" dirty="0">
              <a:solidFill>
                <a:srgbClr val="333333"/>
              </a:solidFill>
              <a:effectLst/>
              <a:latin typeface="Lucida Grande"/>
            </a:endParaRPr>
          </a:p>
        </p:txBody>
      </p:sp>
      <p:sp>
        <p:nvSpPr>
          <p:cNvPr id="6" name="テキスト ボックス 5">
            <a:extLst>
              <a:ext uri="{FF2B5EF4-FFF2-40B4-BE49-F238E27FC236}">
                <a16:creationId xmlns:a16="http://schemas.microsoft.com/office/drawing/2014/main" id="{B8E02C6C-101F-EA2C-88DD-D68D9CE45AC6}"/>
              </a:ext>
            </a:extLst>
          </p:cNvPr>
          <p:cNvSpPr txBox="1"/>
          <p:nvPr/>
        </p:nvSpPr>
        <p:spPr>
          <a:xfrm>
            <a:off x="7157084" y="7429468"/>
            <a:ext cx="2007281" cy="276999"/>
          </a:xfrm>
          <a:prstGeom prst="rect">
            <a:avLst/>
          </a:prstGeom>
          <a:noFill/>
          <a:ln>
            <a:solidFill>
              <a:schemeClr val="tx1"/>
            </a:solidFill>
          </a:ln>
        </p:spPr>
        <p:txBody>
          <a:bodyPr wrap="none" rtlCol="0">
            <a:spAutoFit/>
          </a:bodyPr>
          <a:lstStyle/>
          <a:p>
            <a:r>
              <a:rPr kumimoji="1" lang="ja-JP" altLang="en-US" sz="1200" dirty="0">
                <a:solidFill>
                  <a:srgbClr val="333333"/>
                </a:solidFill>
                <a:latin typeface="Lucida Grande"/>
              </a:rPr>
              <a:t>法</a:t>
            </a:r>
            <a:r>
              <a:rPr lang="en-US" altLang="ja-JP" sz="1200" b="0" i="0" dirty="0">
                <a:solidFill>
                  <a:srgbClr val="333333"/>
                </a:solidFill>
                <a:effectLst/>
                <a:latin typeface="Lucida Grande"/>
              </a:rPr>
              <a:t>§</a:t>
            </a:r>
            <a:r>
              <a:rPr lang="en-US" altLang="ja-JP" sz="1200" dirty="0">
                <a:solidFill>
                  <a:srgbClr val="333333"/>
                </a:solidFill>
                <a:latin typeface="Lucida Grande"/>
              </a:rPr>
              <a:t>10</a:t>
            </a:r>
            <a:r>
              <a:rPr lang="ja-JP" altLang="en-US" sz="1200" dirty="0">
                <a:solidFill>
                  <a:srgbClr val="333333"/>
                </a:solidFill>
                <a:latin typeface="Lucida Grande"/>
              </a:rPr>
              <a:t>の８</a:t>
            </a:r>
            <a:r>
              <a:rPr lang="en-US" altLang="ja-JP" sz="1200" dirty="0">
                <a:solidFill>
                  <a:srgbClr val="333333"/>
                </a:solidFill>
                <a:latin typeface="Lucida Grande"/>
              </a:rPr>
              <a:t>Ⅰ,</a:t>
            </a:r>
            <a:r>
              <a:rPr lang="ja-JP" altLang="en-US" sz="1200" dirty="0">
                <a:solidFill>
                  <a:srgbClr val="333333"/>
                </a:solidFill>
                <a:latin typeface="Lucida Grande"/>
              </a:rPr>
              <a:t>規</a:t>
            </a:r>
            <a:r>
              <a:rPr lang="en-US" altLang="ja-JP" sz="1200" b="0" i="0" dirty="0">
                <a:solidFill>
                  <a:srgbClr val="333333"/>
                </a:solidFill>
                <a:effectLst/>
                <a:latin typeface="Lucida Grande"/>
              </a:rPr>
              <a:t>§8Ⅲ</a:t>
            </a:r>
            <a:r>
              <a:rPr lang="ja-JP" altLang="en-US" sz="1200" b="0" i="0" dirty="0">
                <a:solidFill>
                  <a:srgbClr val="333333"/>
                </a:solidFill>
                <a:effectLst/>
                <a:latin typeface="Lucida Grande"/>
              </a:rPr>
              <a:t>・</a:t>
            </a:r>
            <a:r>
              <a:rPr lang="en-US" altLang="ja-JP" sz="1200" b="0" i="0" dirty="0">
                <a:solidFill>
                  <a:srgbClr val="333333"/>
                </a:solidFill>
                <a:effectLst/>
                <a:latin typeface="Lucida Grande"/>
              </a:rPr>
              <a:t>Ⅳ</a:t>
            </a:r>
          </a:p>
        </p:txBody>
      </p:sp>
      <p:sp>
        <p:nvSpPr>
          <p:cNvPr id="7" name="テキスト ボックス 6">
            <a:extLst>
              <a:ext uri="{FF2B5EF4-FFF2-40B4-BE49-F238E27FC236}">
                <a16:creationId xmlns:a16="http://schemas.microsoft.com/office/drawing/2014/main" id="{5F655ACF-AD0A-0EE6-DD93-F8B4A537BDC6}"/>
              </a:ext>
            </a:extLst>
          </p:cNvPr>
          <p:cNvSpPr txBox="1"/>
          <p:nvPr/>
        </p:nvSpPr>
        <p:spPr>
          <a:xfrm>
            <a:off x="5103012" y="2725581"/>
            <a:ext cx="1600200" cy="430887"/>
          </a:xfrm>
          <a:prstGeom prst="rect">
            <a:avLst/>
          </a:prstGeom>
          <a:noFill/>
        </p:spPr>
        <p:txBody>
          <a:bodyPr wrap="square" rtlCol="0">
            <a:spAutoFit/>
          </a:bodyPr>
          <a:lstStyle/>
          <a:p>
            <a:r>
              <a:rPr kumimoji="1" lang="ja-JP" altLang="en-US" sz="1100" dirty="0">
                <a:solidFill>
                  <a:srgbClr val="FF0000"/>
                </a:solidFill>
                <a:latin typeface="BIZ UDPゴシック" panose="020B0400000000000000" pitchFamily="50" charset="-128"/>
                <a:ea typeface="BIZ UDPゴシック" panose="020B0400000000000000" pitchFamily="50" charset="-128"/>
              </a:rPr>
              <a:t>詳細は、都道府県林務部局にご相談下さい。</a:t>
            </a:r>
          </a:p>
        </p:txBody>
      </p:sp>
      <p:sp>
        <p:nvSpPr>
          <p:cNvPr id="8" name="テキスト ボックス 7">
            <a:extLst>
              <a:ext uri="{FF2B5EF4-FFF2-40B4-BE49-F238E27FC236}">
                <a16:creationId xmlns:a16="http://schemas.microsoft.com/office/drawing/2014/main" id="{B2A20635-6DBE-3995-EE06-9470C5A0229A}"/>
              </a:ext>
            </a:extLst>
          </p:cNvPr>
          <p:cNvSpPr txBox="1"/>
          <p:nvPr/>
        </p:nvSpPr>
        <p:spPr>
          <a:xfrm>
            <a:off x="5062354" y="6227742"/>
            <a:ext cx="1600200" cy="430887"/>
          </a:xfrm>
          <a:prstGeom prst="rect">
            <a:avLst/>
          </a:prstGeom>
          <a:noFill/>
        </p:spPr>
        <p:txBody>
          <a:bodyPr wrap="square" rtlCol="0">
            <a:spAutoFit/>
          </a:bodyPr>
          <a:lstStyle/>
          <a:p>
            <a:r>
              <a:rPr kumimoji="1" lang="ja-JP" altLang="en-US" sz="1100" dirty="0">
                <a:solidFill>
                  <a:srgbClr val="FF0000"/>
                </a:solidFill>
                <a:latin typeface="BIZ UDPゴシック" panose="020B0400000000000000" pitchFamily="50" charset="-128"/>
                <a:ea typeface="BIZ UDPゴシック" panose="020B0400000000000000" pitchFamily="50" charset="-128"/>
              </a:rPr>
              <a:t>詳細は、都道府県林務部局にご相談下さい。</a:t>
            </a:r>
          </a:p>
        </p:txBody>
      </p:sp>
      <p:sp>
        <p:nvSpPr>
          <p:cNvPr id="10" name="テキスト ボックス 9">
            <a:extLst>
              <a:ext uri="{FF2B5EF4-FFF2-40B4-BE49-F238E27FC236}">
                <a16:creationId xmlns:a16="http://schemas.microsoft.com/office/drawing/2014/main" id="{87DF4E11-77F9-0C2B-E0DC-2108A23CC6C9}"/>
              </a:ext>
            </a:extLst>
          </p:cNvPr>
          <p:cNvSpPr txBox="1"/>
          <p:nvPr/>
        </p:nvSpPr>
        <p:spPr>
          <a:xfrm>
            <a:off x="2382493" y="6229609"/>
            <a:ext cx="2388983" cy="938719"/>
          </a:xfrm>
          <a:prstGeom prst="rect">
            <a:avLst/>
          </a:prstGeom>
          <a:noFill/>
        </p:spPr>
        <p:txBody>
          <a:bodyPr wrap="square" rtlCol="0">
            <a:spAutoFit/>
          </a:bodyPr>
          <a:lstStyle/>
          <a:p>
            <a:r>
              <a:rPr kumimoji="1" lang="en-US" altLang="ja-JP" sz="1100" dirty="0"/>
              <a:t>※</a:t>
            </a:r>
            <a:r>
              <a:rPr kumimoji="1" lang="ja-JP" altLang="en-US" sz="1100" dirty="0"/>
              <a:t>１　太陽光発電設備の場合は、</a:t>
            </a:r>
            <a:endParaRPr kumimoji="1" lang="en-US" altLang="ja-JP" sz="1100" dirty="0"/>
          </a:p>
          <a:p>
            <a:r>
              <a:rPr kumimoji="1" lang="ja-JP" altLang="en-US" sz="1100" dirty="0"/>
              <a:t>　　　</a:t>
            </a:r>
            <a:r>
              <a:rPr kumimoji="1" lang="en-US" altLang="ja-JP" sz="1100" dirty="0"/>
              <a:t>0.5ha</a:t>
            </a:r>
            <a:r>
              <a:rPr kumimoji="1" lang="ja-JP" altLang="en-US" sz="1100" dirty="0"/>
              <a:t>超</a:t>
            </a:r>
            <a:endParaRPr kumimoji="1" lang="en-US" altLang="ja-JP" sz="1100" dirty="0"/>
          </a:p>
          <a:p>
            <a:r>
              <a:rPr kumimoji="1" lang="en-US" altLang="ja-JP" sz="1100" dirty="0"/>
              <a:t>※</a:t>
            </a:r>
            <a:r>
              <a:rPr kumimoji="1" lang="ja-JP" altLang="en-US" sz="1100" dirty="0"/>
              <a:t>２　土石等の採掘、宅地の造成、</a:t>
            </a:r>
            <a:endParaRPr kumimoji="1" lang="en-US" altLang="ja-JP" sz="1100" dirty="0"/>
          </a:p>
          <a:p>
            <a:r>
              <a:rPr kumimoji="1" lang="ja-JP" altLang="en-US" sz="1100" dirty="0"/>
              <a:t>　　　土砂捨てその他物件の堆積、</a:t>
            </a:r>
            <a:endParaRPr kumimoji="1" lang="en-US" altLang="ja-JP" sz="1100" dirty="0"/>
          </a:p>
          <a:p>
            <a:r>
              <a:rPr kumimoji="1" lang="ja-JP" altLang="en-US" sz="1100" dirty="0"/>
              <a:t>　　　建築物等の新築・増築など</a:t>
            </a:r>
            <a:endParaRPr kumimoji="1" lang="en-US" altLang="ja-JP" sz="1100" dirty="0"/>
          </a:p>
        </p:txBody>
      </p:sp>
      <p:sp>
        <p:nvSpPr>
          <p:cNvPr id="13" name="テキスト ボックス 12">
            <a:extLst>
              <a:ext uri="{FF2B5EF4-FFF2-40B4-BE49-F238E27FC236}">
                <a16:creationId xmlns:a16="http://schemas.microsoft.com/office/drawing/2014/main" id="{92724E73-2071-D38B-C296-F91AB7D0C57D}"/>
              </a:ext>
            </a:extLst>
          </p:cNvPr>
          <p:cNvSpPr txBox="1"/>
          <p:nvPr/>
        </p:nvSpPr>
        <p:spPr>
          <a:xfrm>
            <a:off x="2390593" y="5752921"/>
            <a:ext cx="570990" cy="261610"/>
          </a:xfrm>
          <a:prstGeom prst="rect">
            <a:avLst/>
          </a:prstGeom>
          <a:noFill/>
        </p:spPr>
        <p:txBody>
          <a:bodyPr wrap="none" rtlCol="0">
            <a:spAutoFit/>
          </a:bodyPr>
          <a:lstStyle/>
          <a:p>
            <a:r>
              <a:rPr kumimoji="1" lang="en-US" altLang="ja-JP" sz="1100" dirty="0">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2694005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D3E1F45-7037-B2C5-43D7-44BED12F737D}"/>
              </a:ext>
            </a:extLst>
          </p:cNvPr>
          <p:cNvSpPr txBox="1"/>
          <p:nvPr/>
        </p:nvSpPr>
        <p:spPr>
          <a:xfrm>
            <a:off x="0" y="9536668"/>
            <a:ext cx="387982" cy="369332"/>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６</a:t>
            </a:r>
          </a:p>
        </p:txBody>
      </p:sp>
      <p:sp>
        <p:nvSpPr>
          <p:cNvPr id="2" name="タイトル 1">
            <a:extLst>
              <a:ext uri="{FF2B5EF4-FFF2-40B4-BE49-F238E27FC236}">
                <a16:creationId xmlns:a16="http://schemas.microsoft.com/office/drawing/2014/main" id="{E849A765-DCF0-F46D-AC10-29BF4D27DF61}"/>
              </a:ext>
            </a:extLst>
          </p:cNvPr>
          <p:cNvSpPr>
            <a:spLocks noGrp="1"/>
          </p:cNvSpPr>
          <p:nvPr>
            <p:ph type="title"/>
          </p:nvPr>
        </p:nvSpPr>
        <p:spPr>
          <a:xfrm>
            <a:off x="0" y="-21235"/>
            <a:ext cx="6858000" cy="569875"/>
          </a:xfrm>
          <a:solidFill>
            <a:schemeClr val="accent1"/>
          </a:solidFill>
        </p:spPr>
        <p:txBody>
          <a:bodyPr>
            <a:normAutofit/>
          </a:bodyPr>
          <a:lstStyle/>
          <a:p>
            <a:r>
              <a:rPr kumimoji="1" lang="ja-JP" altLang="en-US" sz="1800" b="1" dirty="0">
                <a:solidFill>
                  <a:schemeClr val="bg1"/>
                </a:solidFill>
                <a:latin typeface="BIZ UDゴシック" panose="020B0400000000000000" pitchFamily="49" charset="-128"/>
                <a:ea typeface="BIZ UDゴシック" panose="020B0400000000000000" pitchFamily="49" charset="-128"/>
              </a:rPr>
              <a:t>⑦（参考）森林の伐採等において必要な森林法以外の手続き</a:t>
            </a:r>
          </a:p>
        </p:txBody>
      </p:sp>
      <p:sp>
        <p:nvSpPr>
          <p:cNvPr id="7" name="四角形: 角を丸くする 6">
            <a:extLst>
              <a:ext uri="{FF2B5EF4-FFF2-40B4-BE49-F238E27FC236}">
                <a16:creationId xmlns:a16="http://schemas.microsoft.com/office/drawing/2014/main" id="{C58F27E8-84A3-B340-B956-E82021793DAF}"/>
              </a:ext>
            </a:extLst>
          </p:cNvPr>
          <p:cNvSpPr/>
          <p:nvPr/>
        </p:nvSpPr>
        <p:spPr>
          <a:xfrm>
            <a:off x="82296" y="609601"/>
            <a:ext cx="6693408" cy="1024127"/>
          </a:xfrm>
          <a:prstGeom prst="roundRect">
            <a:avLst>
              <a:gd name="adj" fmla="val 6618"/>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森林の伐採等を行う場合に、伐採造林届出制度等森林法以外に手続きが必要となる場合があります。</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marL="285750" indent="-285750">
              <a:spcBef>
                <a:spcPts val="600"/>
              </a:spcBef>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施業予定の森林が他の法規制等を受けていないか、市町村や関係行政機関にご確認下さい。</a:t>
            </a:r>
          </a:p>
        </p:txBody>
      </p:sp>
      <p:graphicFrame>
        <p:nvGraphicFramePr>
          <p:cNvPr id="3" name="表 4">
            <a:extLst>
              <a:ext uri="{FF2B5EF4-FFF2-40B4-BE49-F238E27FC236}">
                <a16:creationId xmlns:a16="http://schemas.microsoft.com/office/drawing/2014/main" id="{BE0E7D02-C556-33F2-42A9-86F6F6DC1008}"/>
              </a:ext>
            </a:extLst>
          </p:cNvPr>
          <p:cNvGraphicFramePr>
            <a:graphicFrameLocks noGrp="1"/>
          </p:cNvGraphicFramePr>
          <p:nvPr>
            <p:extLst>
              <p:ext uri="{D42A27DB-BD31-4B8C-83A1-F6EECF244321}">
                <p14:modId xmlns:p14="http://schemas.microsoft.com/office/powerpoint/2010/main" val="415892828"/>
              </p:ext>
            </p:extLst>
          </p:nvPr>
        </p:nvGraphicFramePr>
        <p:xfrm>
          <a:off x="82296" y="1694689"/>
          <a:ext cx="6693408" cy="7612380"/>
        </p:xfrm>
        <a:graphic>
          <a:graphicData uri="http://schemas.openxmlformats.org/drawingml/2006/table">
            <a:tbl>
              <a:tblPr firstRow="1" bandRow="1">
                <a:tableStyleId>{74C1A8A3-306A-4EB7-A6B1-4F7E0EB9C5D6}</a:tableStyleId>
              </a:tblPr>
              <a:tblGrid>
                <a:gridCol w="2282952">
                  <a:extLst>
                    <a:ext uri="{9D8B030D-6E8A-4147-A177-3AD203B41FA5}">
                      <a16:colId xmlns:a16="http://schemas.microsoft.com/office/drawing/2014/main" val="1780024413"/>
                    </a:ext>
                  </a:extLst>
                </a:gridCol>
                <a:gridCol w="1316736">
                  <a:extLst>
                    <a:ext uri="{9D8B030D-6E8A-4147-A177-3AD203B41FA5}">
                      <a16:colId xmlns:a16="http://schemas.microsoft.com/office/drawing/2014/main" val="3427853345"/>
                    </a:ext>
                  </a:extLst>
                </a:gridCol>
                <a:gridCol w="2048256">
                  <a:extLst>
                    <a:ext uri="{9D8B030D-6E8A-4147-A177-3AD203B41FA5}">
                      <a16:colId xmlns:a16="http://schemas.microsoft.com/office/drawing/2014/main" val="3556866963"/>
                    </a:ext>
                  </a:extLst>
                </a:gridCol>
                <a:gridCol w="1045464">
                  <a:extLst>
                    <a:ext uri="{9D8B030D-6E8A-4147-A177-3AD203B41FA5}">
                      <a16:colId xmlns:a16="http://schemas.microsoft.com/office/drawing/2014/main" val="4224881570"/>
                    </a:ext>
                  </a:extLst>
                </a:gridCol>
              </a:tblGrid>
              <a:tr h="370840">
                <a:tc>
                  <a:txBody>
                    <a:bodyPr/>
                    <a:lstStyle/>
                    <a:p>
                      <a:pPr algn="ctr"/>
                      <a:r>
                        <a:rPr kumimoji="1" lang="ja-JP" altLang="en-US" sz="1400" dirty="0"/>
                        <a:t>区域の種類</a:t>
                      </a:r>
                    </a:p>
                  </a:txBody>
                  <a:tcPr anchor="ctr"/>
                </a:tc>
                <a:tc>
                  <a:txBody>
                    <a:bodyPr/>
                    <a:lstStyle/>
                    <a:p>
                      <a:pPr algn="ctr"/>
                      <a:r>
                        <a:rPr kumimoji="1" lang="ja-JP" altLang="en-US" sz="1400" dirty="0"/>
                        <a:t>法令の名称</a:t>
                      </a:r>
                      <a:endParaRPr kumimoji="1" lang="en-US" altLang="ja-JP" sz="1400" dirty="0"/>
                    </a:p>
                    <a:p>
                      <a:pPr algn="ctr"/>
                      <a:r>
                        <a:rPr kumimoji="1" lang="ja-JP" altLang="en-US" sz="1050" dirty="0"/>
                        <a:t>（一部略称）</a:t>
                      </a:r>
                      <a:endParaRPr kumimoji="1" lang="ja-JP" altLang="en-US" sz="1400" dirty="0"/>
                    </a:p>
                  </a:txBody>
                  <a:tcPr anchor="ctr"/>
                </a:tc>
                <a:tc>
                  <a:txBody>
                    <a:bodyPr/>
                    <a:lstStyle/>
                    <a:p>
                      <a:pPr algn="ctr"/>
                      <a:r>
                        <a:rPr kumimoji="1" lang="ja-JP" altLang="en-US" sz="1400" dirty="0"/>
                        <a:t>規制対象行為</a:t>
                      </a:r>
                    </a:p>
                  </a:txBody>
                  <a:tcPr anchor="ctr"/>
                </a:tc>
                <a:tc>
                  <a:txBody>
                    <a:bodyPr/>
                    <a:lstStyle/>
                    <a:p>
                      <a:pPr algn="ctr"/>
                      <a:r>
                        <a:rPr kumimoji="1" lang="ja-JP" altLang="en-US" sz="1400" dirty="0"/>
                        <a:t>所管機関</a:t>
                      </a:r>
                    </a:p>
                  </a:txBody>
                  <a:tcPr anchor="ctr"/>
                </a:tc>
                <a:extLst>
                  <a:ext uri="{0D108BD9-81ED-4DB2-BD59-A6C34878D82A}">
                    <a16:rowId xmlns:a16="http://schemas.microsoft.com/office/drawing/2014/main" val="4171647467"/>
                  </a:ext>
                </a:extLst>
              </a:tr>
              <a:tr h="370840">
                <a:tc>
                  <a:txBody>
                    <a:bodyPr/>
                    <a:lstStyle/>
                    <a:p>
                      <a:pPr algn="l"/>
                      <a:r>
                        <a:rPr kumimoji="1" lang="ja-JP" altLang="en-US" sz="1100" dirty="0"/>
                        <a:t>・砂防指定地</a:t>
                      </a:r>
                    </a:p>
                  </a:txBody>
                  <a:tcPr anchor="ctr"/>
                </a:tc>
                <a:tc>
                  <a:txBody>
                    <a:bodyPr/>
                    <a:lstStyle/>
                    <a:p>
                      <a:pPr algn="l"/>
                      <a:r>
                        <a:rPr kumimoji="1" lang="ja-JP" altLang="en-US" sz="1100" dirty="0"/>
                        <a:t>・砂防法</a:t>
                      </a:r>
                    </a:p>
                  </a:txBody>
                  <a:tcPr anchor="ctr"/>
                </a:tc>
                <a:tc>
                  <a:txBody>
                    <a:bodyPr/>
                    <a:lstStyle/>
                    <a:p>
                      <a:pPr algn="l"/>
                      <a:r>
                        <a:rPr kumimoji="1" lang="ja-JP" altLang="en-US" sz="1100" dirty="0"/>
                        <a:t>・木竹の伐採</a:t>
                      </a:r>
                      <a:endParaRPr kumimoji="1" lang="en-US" altLang="ja-JP" sz="1100" dirty="0"/>
                    </a:p>
                    <a:p>
                      <a:pPr algn="l"/>
                      <a:r>
                        <a:rPr kumimoji="1" lang="ja-JP" altLang="en-US" sz="1100" dirty="0"/>
                        <a:t>・土地の形状の変更　等</a:t>
                      </a:r>
                    </a:p>
                  </a:txBody>
                  <a:tcPr anchor="ctr"/>
                </a:tc>
                <a:tc>
                  <a:txBody>
                    <a:bodyPr/>
                    <a:lstStyle/>
                    <a:p>
                      <a:pPr algn="l"/>
                      <a:r>
                        <a:rPr kumimoji="1" lang="ja-JP" altLang="en-US" sz="1100" dirty="0"/>
                        <a:t>・都道府県</a:t>
                      </a:r>
                    </a:p>
                  </a:txBody>
                  <a:tcPr anchor="ctr"/>
                </a:tc>
                <a:extLst>
                  <a:ext uri="{0D108BD9-81ED-4DB2-BD59-A6C34878D82A}">
                    <a16:rowId xmlns:a16="http://schemas.microsoft.com/office/drawing/2014/main" val="2110501606"/>
                  </a:ext>
                </a:extLst>
              </a:tr>
              <a:tr h="370840">
                <a:tc>
                  <a:txBody>
                    <a:bodyPr/>
                    <a:lstStyle/>
                    <a:p>
                      <a:pPr algn="l"/>
                      <a:r>
                        <a:rPr kumimoji="1" lang="ja-JP" altLang="en-US" sz="1100" dirty="0"/>
                        <a:t>・ぼた山崩壊防止区域</a:t>
                      </a:r>
                      <a:endParaRPr kumimoji="1" lang="en-US" altLang="ja-JP" sz="1100" dirty="0"/>
                    </a:p>
                    <a:p>
                      <a:pPr algn="l"/>
                      <a:r>
                        <a:rPr kumimoji="1" lang="ja-JP" altLang="en-US" sz="1100" dirty="0"/>
                        <a:t>・地すべり防止区域</a:t>
                      </a:r>
                    </a:p>
                  </a:txBody>
                  <a:tcPr anchor="ctr"/>
                </a:tc>
                <a:tc>
                  <a:txBody>
                    <a:bodyPr/>
                    <a:lstStyle/>
                    <a:p>
                      <a:pPr algn="l"/>
                      <a:r>
                        <a:rPr kumimoji="1" lang="ja-JP" altLang="en-US" sz="1100" dirty="0"/>
                        <a:t>・地すべり等</a:t>
                      </a:r>
                      <a:endParaRPr kumimoji="1" lang="en-US" altLang="ja-JP" sz="1100" dirty="0"/>
                    </a:p>
                    <a:p>
                      <a:pPr algn="l"/>
                      <a:r>
                        <a:rPr kumimoji="1" lang="ja-JP" altLang="en-US" sz="1100" dirty="0"/>
                        <a:t>　防止法</a:t>
                      </a:r>
                    </a:p>
                  </a:txBody>
                  <a:tcPr anchor="ctr"/>
                </a:tc>
                <a:tc>
                  <a:txBody>
                    <a:bodyPr/>
                    <a:lstStyle/>
                    <a:p>
                      <a:pPr algn="l"/>
                      <a:r>
                        <a:rPr kumimoji="1" lang="ja-JP" altLang="en-US" sz="1100" dirty="0"/>
                        <a:t>・木竹の伐採</a:t>
                      </a:r>
                      <a:endParaRPr kumimoji="1" lang="en-US" altLang="ja-JP" sz="1100" dirty="0"/>
                    </a:p>
                    <a:p>
                      <a:pPr algn="l"/>
                      <a:r>
                        <a:rPr kumimoji="1" lang="ja-JP" altLang="en-US" sz="1100" dirty="0"/>
                        <a:t>・樹根の採取　等</a:t>
                      </a:r>
                    </a:p>
                  </a:txBody>
                  <a:tcPr anchor="ctr"/>
                </a:tc>
                <a:tc>
                  <a:txBody>
                    <a:bodyPr/>
                    <a:lstStyle/>
                    <a:p>
                      <a:pPr algn="l"/>
                      <a:r>
                        <a:rPr kumimoji="1" lang="ja-JP" altLang="en-US" sz="1100" dirty="0"/>
                        <a:t>・都道府県</a:t>
                      </a:r>
                    </a:p>
                  </a:txBody>
                  <a:tcPr anchor="ctr"/>
                </a:tc>
                <a:extLst>
                  <a:ext uri="{0D108BD9-81ED-4DB2-BD59-A6C34878D82A}">
                    <a16:rowId xmlns:a16="http://schemas.microsoft.com/office/drawing/2014/main" val="3060283693"/>
                  </a:ext>
                </a:extLst>
              </a:tr>
              <a:tr h="370840">
                <a:tc>
                  <a:txBody>
                    <a:bodyPr/>
                    <a:lstStyle/>
                    <a:p>
                      <a:pPr algn="l"/>
                      <a:r>
                        <a:rPr kumimoji="1" lang="ja-JP" altLang="en-US" sz="1100" dirty="0"/>
                        <a:t>・急傾斜地崩壊危険区域</a:t>
                      </a:r>
                    </a:p>
                  </a:txBody>
                  <a:tcPr anchor="ctr"/>
                </a:tc>
                <a:tc>
                  <a:txBody>
                    <a:bodyPr/>
                    <a:lstStyle/>
                    <a:p>
                      <a:pPr algn="l"/>
                      <a:r>
                        <a:rPr kumimoji="1" lang="ja-JP" altLang="en-US" sz="1100" dirty="0"/>
                        <a:t>・急傾斜地防止法</a:t>
                      </a:r>
                    </a:p>
                  </a:txBody>
                  <a:tcPr anchor="ctr"/>
                </a:tc>
                <a:tc>
                  <a:txBody>
                    <a:bodyPr/>
                    <a:lstStyle/>
                    <a:p>
                      <a:pPr algn="l"/>
                      <a:r>
                        <a:rPr kumimoji="1" lang="ja-JP" altLang="en-US" sz="1100" dirty="0"/>
                        <a:t>・木竹の伐採</a:t>
                      </a:r>
                      <a:endParaRPr kumimoji="1" lang="en-US" altLang="ja-JP" sz="1100" dirty="0"/>
                    </a:p>
                    <a:p>
                      <a:pPr algn="l"/>
                      <a:r>
                        <a:rPr kumimoji="1" lang="ja-JP" altLang="en-US" sz="1100" dirty="0"/>
                        <a:t>・切土、盛土　等</a:t>
                      </a:r>
                    </a:p>
                  </a:txBody>
                  <a:tcPr anchor="ctr"/>
                </a:tc>
                <a:tc>
                  <a:txBody>
                    <a:bodyPr/>
                    <a:lstStyle/>
                    <a:p>
                      <a:pPr algn="l"/>
                      <a:r>
                        <a:rPr kumimoji="1" lang="ja-JP" altLang="en-US" sz="1100" dirty="0"/>
                        <a:t>・都道府県</a:t>
                      </a:r>
                    </a:p>
                  </a:txBody>
                  <a:tcPr anchor="ctr"/>
                </a:tc>
                <a:extLst>
                  <a:ext uri="{0D108BD9-81ED-4DB2-BD59-A6C34878D82A}">
                    <a16:rowId xmlns:a16="http://schemas.microsoft.com/office/drawing/2014/main" val="151555644"/>
                  </a:ext>
                </a:extLst>
              </a:tr>
              <a:tr h="370840">
                <a:tc>
                  <a:txBody>
                    <a:bodyPr/>
                    <a:lstStyle/>
                    <a:p>
                      <a:pPr algn="l"/>
                      <a:r>
                        <a:rPr kumimoji="1" lang="ja-JP" altLang="en-US" sz="1100" dirty="0"/>
                        <a:t>・土砂災害特別警戒区域</a:t>
                      </a:r>
                    </a:p>
                  </a:txBody>
                  <a:tcPr anchor="ctr"/>
                </a:tc>
                <a:tc>
                  <a:txBody>
                    <a:bodyPr/>
                    <a:lstStyle/>
                    <a:p>
                      <a:pPr algn="l"/>
                      <a:r>
                        <a:rPr kumimoji="1" lang="ja-JP" altLang="en-US" sz="1100" dirty="0"/>
                        <a:t>・土砂災害防止法</a:t>
                      </a:r>
                    </a:p>
                  </a:txBody>
                  <a:tcPr anchor="ctr"/>
                </a:tc>
                <a:tc>
                  <a:txBody>
                    <a:bodyPr/>
                    <a:lstStyle/>
                    <a:p>
                      <a:pPr algn="l"/>
                      <a:r>
                        <a:rPr kumimoji="1" lang="ja-JP" altLang="en-US" sz="1100" dirty="0"/>
                        <a:t>・特定開発行為</a:t>
                      </a:r>
                    </a:p>
                  </a:txBody>
                  <a:tcPr anchor="ctr"/>
                </a:tc>
                <a:tc>
                  <a:txBody>
                    <a:bodyPr/>
                    <a:lstStyle/>
                    <a:p>
                      <a:pPr algn="l"/>
                      <a:r>
                        <a:rPr kumimoji="1" lang="ja-JP" altLang="en-US" sz="1100" dirty="0"/>
                        <a:t>・都道府県</a:t>
                      </a:r>
                    </a:p>
                  </a:txBody>
                  <a:tcPr anchor="ctr"/>
                </a:tc>
                <a:extLst>
                  <a:ext uri="{0D108BD9-81ED-4DB2-BD59-A6C34878D82A}">
                    <a16:rowId xmlns:a16="http://schemas.microsoft.com/office/drawing/2014/main" val="1209642925"/>
                  </a:ext>
                </a:extLst>
              </a:tr>
              <a:tr h="370840">
                <a:tc>
                  <a:txBody>
                    <a:bodyPr/>
                    <a:lstStyle/>
                    <a:p>
                      <a:pPr algn="l"/>
                      <a:r>
                        <a:rPr kumimoji="1" lang="ja-JP" altLang="en-US" sz="1100" dirty="0"/>
                        <a:t>・宅地造成等工事規制区域</a:t>
                      </a:r>
                      <a:endParaRPr kumimoji="1" lang="en-US" altLang="ja-JP" sz="1100" dirty="0"/>
                    </a:p>
                    <a:p>
                      <a:pPr algn="l"/>
                      <a:r>
                        <a:rPr kumimoji="1" lang="ja-JP" altLang="en-US" sz="1100" dirty="0"/>
                        <a:t>・特定盛土等規制区域</a:t>
                      </a:r>
                    </a:p>
                  </a:txBody>
                  <a:tcPr anchor="ctr"/>
                </a:tc>
                <a:tc>
                  <a:txBody>
                    <a:bodyPr/>
                    <a:lstStyle/>
                    <a:p>
                      <a:pPr algn="l"/>
                      <a:r>
                        <a:rPr kumimoji="1" lang="ja-JP" altLang="en-US" sz="1100" dirty="0"/>
                        <a:t>・盛土規制法</a:t>
                      </a:r>
                    </a:p>
                  </a:txBody>
                  <a:tcPr anchor="ctr"/>
                </a:tc>
                <a:tc>
                  <a:txBody>
                    <a:bodyPr/>
                    <a:lstStyle/>
                    <a:p>
                      <a:pPr algn="l"/>
                      <a:r>
                        <a:rPr kumimoji="1" lang="ja-JP" altLang="en-US" sz="1100" dirty="0"/>
                        <a:t>・盛土、切土</a:t>
                      </a:r>
                      <a:endParaRPr kumimoji="1" lang="en-US" altLang="ja-JP" sz="1100" dirty="0"/>
                    </a:p>
                    <a:p>
                      <a:pPr algn="l"/>
                      <a:r>
                        <a:rPr kumimoji="1" lang="ja-JP" altLang="en-US" sz="1100" dirty="0"/>
                        <a:t>・一時的な土石の堆積</a:t>
                      </a:r>
                    </a:p>
                  </a:txBody>
                  <a:tcPr anchor="ctr"/>
                </a:tc>
                <a:tc>
                  <a:txBody>
                    <a:bodyPr/>
                    <a:lstStyle/>
                    <a:p>
                      <a:pPr algn="l"/>
                      <a:r>
                        <a:rPr kumimoji="1" lang="ja-JP" altLang="en-US" sz="1100" dirty="0"/>
                        <a:t>・都道府県</a:t>
                      </a:r>
                      <a:endParaRPr kumimoji="1" lang="en-US" altLang="ja-JP" sz="1100" dirty="0"/>
                    </a:p>
                    <a:p>
                      <a:pPr algn="l"/>
                      <a:r>
                        <a:rPr kumimoji="1" lang="ja-JP" altLang="en-US" sz="1100" dirty="0"/>
                        <a:t>・政令市</a:t>
                      </a:r>
                      <a:endParaRPr kumimoji="1" lang="en-US" altLang="ja-JP" sz="1100" dirty="0"/>
                    </a:p>
                    <a:p>
                      <a:pPr algn="l"/>
                      <a:r>
                        <a:rPr kumimoji="1" lang="ja-JP" altLang="en-US" sz="1100" dirty="0"/>
                        <a:t>・中核市</a:t>
                      </a:r>
                    </a:p>
                  </a:txBody>
                  <a:tcPr anchor="ctr"/>
                </a:tc>
                <a:extLst>
                  <a:ext uri="{0D108BD9-81ED-4DB2-BD59-A6C34878D82A}">
                    <a16:rowId xmlns:a16="http://schemas.microsoft.com/office/drawing/2014/main" val="447623549"/>
                  </a:ext>
                </a:extLst>
              </a:tr>
              <a:tr h="370840">
                <a:tc>
                  <a:txBody>
                    <a:bodyPr/>
                    <a:lstStyle/>
                    <a:p>
                      <a:pPr algn="l"/>
                      <a:r>
                        <a:rPr kumimoji="1" lang="ja-JP" altLang="en-US" sz="1100" dirty="0"/>
                        <a:t>・国立公園、国定公園、都道府県立自然公園（特別保護地区、第１～３種特別地域）</a:t>
                      </a:r>
                      <a:endParaRPr kumimoji="1" lang="en-US" altLang="ja-JP" sz="1100" dirty="0"/>
                    </a:p>
                    <a:p>
                      <a:pPr algn="l"/>
                      <a:endParaRPr kumimoji="1" lang="ja-JP" altLang="en-US" sz="1100" dirty="0"/>
                    </a:p>
                  </a:txBody>
                  <a:tcPr anchor="ctr"/>
                </a:tc>
                <a:tc>
                  <a:txBody>
                    <a:bodyPr/>
                    <a:lstStyle/>
                    <a:p>
                      <a:pPr algn="l"/>
                      <a:r>
                        <a:rPr kumimoji="1" lang="ja-JP" altLang="en-US" sz="1100" dirty="0"/>
                        <a:t>・自然公園法</a:t>
                      </a:r>
                    </a:p>
                  </a:txBody>
                  <a:tcPr anchor="ctr"/>
                </a:tc>
                <a:tc>
                  <a:txBody>
                    <a:bodyPr/>
                    <a:lstStyle/>
                    <a:p>
                      <a:pPr algn="l"/>
                      <a:r>
                        <a:rPr kumimoji="1" lang="ja-JP" altLang="en-US" sz="1100" dirty="0"/>
                        <a:t>・工作物の新築、改築、増築</a:t>
                      </a:r>
                      <a:endParaRPr kumimoji="1" lang="en-US" altLang="ja-JP" sz="1100" dirty="0"/>
                    </a:p>
                    <a:p>
                      <a:pPr algn="l"/>
                      <a:r>
                        <a:rPr kumimoji="1" lang="ja-JP" altLang="en-US" sz="1100" dirty="0"/>
                        <a:t>・木竹の伐採</a:t>
                      </a:r>
                      <a:endParaRPr kumimoji="1" lang="en-US" altLang="ja-JP" sz="1100" dirty="0"/>
                    </a:p>
                    <a:p>
                      <a:pPr algn="l"/>
                      <a:r>
                        <a:rPr kumimoji="1" lang="ja-JP" altLang="en-US" sz="1100" dirty="0"/>
                        <a:t>・地形の形状の変更　等</a:t>
                      </a:r>
                    </a:p>
                  </a:txBody>
                  <a:tcPr anchor="ctr"/>
                </a:tc>
                <a:tc>
                  <a:txBody>
                    <a:bodyPr/>
                    <a:lstStyle/>
                    <a:p>
                      <a:pPr algn="l"/>
                      <a:r>
                        <a:rPr kumimoji="1" lang="ja-JP" altLang="en-US" sz="1100" dirty="0"/>
                        <a:t>・環境省</a:t>
                      </a:r>
                      <a:endParaRPr kumimoji="1" lang="en-US" altLang="ja-JP" sz="1100" dirty="0"/>
                    </a:p>
                    <a:p>
                      <a:pPr algn="l"/>
                      <a:r>
                        <a:rPr kumimoji="1" lang="ja-JP" altLang="en-US" sz="1100" dirty="0"/>
                        <a:t>・都道府県</a:t>
                      </a:r>
                    </a:p>
                  </a:txBody>
                  <a:tcPr anchor="ctr"/>
                </a:tc>
                <a:extLst>
                  <a:ext uri="{0D108BD9-81ED-4DB2-BD59-A6C34878D82A}">
                    <a16:rowId xmlns:a16="http://schemas.microsoft.com/office/drawing/2014/main" val="3330328168"/>
                  </a:ext>
                </a:extLst>
              </a:tr>
              <a:tr h="370840">
                <a:tc>
                  <a:txBody>
                    <a:bodyPr/>
                    <a:lstStyle/>
                    <a:p>
                      <a:pPr algn="l"/>
                      <a:r>
                        <a:rPr kumimoji="1" lang="ja-JP" altLang="en-US" sz="1100" dirty="0"/>
                        <a:t>・原生自然環境保全地域</a:t>
                      </a:r>
                      <a:endParaRPr kumimoji="1" lang="en-US" altLang="ja-JP" sz="1100" dirty="0"/>
                    </a:p>
                    <a:p>
                      <a:pPr algn="l"/>
                      <a:r>
                        <a:rPr kumimoji="1" lang="ja-JP" altLang="en-US" sz="1100" dirty="0"/>
                        <a:t>・自然環境保全地域（特別地域）</a:t>
                      </a:r>
                      <a:endParaRPr kumimoji="1" lang="en-US" altLang="ja-JP" sz="1100" dirty="0"/>
                    </a:p>
                    <a:p>
                      <a:pPr algn="l"/>
                      <a:r>
                        <a:rPr kumimoji="1" lang="ja-JP" altLang="en-US" sz="1100" dirty="0"/>
                        <a:t>・都道府県自然環境保全地域</a:t>
                      </a:r>
                      <a:endParaRPr kumimoji="1" lang="en-US" altLang="ja-JP" sz="1100" dirty="0"/>
                    </a:p>
                    <a:p>
                      <a:pPr algn="l"/>
                      <a:r>
                        <a:rPr kumimoji="1" lang="ja-JP" altLang="en-US" sz="1100" dirty="0"/>
                        <a:t>　（特別地域）</a:t>
                      </a:r>
                    </a:p>
                  </a:txBody>
                  <a:tcPr anchor="ctr"/>
                </a:tc>
                <a:tc>
                  <a:txBody>
                    <a:bodyPr/>
                    <a:lstStyle/>
                    <a:p>
                      <a:pPr algn="l"/>
                      <a:r>
                        <a:rPr kumimoji="1" lang="ja-JP" altLang="en-US" sz="1100" dirty="0"/>
                        <a:t>・自然環境保全法</a:t>
                      </a:r>
                    </a:p>
                  </a:txBody>
                  <a:tcPr anchor="ctr"/>
                </a:tc>
                <a:tc>
                  <a:txBody>
                    <a:bodyPr/>
                    <a:lstStyle/>
                    <a:p>
                      <a:pPr algn="l"/>
                      <a:r>
                        <a:rPr kumimoji="1" lang="ja-JP" altLang="en-US" sz="1100" dirty="0"/>
                        <a:t>・工作物の新築、改築、増築</a:t>
                      </a:r>
                      <a:endParaRPr kumimoji="1" lang="en-US" altLang="ja-JP" sz="1100" dirty="0"/>
                    </a:p>
                    <a:p>
                      <a:pPr algn="l"/>
                      <a:r>
                        <a:rPr kumimoji="1" lang="ja-JP" altLang="en-US" sz="1100" dirty="0"/>
                        <a:t>・木竹の伐採</a:t>
                      </a:r>
                      <a:endParaRPr kumimoji="1" lang="en-US" altLang="ja-JP" sz="1100" dirty="0"/>
                    </a:p>
                    <a:p>
                      <a:pPr algn="l"/>
                      <a:r>
                        <a:rPr kumimoji="1" lang="ja-JP" altLang="en-US" sz="1100" dirty="0"/>
                        <a:t>・地形の形状の変更　等</a:t>
                      </a:r>
                    </a:p>
                    <a:p>
                      <a:pPr algn="l"/>
                      <a:endParaRPr kumimoji="1" lang="ja-JP" altLang="en-US" sz="11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dirty="0"/>
                        <a:t>・環境省</a:t>
                      </a:r>
                      <a:endParaRPr kumimoji="1" lang="en-US" altLang="ja-JP" sz="11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dirty="0"/>
                        <a:t>・都道府県</a:t>
                      </a:r>
                    </a:p>
                    <a:p>
                      <a:pPr algn="l"/>
                      <a:endParaRPr kumimoji="1" lang="ja-JP" altLang="en-US" sz="1100" dirty="0"/>
                    </a:p>
                  </a:txBody>
                  <a:tcPr anchor="ctr"/>
                </a:tc>
                <a:extLst>
                  <a:ext uri="{0D108BD9-81ED-4DB2-BD59-A6C34878D82A}">
                    <a16:rowId xmlns:a16="http://schemas.microsoft.com/office/drawing/2014/main" val="1844354693"/>
                  </a:ext>
                </a:extLst>
              </a:tr>
              <a:tr h="370840">
                <a:tc>
                  <a:txBody>
                    <a:bodyPr/>
                    <a:lstStyle/>
                    <a:p>
                      <a:pPr algn="l"/>
                      <a:r>
                        <a:rPr kumimoji="1" lang="ja-JP" altLang="en-US" sz="1100" dirty="0"/>
                        <a:t>・鳥獣保護区（特別保護地区）</a:t>
                      </a:r>
                    </a:p>
                  </a:txBody>
                  <a:tcPr anchor="ctr"/>
                </a:tc>
                <a:tc>
                  <a:txBody>
                    <a:bodyPr/>
                    <a:lstStyle/>
                    <a:p>
                      <a:pPr algn="l"/>
                      <a:r>
                        <a:rPr kumimoji="1" lang="ja-JP" altLang="en-US" sz="1100" dirty="0"/>
                        <a:t>・鳥獣保護法</a:t>
                      </a:r>
                    </a:p>
                  </a:txBody>
                  <a:tcPr anchor="ctr"/>
                </a:tc>
                <a:tc>
                  <a:txBody>
                    <a:bodyPr/>
                    <a:lstStyle/>
                    <a:p>
                      <a:pPr algn="l"/>
                      <a:r>
                        <a:rPr kumimoji="1" lang="ja-JP" altLang="en-US" sz="1100" dirty="0"/>
                        <a:t>・工作物の新築、改築、増築</a:t>
                      </a:r>
                      <a:endParaRPr kumimoji="1" lang="en-US" altLang="ja-JP" sz="1100" dirty="0"/>
                    </a:p>
                    <a:p>
                      <a:pPr algn="l"/>
                      <a:r>
                        <a:rPr kumimoji="1" lang="ja-JP" altLang="en-US" sz="1100" dirty="0"/>
                        <a:t>・木竹の伐採　等</a:t>
                      </a:r>
                      <a:endParaRPr kumimoji="1" lang="en-US" altLang="ja-JP" sz="11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dirty="0"/>
                        <a:t>・環境省</a:t>
                      </a:r>
                      <a:endParaRPr kumimoji="1" lang="en-US" altLang="ja-JP" sz="11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dirty="0"/>
                        <a:t>・都道府県</a:t>
                      </a:r>
                    </a:p>
                  </a:txBody>
                  <a:tcPr anchor="ctr"/>
                </a:tc>
                <a:extLst>
                  <a:ext uri="{0D108BD9-81ED-4DB2-BD59-A6C34878D82A}">
                    <a16:rowId xmlns:a16="http://schemas.microsoft.com/office/drawing/2014/main" val="3076792633"/>
                  </a:ext>
                </a:extLst>
              </a:tr>
              <a:tr h="370840">
                <a:tc>
                  <a:txBody>
                    <a:bodyPr/>
                    <a:lstStyle/>
                    <a:p>
                      <a:pPr algn="l"/>
                      <a:r>
                        <a:rPr kumimoji="1" lang="ja-JP" altLang="en-US" sz="1100" dirty="0"/>
                        <a:t>・都市計画区風致地区</a:t>
                      </a:r>
                    </a:p>
                  </a:txBody>
                  <a:tcPr anchor="ctr"/>
                </a:tc>
                <a:tc>
                  <a:txBody>
                    <a:bodyPr/>
                    <a:lstStyle/>
                    <a:p>
                      <a:pPr algn="l"/>
                      <a:r>
                        <a:rPr kumimoji="1" lang="ja-JP" altLang="en-US" sz="1100" dirty="0"/>
                        <a:t>・都市計画法</a:t>
                      </a:r>
                    </a:p>
                  </a:txBody>
                  <a:tcPr anchor="ctr"/>
                </a:tc>
                <a:tc>
                  <a:txBody>
                    <a:bodyPr/>
                    <a:lstStyle/>
                    <a:p>
                      <a:pPr algn="l"/>
                      <a:r>
                        <a:rPr kumimoji="1" lang="ja-JP" altLang="en-US" sz="1100" dirty="0"/>
                        <a:t>・工作物の新築、改築、増築</a:t>
                      </a:r>
                      <a:endParaRPr kumimoji="1" lang="en-US" altLang="ja-JP" sz="1100" dirty="0"/>
                    </a:p>
                    <a:p>
                      <a:pPr algn="l"/>
                      <a:r>
                        <a:rPr kumimoji="1" lang="ja-JP" altLang="en-US" sz="1100" dirty="0"/>
                        <a:t>・木竹の伐採</a:t>
                      </a:r>
                      <a:endParaRPr kumimoji="1" lang="en-US" altLang="ja-JP" sz="1100" dirty="0"/>
                    </a:p>
                    <a:p>
                      <a:pPr algn="l"/>
                      <a:r>
                        <a:rPr kumimoji="1" lang="ja-JP" altLang="en-US" sz="1100" dirty="0"/>
                        <a:t>・地形の形状の変更　等</a:t>
                      </a:r>
                    </a:p>
                  </a:txBody>
                  <a:tcPr anchor="ctr"/>
                </a:tc>
                <a:tc>
                  <a:txBody>
                    <a:bodyPr/>
                    <a:lstStyle/>
                    <a:p>
                      <a:pPr algn="l"/>
                      <a:r>
                        <a:rPr kumimoji="1" lang="ja-JP" altLang="en-US" sz="1100" dirty="0"/>
                        <a:t>・都道府県</a:t>
                      </a:r>
                    </a:p>
                  </a:txBody>
                  <a:tcPr anchor="ctr"/>
                </a:tc>
                <a:extLst>
                  <a:ext uri="{0D108BD9-81ED-4DB2-BD59-A6C34878D82A}">
                    <a16:rowId xmlns:a16="http://schemas.microsoft.com/office/drawing/2014/main" val="2179408019"/>
                  </a:ext>
                </a:extLst>
              </a:tr>
              <a:tr h="370840">
                <a:tc>
                  <a:txBody>
                    <a:bodyPr/>
                    <a:lstStyle/>
                    <a:p>
                      <a:pPr algn="l"/>
                      <a:r>
                        <a:rPr kumimoji="1" lang="ja-JP" altLang="en-US" sz="1100" dirty="0"/>
                        <a:t>・特別母樹林</a:t>
                      </a:r>
                    </a:p>
                  </a:txBody>
                  <a:tcPr anchor="ctr"/>
                </a:tc>
                <a:tc>
                  <a:txBody>
                    <a:bodyPr/>
                    <a:lstStyle/>
                    <a:p>
                      <a:pPr algn="l"/>
                      <a:r>
                        <a:rPr kumimoji="1" lang="ja-JP" altLang="en-US" sz="1100" dirty="0"/>
                        <a:t>・林業種苗法</a:t>
                      </a:r>
                    </a:p>
                  </a:txBody>
                  <a:tcPr anchor="ctr"/>
                </a:tc>
                <a:tc>
                  <a:txBody>
                    <a:bodyPr/>
                    <a:lstStyle/>
                    <a:p>
                      <a:pPr algn="l"/>
                      <a:r>
                        <a:rPr kumimoji="1" lang="ja-JP" altLang="en-US" sz="1100" dirty="0"/>
                        <a:t>・樹木の伐採</a:t>
                      </a:r>
                    </a:p>
                  </a:txBody>
                  <a:tcPr anchor="ctr"/>
                </a:tc>
                <a:tc>
                  <a:txBody>
                    <a:bodyPr/>
                    <a:lstStyle/>
                    <a:p>
                      <a:pPr algn="l"/>
                      <a:r>
                        <a:rPr kumimoji="1" lang="ja-JP" altLang="en-US" sz="1100" dirty="0"/>
                        <a:t>・農林水産省</a:t>
                      </a:r>
                    </a:p>
                  </a:txBody>
                  <a:tcPr anchor="ctr"/>
                </a:tc>
                <a:extLst>
                  <a:ext uri="{0D108BD9-81ED-4DB2-BD59-A6C34878D82A}">
                    <a16:rowId xmlns:a16="http://schemas.microsoft.com/office/drawing/2014/main" val="3482852378"/>
                  </a:ext>
                </a:extLst>
              </a:tr>
              <a:tr h="370840">
                <a:tc>
                  <a:txBody>
                    <a:bodyPr/>
                    <a:lstStyle/>
                    <a:p>
                      <a:pPr algn="l"/>
                      <a:r>
                        <a:rPr kumimoji="1" lang="ja-JP" altLang="en-US" sz="1100" dirty="0"/>
                        <a:t>・史跡名勝天然記念物</a:t>
                      </a:r>
                    </a:p>
                  </a:txBody>
                  <a:tcPr anchor="ctr"/>
                </a:tc>
                <a:tc>
                  <a:txBody>
                    <a:bodyPr/>
                    <a:lstStyle/>
                    <a:p>
                      <a:pPr algn="l"/>
                      <a:r>
                        <a:rPr kumimoji="1" lang="ja-JP" altLang="en-US" sz="1100" dirty="0"/>
                        <a:t>・文化財保護法</a:t>
                      </a:r>
                    </a:p>
                  </a:txBody>
                  <a:tcPr anchor="ctr"/>
                </a:tc>
                <a:tc>
                  <a:txBody>
                    <a:bodyPr/>
                    <a:lstStyle/>
                    <a:p>
                      <a:pPr algn="l"/>
                      <a:r>
                        <a:rPr kumimoji="1" lang="ja-JP" altLang="en-US" sz="1100" dirty="0"/>
                        <a:t>・史跡名勝天然記念物の現状変更</a:t>
                      </a:r>
                    </a:p>
                  </a:txBody>
                  <a:tcPr anchor="ctr"/>
                </a:tc>
                <a:tc>
                  <a:txBody>
                    <a:bodyPr/>
                    <a:lstStyle/>
                    <a:p>
                      <a:pPr algn="l"/>
                      <a:r>
                        <a:rPr kumimoji="1" lang="ja-JP" altLang="en-US" sz="1100" dirty="0"/>
                        <a:t>・文化庁</a:t>
                      </a:r>
                    </a:p>
                  </a:txBody>
                  <a:tcPr anchor="ctr"/>
                </a:tc>
                <a:extLst>
                  <a:ext uri="{0D108BD9-81ED-4DB2-BD59-A6C34878D82A}">
                    <a16:rowId xmlns:a16="http://schemas.microsoft.com/office/drawing/2014/main" val="2923296913"/>
                  </a:ext>
                </a:extLst>
              </a:tr>
              <a:tr h="370840">
                <a:tc>
                  <a:txBody>
                    <a:bodyPr/>
                    <a:lstStyle/>
                    <a:p>
                      <a:pPr algn="l"/>
                      <a:r>
                        <a:rPr kumimoji="1" lang="ja-JP" altLang="en-US" sz="1100" dirty="0"/>
                        <a:t>・特別緑地保全地区</a:t>
                      </a:r>
                    </a:p>
                  </a:txBody>
                  <a:tcPr anchor="ctr"/>
                </a:tc>
                <a:tc>
                  <a:txBody>
                    <a:bodyPr/>
                    <a:lstStyle/>
                    <a:p>
                      <a:pPr algn="l"/>
                      <a:r>
                        <a:rPr kumimoji="1" lang="ja-JP" altLang="en-US" sz="1100" dirty="0"/>
                        <a:t>・都市緑地法</a:t>
                      </a:r>
                    </a:p>
                  </a:txBody>
                  <a:tcPr anchor="ctr"/>
                </a:tc>
                <a:tc>
                  <a:txBody>
                    <a:bodyPr/>
                    <a:lstStyle/>
                    <a:p>
                      <a:pPr algn="l"/>
                      <a:r>
                        <a:rPr kumimoji="1" lang="ja-JP" altLang="en-US" sz="1100" dirty="0"/>
                        <a:t>・工作物の新築、改築、増築</a:t>
                      </a:r>
                      <a:endParaRPr kumimoji="1" lang="en-US" altLang="ja-JP" sz="1100" dirty="0"/>
                    </a:p>
                    <a:p>
                      <a:pPr algn="l"/>
                      <a:r>
                        <a:rPr kumimoji="1" lang="ja-JP" altLang="en-US" sz="1100" dirty="0"/>
                        <a:t>・木竹の伐採</a:t>
                      </a:r>
                      <a:endParaRPr kumimoji="1" lang="en-US" altLang="ja-JP" sz="1100" dirty="0"/>
                    </a:p>
                    <a:p>
                      <a:pPr algn="l"/>
                      <a:r>
                        <a:rPr kumimoji="1" lang="ja-JP" altLang="en-US" sz="1100" dirty="0"/>
                        <a:t>・地形の形状の変更　等</a:t>
                      </a:r>
                    </a:p>
                  </a:txBody>
                  <a:tcPr anchor="ctr"/>
                </a:tc>
                <a:tc>
                  <a:txBody>
                    <a:bodyPr/>
                    <a:lstStyle/>
                    <a:p>
                      <a:pPr algn="l"/>
                      <a:r>
                        <a:rPr kumimoji="1" lang="ja-JP" altLang="en-US" sz="1100" dirty="0"/>
                        <a:t>・都道府県</a:t>
                      </a:r>
                    </a:p>
                  </a:txBody>
                  <a:tcPr anchor="ctr"/>
                </a:tc>
                <a:extLst>
                  <a:ext uri="{0D108BD9-81ED-4DB2-BD59-A6C34878D82A}">
                    <a16:rowId xmlns:a16="http://schemas.microsoft.com/office/drawing/2014/main" val="588925160"/>
                  </a:ext>
                </a:extLst>
              </a:tr>
              <a:tr h="370840">
                <a:tc>
                  <a:txBody>
                    <a:bodyPr/>
                    <a:lstStyle/>
                    <a:p>
                      <a:pPr algn="l"/>
                      <a:r>
                        <a:rPr kumimoji="1" lang="ja-JP" altLang="en-US" sz="1100" dirty="0"/>
                        <a:t>・生息地等保護区</a:t>
                      </a:r>
                      <a:endParaRPr kumimoji="1" lang="en-US" altLang="ja-JP" sz="1100" dirty="0"/>
                    </a:p>
                    <a:p>
                      <a:pPr algn="l"/>
                      <a:r>
                        <a:rPr kumimoji="1" lang="ja-JP" altLang="en-US" sz="1100" dirty="0"/>
                        <a:t>　（管理地区）</a:t>
                      </a:r>
                    </a:p>
                  </a:txBody>
                  <a:tcPr anchor="ctr"/>
                </a:tc>
                <a:tc>
                  <a:txBody>
                    <a:bodyPr/>
                    <a:lstStyle/>
                    <a:p>
                      <a:pPr algn="l"/>
                      <a:r>
                        <a:rPr kumimoji="1" lang="ja-JP" altLang="en-US" sz="1100" dirty="0"/>
                        <a:t>・野生動植物種</a:t>
                      </a:r>
                      <a:endParaRPr kumimoji="1" lang="en-US" altLang="ja-JP" sz="1100" dirty="0"/>
                    </a:p>
                    <a:p>
                      <a:pPr algn="l"/>
                      <a:r>
                        <a:rPr kumimoji="1" lang="ja-JP" altLang="en-US" sz="1100" dirty="0"/>
                        <a:t>　保存法</a:t>
                      </a:r>
                    </a:p>
                  </a:txBody>
                  <a:tcPr anchor="ctr"/>
                </a:tc>
                <a:tc>
                  <a:txBody>
                    <a:bodyPr/>
                    <a:lstStyle/>
                    <a:p>
                      <a:pPr algn="l"/>
                      <a:r>
                        <a:rPr kumimoji="1" lang="ja-JP" altLang="en-US" sz="1100" dirty="0"/>
                        <a:t>・工作物の新築、改築、増築</a:t>
                      </a:r>
                      <a:endParaRPr kumimoji="1" lang="en-US" altLang="ja-JP" sz="1100" dirty="0"/>
                    </a:p>
                    <a:p>
                      <a:pPr algn="l"/>
                      <a:r>
                        <a:rPr kumimoji="1" lang="ja-JP" altLang="en-US" sz="1100" dirty="0"/>
                        <a:t>・木竹の伐採</a:t>
                      </a:r>
                      <a:endParaRPr kumimoji="1" lang="en-US" altLang="ja-JP" sz="1100" dirty="0"/>
                    </a:p>
                    <a:p>
                      <a:pPr algn="l"/>
                      <a:r>
                        <a:rPr kumimoji="1" lang="ja-JP" altLang="en-US" sz="1100" dirty="0"/>
                        <a:t>・地形の形状の変更　等</a:t>
                      </a:r>
                    </a:p>
                  </a:txBody>
                  <a:tcPr anchor="ctr"/>
                </a:tc>
                <a:tc>
                  <a:txBody>
                    <a:bodyPr/>
                    <a:lstStyle/>
                    <a:p>
                      <a:pPr algn="l"/>
                      <a:r>
                        <a:rPr kumimoji="1" lang="ja-JP" altLang="en-US" sz="1100" dirty="0"/>
                        <a:t>・環境省</a:t>
                      </a:r>
                    </a:p>
                  </a:txBody>
                  <a:tcPr anchor="ctr"/>
                </a:tc>
                <a:extLst>
                  <a:ext uri="{0D108BD9-81ED-4DB2-BD59-A6C34878D82A}">
                    <a16:rowId xmlns:a16="http://schemas.microsoft.com/office/drawing/2014/main" val="2224053506"/>
                  </a:ext>
                </a:extLst>
              </a:tr>
              <a:tr h="370840">
                <a:tc>
                  <a:txBody>
                    <a:bodyPr/>
                    <a:lstStyle/>
                    <a:p>
                      <a:pPr algn="l"/>
                      <a:r>
                        <a:rPr kumimoji="1" lang="ja-JP" altLang="en-US" sz="1100" dirty="0"/>
                        <a:t>・漁業法に基づく制限林</a:t>
                      </a:r>
                    </a:p>
                  </a:txBody>
                  <a:tcPr anchor="ctr"/>
                </a:tc>
                <a:tc>
                  <a:txBody>
                    <a:bodyPr/>
                    <a:lstStyle/>
                    <a:p>
                      <a:pPr algn="l"/>
                      <a:r>
                        <a:rPr kumimoji="1" lang="ja-JP" altLang="en-US" sz="1100" dirty="0"/>
                        <a:t>・漁業法</a:t>
                      </a:r>
                    </a:p>
                  </a:txBody>
                  <a:tcPr anchor="ctr"/>
                </a:tc>
                <a:tc>
                  <a:txBody>
                    <a:bodyPr/>
                    <a:lstStyle/>
                    <a:p>
                      <a:pPr algn="l"/>
                      <a:r>
                        <a:rPr kumimoji="1" lang="ja-JP" altLang="en-US" sz="1100" dirty="0"/>
                        <a:t>・木竹、土石の除去</a:t>
                      </a:r>
                    </a:p>
                  </a:txBody>
                  <a:tcPr anchor="ctr"/>
                </a:tc>
                <a:tc>
                  <a:txBody>
                    <a:bodyPr/>
                    <a:lstStyle/>
                    <a:p>
                      <a:pPr algn="l"/>
                      <a:r>
                        <a:rPr kumimoji="1" lang="ja-JP" altLang="en-US" sz="1100" dirty="0"/>
                        <a:t>・都道府県</a:t>
                      </a:r>
                    </a:p>
                  </a:txBody>
                  <a:tcPr anchor="ctr"/>
                </a:tc>
                <a:extLst>
                  <a:ext uri="{0D108BD9-81ED-4DB2-BD59-A6C34878D82A}">
                    <a16:rowId xmlns:a16="http://schemas.microsoft.com/office/drawing/2014/main" val="1141135940"/>
                  </a:ext>
                </a:extLst>
              </a:tr>
            </a:tbl>
          </a:graphicData>
        </a:graphic>
      </p:graphicFrame>
      <p:sp>
        <p:nvSpPr>
          <p:cNvPr id="5" name="テキスト ボックス 4">
            <a:extLst>
              <a:ext uri="{FF2B5EF4-FFF2-40B4-BE49-F238E27FC236}">
                <a16:creationId xmlns:a16="http://schemas.microsoft.com/office/drawing/2014/main" id="{80962D2C-97D0-4565-1C85-DD7930C9EA4D}"/>
              </a:ext>
            </a:extLst>
          </p:cNvPr>
          <p:cNvSpPr txBox="1"/>
          <p:nvPr/>
        </p:nvSpPr>
        <p:spPr>
          <a:xfrm>
            <a:off x="292361" y="9368030"/>
            <a:ext cx="6565639" cy="415498"/>
          </a:xfrm>
          <a:prstGeom prst="rect">
            <a:avLst/>
          </a:prstGeom>
          <a:noFill/>
        </p:spPr>
        <p:txBody>
          <a:bodyPr wrap="square" rtlCol="0">
            <a:spAutoFit/>
          </a:bodyPr>
          <a:lstStyle/>
          <a:p>
            <a:r>
              <a:rPr kumimoji="1" lang="ja-JP" altLang="en-US" sz="1050" dirty="0">
                <a:latin typeface="BIZ UDPゴシック" panose="020B0400000000000000" pitchFamily="50" charset="-128"/>
                <a:ea typeface="BIZ UDPゴシック" panose="020B0400000000000000" pitchFamily="50" charset="-128"/>
              </a:rPr>
              <a:t>注）ここに列挙した法規制は、全国的に規制区域等が設定されている代表的なものです。このほか、地域限定的な規制区域を持つ法令や地方自治体の条例に基づく手続きが必要な場合があります。</a:t>
            </a:r>
          </a:p>
        </p:txBody>
      </p:sp>
    </p:spTree>
    <p:extLst>
      <p:ext uri="{BB962C8B-B14F-4D97-AF65-F5344CB8AC3E}">
        <p14:creationId xmlns:p14="http://schemas.microsoft.com/office/powerpoint/2010/main" val="2562196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6872272B-4976-6A49-7267-F934ABB945C9}"/>
              </a:ext>
            </a:extLst>
          </p:cNvPr>
          <p:cNvGrpSpPr/>
          <p:nvPr/>
        </p:nvGrpSpPr>
        <p:grpSpPr>
          <a:xfrm>
            <a:off x="0" y="3184977"/>
            <a:ext cx="6958370" cy="4212372"/>
            <a:chOff x="0" y="2835455"/>
            <a:chExt cx="6958370" cy="4212372"/>
          </a:xfrm>
        </p:grpSpPr>
        <p:sp>
          <p:nvSpPr>
            <p:cNvPr id="3" name="正方形/長方形 2">
              <a:extLst>
                <a:ext uri="{FF2B5EF4-FFF2-40B4-BE49-F238E27FC236}">
                  <a16:creationId xmlns:a16="http://schemas.microsoft.com/office/drawing/2014/main" id="{94266094-FE91-C497-337E-21D2D777D2A2}"/>
                </a:ext>
              </a:extLst>
            </p:cNvPr>
            <p:cNvSpPr/>
            <p:nvPr/>
          </p:nvSpPr>
          <p:spPr>
            <a:xfrm>
              <a:off x="0" y="2835455"/>
              <a:ext cx="6858000" cy="4616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２－１　</a:t>
              </a:r>
              <a:r>
                <a:rPr kumimoji="1" lang="zh-TW" altLang="en-US" dirty="0">
                  <a:latin typeface="BIZ UDゴシック" panose="020B0400000000000000" pitchFamily="49" charset="-128"/>
                  <a:ea typeface="BIZ UDゴシック" panose="020B0400000000000000" pitchFamily="49" charset="-128"/>
                </a:rPr>
                <a:t>伐採造林届出書</a:t>
              </a:r>
              <a:r>
                <a:rPr kumimoji="1" lang="ja-JP" altLang="en-US" dirty="0">
                  <a:latin typeface="BIZ UDゴシック" panose="020B0400000000000000" pitchFamily="49" charset="-128"/>
                  <a:ea typeface="BIZ UDゴシック" panose="020B0400000000000000" pitchFamily="49" charset="-128"/>
                </a:rPr>
                <a:t>の内容・記載例</a:t>
              </a:r>
            </a:p>
          </p:txBody>
        </p:sp>
        <p:sp>
          <p:nvSpPr>
            <p:cNvPr id="9" name="テキスト ボックス 8">
              <a:extLst>
                <a:ext uri="{FF2B5EF4-FFF2-40B4-BE49-F238E27FC236}">
                  <a16:creationId xmlns:a16="http://schemas.microsoft.com/office/drawing/2014/main" id="{6A5E5C86-72D7-1B7D-D722-4F619587EF69}"/>
                </a:ext>
              </a:extLst>
            </p:cNvPr>
            <p:cNvSpPr txBox="1"/>
            <p:nvPr/>
          </p:nvSpPr>
          <p:spPr>
            <a:xfrm>
              <a:off x="310396" y="3723840"/>
              <a:ext cx="6647974" cy="3323987"/>
            </a:xfrm>
            <a:prstGeom prst="rect">
              <a:avLst/>
            </a:prstGeom>
            <a:noFill/>
          </p:spPr>
          <p:txBody>
            <a:bodyPr wrap="none" rtlCol="0">
              <a:spAutoFit/>
            </a:bodyPr>
            <a:lstStyle/>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①　届出書（表紙）・・・・・・・・・・・・・・・・・８</a:t>
              </a:r>
              <a:endParaRPr kumimoji="1" lang="en-US" altLang="ja-JP" dirty="0">
                <a:latin typeface="BIZ UDゴシック" panose="020B0400000000000000" pitchFamily="49" charset="-128"/>
                <a:ea typeface="BIZ UDゴシック" panose="020B0400000000000000" pitchFamily="49" charset="-128"/>
              </a:endParaRP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②　伐採計画書・・・・・・・・・・・・・・・・・・・</a:t>
              </a:r>
              <a:r>
                <a:rPr kumimoji="1" lang="en-US" altLang="ja-JP" dirty="0">
                  <a:latin typeface="BIZ UDゴシック" panose="020B0400000000000000" pitchFamily="49" charset="-128"/>
                  <a:ea typeface="BIZ UDゴシック" panose="020B0400000000000000" pitchFamily="49" charset="-128"/>
                </a:rPr>
                <a:t>11</a:t>
              </a: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③　造林計画書・・・・・・・・・・・・・・・・・・・</a:t>
              </a:r>
              <a:r>
                <a:rPr kumimoji="1" lang="en-US" altLang="ja-JP" dirty="0">
                  <a:latin typeface="BIZ UDゴシック" panose="020B0400000000000000" pitchFamily="49" charset="-128"/>
                  <a:ea typeface="BIZ UDゴシック" panose="020B0400000000000000" pitchFamily="49" charset="-128"/>
                </a:rPr>
                <a:t>15</a:t>
              </a:r>
              <a:endParaRPr kumimoji="1" lang="en-US" altLang="zh-TW" dirty="0">
                <a:latin typeface="BIZ UDゴシック" panose="020B0400000000000000" pitchFamily="49" charset="-128"/>
                <a:ea typeface="BIZ UDゴシック" panose="020B0400000000000000" pitchFamily="49" charset="-128"/>
              </a:endParaRP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④　チェックポイント・・・・・・・・・・・・・・・・</a:t>
              </a:r>
              <a:r>
                <a:rPr kumimoji="1" lang="en-US" altLang="ja-JP" dirty="0">
                  <a:latin typeface="BIZ UDゴシック" panose="020B0400000000000000" pitchFamily="49" charset="-128"/>
                  <a:ea typeface="BIZ UDゴシック" panose="020B0400000000000000" pitchFamily="49" charset="-128"/>
                </a:rPr>
                <a:t>20</a:t>
              </a:r>
            </a:p>
            <a:p>
              <a:pPr>
                <a:spcBef>
                  <a:spcPts val="1800"/>
                </a:spcBef>
                <a:spcAft>
                  <a:spcPts val="1800"/>
                </a:spcAft>
              </a:pPr>
              <a:r>
                <a:rPr kumimoji="1" lang="ja-JP" altLang="en-US" dirty="0">
                  <a:latin typeface="BIZ UDゴシック" panose="020B0400000000000000" pitchFamily="49" charset="-128"/>
                  <a:ea typeface="BIZ UDゴシック" panose="020B0400000000000000" pitchFamily="49" charset="-128"/>
                </a:rPr>
                <a:t>⑤　適合（確認）通知・・・・・・・・・・・・・・・・</a:t>
              </a:r>
              <a:r>
                <a:rPr kumimoji="1" lang="en-US" altLang="ja-JP" dirty="0">
                  <a:latin typeface="BIZ UDゴシック" panose="020B0400000000000000" pitchFamily="49" charset="-128"/>
                  <a:ea typeface="BIZ UDゴシック" panose="020B0400000000000000" pitchFamily="49" charset="-128"/>
                </a:rPr>
                <a:t>22</a:t>
              </a:r>
              <a:endParaRPr kumimoji="1" lang="ja-JP" altLang="en-US" dirty="0">
                <a:latin typeface="BIZ UDゴシック" panose="020B0400000000000000" pitchFamily="49" charset="-128"/>
                <a:ea typeface="BIZ UDゴシック" panose="020B0400000000000000" pitchFamily="49" charset="-128"/>
              </a:endParaRPr>
            </a:p>
          </p:txBody>
        </p:sp>
      </p:grpSp>
      <p:sp>
        <p:nvSpPr>
          <p:cNvPr id="6" name="テキスト ボックス 5">
            <a:extLst>
              <a:ext uri="{FF2B5EF4-FFF2-40B4-BE49-F238E27FC236}">
                <a16:creationId xmlns:a16="http://schemas.microsoft.com/office/drawing/2014/main" id="{2DEBBFC4-29B8-BCF0-9A81-71FC9277E870}"/>
              </a:ext>
            </a:extLst>
          </p:cNvPr>
          <p:cNvSpPr txBox="1"/>
          <p:nvPr/>
        </p:nvSpPr>
        <p:spPr>
          <a:xfrm>
            <a:off x="6486144" y="9588190"/>
            <a:ext cx="387982" cy="369332"/>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７</a:t>
            </a:r>
          </a:p>
        </p:txBody>
      </p:sp>
    </p:spTree>
    <p:extLst>
      <p:ext uri="{BB962C8B-B14F-4D97-AF65-F5344CB8AC3E}">
        <p14:creationId xmlns:p14="http://schemas.microsoft.com/office/powerpoint/2010/main" val="130008729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9BF85DFBE2B2DC43B2F6EAE41BBB1A3C" ma:contentTypeVersion="11" ma:contentTypeDescription="新しいドキュメントを作成します。" ma:contentTypeScope="" ma:versionID="549f7b564f4618a54dfdd44c391800ef">
  <xsd:schema xmlns:xsd="http://www.w3.org/2001/XMLSchema" xmlns:xs="http://www.w3.org/2001/XMLSchema" xmlns:p="http://schemas.microsoft.com/office/2006/metadata/properties" xmlns:ns2="1379808c-00cf-4def-98d6-8465b98d3b12" xmlns:ns3="afe92023-8c04-4a3e-9d66-3b795d8616fd" targetNamespace="http://schemas.microsoft.com/office/2006/metadata/properties" ma:root="true" ma:fieldsID="905cd67617af4a2a69eeca85bb5f50ea" ns2:_="" ns3:_="">
    <xsd:import namespace="1379808c-00cf-4def-98d6-8465b98d3b12"/>
    <xsd:import namespace="afe92023-8c04-4a3e-9d66-3b795d8616f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9808c-00cf-4def-98d6-8465b98d3b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92023-8c04-4a3e-9d66-3b795d8616fd"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element name="TaxCatchAll" ma:index="15" nillable="true" ma:displayName="Taxonomy Catch All Column" ma:hidden="true" ma:list="{1510607b-3429-475c-b8cc-9a736fda73f7}" ma:internalName="TaxCatchAll" ma:showField="CatchAllData" ma:web="afe92023-8c04-4a3e-9d66-3b795d8616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C6E29F-DD12-44D9-846B-8CD39491E94F}">
  <ds:schemaRefs>
    <ds:schemaRef ds:uri="http://schemas.microsoft.com/sharepoint/v3/contenttype/forms"/>
  </ds:schemaRefs>
</ds:datastoreItem>
</file>

<file path=customXml/itemProps2.xml><?xml version="1.0" encoding="utf-8"?>
<ds:datastoreItem xmlns:ds="http://schemas.openxmlformats.org/officeDocument/2006/customXml" ds:itemID="{FAEEE1AC-DC5E-4F48-B5D9-2B9EB16A9C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9808c-00cf-4def-98d6-8465b98d3b12"/>
    <ds:schemaRef ds:uri="afe92023-8c04-4a3e-9d66-3b795d8616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3008</TotalTime>
  <Words>15404</Words>
  <Application>Microsoft Office PowerPoint</Application>
  <PresentationFormat>A4 210 x 297 mm</PresentationFormat>
  <Paragraphs>1999</Paragraphs>
  <Slides>42</Slides>
  <Notes>0</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42</vt:i4>
      </vt:variant>
    </vt:vector>
  </HeadingPairs>
  <TitlesOfParts>
    <vt:vector size="54" baseType="lpstr">
      <vt:lpstr>BIZ UDPゴシック</vt:lpstr>
      <vt:lpstr>BIZ UDP明朝 Medium</vt:lpstr>
      <vt:lpstr>BIZ UDゴシック</vt:lpstr>
      <vt:lpstr>Lucida Grande</vt:lpstr>
      <vt:lpstr>ＭＳ 明朝</vt:lpstr>
      <vt:lpstr>UD デジタル 教科書体 NK-B</vt:lpstr>
      <vt:lpstr>Yu Gothic UI Semilight</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①　伐採造林届出制度の概要</vt:lpstr>
      <vt:lpstr>②　伐採造林届出制度の対象となる森林</vt:lpstr>
      <vt:lpstr>PowerPoint プレゼンテーション</vt:lpstr>
      <vt:lpstr>⑤　伐採造林届出制度の対象フローチャート</vt:lpstr>
      <vt:lpstr>⑦（参考）森林の伐採等において必要な森林法以外の手続き</vt:lpstr>
      <vt:lpstr>PowerPoint プレゼンテーション</vt:lpstr>
      <vt:lpstr>①　届出書（表紙）</vt:lpstr>
      <vt:lpstr> 【届出者が連名（伐採者と造林者が異なる）の場合の記載例】</vt:lpstr>
      <vt:lpstr>【共有林等で届出者が多数となる場合の記載例】</vt:lpstr>
      <vt:lpstr>②　伐採計画書</vt:lpstr>
      <vt:lpstr>【皆伐の場合の記載例】</vt:lpstr>
      <vt:lpstr>【択伐の場合の記載例】</vt:lpstr>
      <vt:lpstr>【間伐の場合の記載例】</vt:lpstr>
      <vt:lpstr>③　造林計画書</vt:lpstr>
      <vt:lpstr>PowerPoint プレゼンテーション</vt:lpstr>
      <vt:lpstr>【人工造林の場合の記載例】</vt:lpstr>
      <vt:lpstr>【天然更新の場合の記載例】</vt:lpstr>
      <vt:lpstr>【転用の場合の記載例】</vt:lpstr>
      <vt:lpstr>④　チェックポイント</vt:lpstr>
      <vt:lpstr>【チェックポイント（続き）】</vt:lpstr>
      <vt:lpstr>PowerPoint プレゼンテーション</vt:lpstr>
      <vt:lpstr>PowerPoint プレゼンテーション</vt:lpstr>
      <vt:lpstr>①　位置図・区域図</vt:lpstr>
      <vt:lpstr>②　届出者の確認書類</vt:lpstr>
      <vt:lpstr>③　許認可関係書類</vt:lpstr>
      <vt:lpstr>④　土地権原関係書類</vt:lpstr>
      <vt:lpstr>⑤　伐採権原関係書類</vt:lpstr>
      <vt:lpstr>⑥　境界関係書類</vt:lpstr>
      <vt:lpstr>PowerPoint プレゼンテーション</vt:lpstr>
      <vt:lpstr>⑦　その他（搬出計画図、伐採集材チェックリスト等）</vt:lpstr>
      <vt:lpstr>PowerPoint プレゼンテーション</vt:lpstr>
      <vt:lpstr>PowerPoint プレゼンテーション</vt:lpstr>
      <vt:lpstr>PowerPoint プレゼンテーション</vt:lpstr>
      <vt:lpstr>PowerPoint プレゼンテーション</vt:lpstr>
      <vt:lpstr>⑧　チェックポイント</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長谷川 健一(HASEGAWA Kenichi)</dc:creator>
  <cp:lastModifiedBy>計画課指導班藤代</cp:lastModifiedBy>
  <cp:revision>6</cp:revision>
  <cp:lastPrinted>2023-12-27T07:33:23Z</cp:lastPrinted>
  <dcterms:created xsi:type="dcterms:W3CDTF">2023-10-12T01:35:22Z</dcterms:created>
  <dcterms:modified xsi:type="dcterms:W3CDTF">2023-12-27T07:47:09Z</dcterms:modified>
</cp:coreProperties>
</file>