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6CB21B2D-C711-D1F7-1335-133768CEBA4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018A472-BDFB-77A0-6A27-5EC5F70B053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DA6CC-C27B-49C7-8E7B-4B4BB426D40E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9C085BE-C7CA-4846-677F-AFBC0FD6E58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4FEC390-83C5-9157-68B7-71415804B4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00FE86-8F04-4FC0-A6AD-CDBAB1751A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331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EE839-EBAC-4E5F-A892-D085C33C7014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D13828-BA02-4B70-8173-B91A925033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628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EC54B-9D77-46A5-800F-CC020B3BBA49}" type="datetime1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59884" y="528638"/>
            <a:ext cx="446116" cy="365125"/>
          </a:xfrm>
        </p:spPr>
        <p:txBody>
          <a:bodyPr/>
          <a:lstStyle/>
          <a:p>
            <a:fld id="{53D8BC0E-236D-4D4E-8A1C-B28DDE5DABC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60231BF-1F05-41D4-A6D6-6864DFE6F351}"/>
              </a:ext>
            </a:extLst>
          </p:cNvPr>
          <p:cNvSpPr/>
          <p:nvPr userDrawn="1"/>
        </p:nvSpPr>
        <p:spPr>
          <a:xfrm>
            <a:off x="0" y="798306"/>
            <a:ext cx="9906000" cy="794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63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D02E758-037F-47CB-8892-A145CDA9EB23}"/>
              </a:ext>
            </a:extLst>
          </p:cNvPr>
          <p:cNvSpPr/>
          <p:nvPr userDrawn="1"/>
        </p:nvSpPr>
        <p:spPr>
          <a:xfrm>
            <a:off x="8890494" y="265487"/>
            <a:ext cx="101822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300" b="1" dirty="0"/>
              <a:t>≪様式２≫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7899B370-9283-4D25-9FC1-B173637DFC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614" y="206038"/>
            <a:ext cx="2493818" cy="351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22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EA55-B1FD-48D5-9362-31F49DC97639}" type="datetime1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8BC0E-236D-4D4E-8A1C-B28DDE5DAB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1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01BF9-BD0A-4C41-9066-BDBA97FD78FD}" type="datetime1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8BC0E-236D-4D4E-8A1C-B28DDE5DAB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064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D640-BA2E-4BEE-A4D3-1E38928CAD09}" type="datetime1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8BC0E-236D-4D4E-8A1C-B28DDE5DAB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927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99777-2473-42F2-8751-1DFA6F08933E}" type="datetime1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8BC0E-236D-4D4E-8A1C-B28DDE5DAB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1390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48B0-DEDA-4DEB-AEBE-D6940A6BDE99}" type="datetime1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8BC0E-236D-4D4E-8A1C-B28DDE5DAB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787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E390-5590-465C-B44F-89E6B5BC536E}" type="datetime1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8BC0E-236D-4D4E-8A1C-B28DDE5DAB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232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5C2F7-768D-4896-9F2B-517751777F4F}" type="datetime1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8BC0E-236D-4D4E-8A1C-B28DDE5DAB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949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D73F-6D81-4760-B95E-F9D7F907EE01}" type="datetime1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8BC0E-236D-4D4E-8A1C-B28DDE5DAB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906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119C-B015-4617-A59D-2B1E6E8D0159}" type="datetime1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8BC0E-236D-4D4E-8A1C-B28DDE5DAB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842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ED38F-8EAB-4845-94FF-9E4960711E74}" type="datetime1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8BC0E-236D-4D4E-8A1C-B28DDE5DAB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96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4CF02-78C0-4525-9B43-98D927AF614C}" type="datetime1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8BC0E-236D-4D4E-8A1C-B28DDE5DAB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645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3200698-969A-4C69-B7B4-50FDBE36F8EC}"/>
              </a:ext>
            </a:extLst>
          </p:cNvPr>
          <p:cNvSpPr txBox="1"/>
          <p:nvPr/>
        </p:nvSpPr>
        <p:spPr>
          <a:xfrm>
            <a:off x="0" y="433181"/>
            <a:ext cx="2435282" cy="3924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950" b="1" dirty="0"/>
              <a:t>取組概要（要約１）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83F5744D-5D12-4FB9-9A98-00B7C54473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608255"/>
              </p:ext>
            </p:extLst>
          </p:nvPr>
        </p:nvGraphicFramePr>
        <p:xfrm>
          <a:off x="69669" y="1217686"/>
          <a:ext cx="9753600" cy="55071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6258">
                  <a:extLst>
                    <a:ext uri="{9D8B030D-6E8A-4147-A177-3AD203B41FA5}">
                      <a16:colId xmlns:a16="http://schemas.microsoft.com/office/drawing/2014/main" val="1325598136"/>
                    </a:ext>
                  </a:extLst>
                </a:gridCol>
                <a:gridCol w="8487342">
                  <a:extLst>
                    <a:ext uri="{9D8B030D-6E8A-4147-A177-3AD203B41FA5}">
                      <a16:colId xmlns:a16="http://schemas.microsoft.com/office/drawing/2014/main" val="3730770782"/>
                    </a:ext>
                  </a:extLst>
                </a:gridCol>
              </a:tblGrid>
              <a:tr h="757645">
                <a:tc>
                  <a:txBody>
                    <a:bodyPr/>
                    <a:lstStyle/>
                    <a:p>
                      <a:r>
                        <a:rPr kumimoji="1" lang="ja-JP" altLang="en-US" sz="1400" b="1" dirty="0"/>
                        <a:t>取組名称</a:t>
                      </a:r>
                    </a:p>
                  </a:txBody>
                  <a:tcPr marL="74295" marR="74295" marT="37148" marB="37148" anchor="ctr" anchorCtr="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1" dirty="0"/>
                    </a:p>
                  </a:txBody>
                  <a:tcPr marL="74295" marR="74295" marT="37148" marB="3714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1276430"/>
                  </a:ext>
                </a:extLst>
              </a:tr>
              <a:tr h="23747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/>
                        <a:t>取組要旨</a:t>
                      </a:r>
                    </a:p>
                  </a:txBody>
                  <a:tcPr marL="74295" marR="74295" marT="37148" marB="37148"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1" dirty="0"/>
                    </a:p>
                  </a:txBody>
                  <a:tcPr marL="74295" marR="74295" marT="37148" marB="3714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11383716"/>
                  </a:ext>
                </a:extLst>
              </a:tr>
              <a:tr h="2374761">
                <a:tc>
                  <a:txBody>
                    <a:bodyPr/>
                    <a:lstStyle/>
                    <a:p>
                      <a:r>
                        <a:rPr kumimoji="1" lang="ja-JP" altLang="en-US" sz="1400" b="1" dirty="0"/>
                        <a:t>実績要旨</a:t>
                      </a:r>
                    </a:p>
                  </a:txBody>
                  <a:tcPr marL="74295" marR="74295" marT="37148" marB="37148" anchor="ctr" anchorCtr="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1" dirty="0"/>
                    </a:p>
                  </a:txBody>
                  <a:tcPr marL="74295" marR="74295" marT="37148" marB="3714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8680025"/>
                  </a:ext>
                </a:extLst>
              </a:tr>
            </a:tbl>
          </a:graphicData>
        </a:graphic>
      </p:graphicFrame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860A884-799A-4DDE-93E6-40120F95DEB0}"/>
              </a:ext>
            </a:extLst>
          </p:cNvPr>
          <p:cNvSpPr/>
          <p:nvPr/>
        </p:nvSpPr>
        <p:spPr>
          <a:xfrm>
            <a:off x="0" y="887466"/>
            <a:ext cx="3935693" cy="3174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63" dirty="0">
                <a:solidFill>
                  <a:schemeClr val="bg1">
                    <a:lumMod val="65000"/>
                  </a:schemeClr>
                </a:solidFill>
              </a:rPr>
              <a:t>取組について、各項目を記述してください。</a:t>
            </a:r>
            <a:endParaRPr lang="ja-JP" altLang="en-US" sz="1463" dirty="0"/>
          </a:p>
        </p:txBody>
      </p:sp>
      <p:sp>
        <p:nvSpPr>
          <p:cNvPr id="13" name="スライド番号プレースホルダー 12">
            <a:extLst>
              <a:ext uri="{FF2B5EF4-FFF2-40B4-BE49-F238E27FC236}">
                <a16:creationId xmlns:a16="http://schemas.microsoft.com/office/drawing/2014/main" id="{BF962CB6-393A-471E-94CB-83C00288C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38282" y="528638"/>
            <a:ext cx="367717" cy="365125"/>
          </a:xfrm>
        </p:spPr>
        <p:txBody>
          <a:bodyPr/>
          <a:lstStyle/>
          <a:p>
            <a:fld id="{53D8BC0E-236D-4D4E-8A1C-B28DDE5DABC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838900D-A343-4616-84B4-62A7DF39E26B}"/>
              </a:ext>
            </a:extLst>
          </p:cNvPr>
          <p:cNvSpPr txBox="1"/>
          <p:nvPr/>
        </p:nvSpPr>
        <p:spPr>
          <a:xfrm>
            <a:off x="5704514" y="545416"/>
            <a:ext cx="40099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事業者名：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C8B1CAEC-6DD6-442F-8F1C-290DF55B08B6}"/>
              </a:ext>
            </a:extLst>
          </p:cNvPr>
          <p:cNvCxnSpPr>
            <a:cxnSpLocks/>
          </p:cNvCxnSpPr>
          <p:nvPr/>
        </p:nvCxnSpPr>
        <p:spPr>
          <a:xfrm>
            <a:off x="6529995" y="756459"/>
            <a:ext cx="30628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5280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ACF63C97-A4F0-4478-AC81-F34ED9CC54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076525"/>
              </p:ext>
            </p:extLst>
          </p:nvPr>
        </p:nvGraphicFramePr>
        <p:xfrm>
          <a:off x="69669" y="1196645"/>
          <a:ext cx="9744892" cy="5578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10882">
                  <a:extLst>
                    <a:ext uri="{9D8B030D-6E8A-4147-A177-3AD203B41FA5}">
                      <a16:colId xmlns:a16="http://schemas.microsoft.com/office/drawing/2014/main" val="1325598136"/>
                    </a:ext>
                  </a:extLst>
                </a:gridCol>
                <a:gridCol w="6234010">
                  <a:extLst>
                    <a:ext uri="{9D8B030D-6E8A-4147-A177-3AD203B41FA5}">
                      <a16:colId xmlns:a16="http://schemas.microsoft.com/office/drawing/2014/main" val="3730770782"/>
                    </a:ext>
                  </a:extLst>
                </a:gridCol>
              </a:tblGrid>
              <a:tr h="929771">
                <a:tc>
                  <a:txBody>
                    <a:bodyPr/>
                    <a:lstStyle/>
                    <a:p>
                      <a:r>
                        <a:rPr kumimoji="1" lang="ja-JP" altLang="en-US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●取組が革新的・先駆的である特徴等を端的にお書きください。</a:t>
                      </a:r>
                      <a:r>
                        <a:rPr kumimoji="1" lang="en-US" altLang="ja-JP" sz="1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【</a:t>
                      </a:r>
                      <a:r>
                        <a:rPr kumimoji="1" lang="ja-JP" altLang="ja-JP" sz="1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独創性</a:t>
                      </a:r>
                      <a:r>
                        <a:rPr kumimoji="1" lang="en-US" altLang="ja-JP" sz="1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】</a:t>
                      </a:r>
                    </a:p>
                  </a:txBody>
                  <a:tcPr marL="74295" marR="74295" marT="37148" marB="3714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74295" marR="74295" marT="37148" marB="3714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1276430"/>
                  </a:ext>
                </a:extLst>
              </a:tr>
              <a:tr h="929771">
                <a:tc>
                  <a:txBody>
                    <a:bodyPr/>
                    <a:lstStyle/>
                    <a:p>
                      <a:r>
                        <a:rPr kumimoji="1" lang="ja-JP" altLang="en-US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●取組のスキーム（具体的な方法や枠組等）を端的にお書きください。</a:t>
                      </a:r>
                      <a:r>
                        <a:rPr kumimoji="1" lang="en-US" altLang="ja-JP" sz="1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【</a:t>
                      </a:r>
                      <a:r>
                        <a:rPr kumimoji="1" lang="ja-JP" altLang="ja-JP" sz="1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実行性</a:t>
                      </a:r>
                      <a:r>
                        <a:rPr kumimoji="1" lang="en-US" altLang="ja-JP" sz="1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】</a:t>
                      </a:r>
                      <a:endParaRPr kumimoji="1" lang="ja-JP" altLang="en-US" sz="1500" b="0" dirty="0"/>
                    </a:p>
                  </a:txBody>
                  <a:tcPr marL="74295" marR="74295" marT="37148" marB="3714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74295" marR="74295" marT="37148" marB="3714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9584834"/>
                  </a:ext>
                </a:extLst>
              </a:tr>
              <a:tr h="929771">
                <a:tc>
                  <a:txBody>
                    <a:bodyPr/>
                    <a:lstStyle/>
                    <a:p>
                      <a:r>
                        <a:rPr kumimoji="1" lang="ja-JP" altLang="en-US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●取組期間（△年△月から実施）をお書きください</a:t>
                      </a:r>
                      <a:r>
                        <a:rPr kumimoji="1" lang="en-US" altLang="ja-JP" sz="1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【</a:t>
                      </a:r>
                      <a:r>
                        <a:rPr kumimoji="1" lang="ja-JP" altLang="en-US" sz="1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継続性</a:t>
                      </a:r>
                      <a:r>
                        <a:rPr kumimoji="1" lang="en-US" altLang="ja-JP" sz="1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】</a:t>
                      </a:r>
                      <a:endParaRPr kumimoji="1" lang="ja-JP" altLang="en-US" sz="1500" b="0" dirty="0"/>
                    </a:p>
                  </a:txBody>
                  <a:tcPr marL="74295" marR="74295" marT="37148" marB="3714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b="1" dirty="0"/>
                        <a:t>　　　　　年　　　月から　現在まで（　　　　年　　　月まで）</a:t>
                      </a:r>
                      <a:endParaRPr kumimoji="1" lang="en-US" altLang="ja-JP" sz="1500" b="1" dirty="0"/>
                    </a:p>
                  </a:txBody>
                  <a:tcPr marL="74295" marR="74295" marT="37148" marB="3714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939882"/>
                  </a:ext>
                </a:extLst>
              </a:tr>
              <a:tr h="929771">
                <a:tc>
                  <a:txBody>
                    <a:bodyPr/>
                    <a:lstStyle/>
                    <a:p>
                      <a:r>
                        <a:rPr kumimoji="1" lang="ja-JP" altLang="en-US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●他事業者への取組の横展開の可能性等についてお書きください</a:t>
                      </a:r>
                      <a:r>
                        <a:rPr kumimoji="1" lang="en-US" altLang="ja-JP" sz="1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【</a:t>
                      </a:r>
                      <a:r>
                        <a:rPr kumimoji="1" lang="ja-JP" altLang="en-US" sz="1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訴求性</a:t>
                      </a:r>
                      <a:r>
                        <a:rPr kumimoji="1" lang="en-US" altLang="ja-JP" sz="1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】</a:t>
                      </a:r>
                      <a:endParaRPr kumimoji="1" lang="ja-JP" altLang="en-US" sz="1500" b="0" dirty="0"/>
                    </a:p>
                  </a:txBody>
                  <a:tcPr marL="74295" marR="74295" marT="37148" marB="3714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74295" marR="74295" marT="37148" marB="3714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8096274"/>
                  </a:ext>
                </a:extLst>
              </a:tr>
              <a:tr h="9297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●どのような課題が解決されたか、取組と費用対効果のバランス等についてお書きください</a:t>
                      </a:r>
                      <a:r>
                        <a:rPr kumimoji="1" lang="en-US" altLang="ja-JP" sz="1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【</a:t>
                      </a:r>
                      <a:r>
                        <a:rPr kumimoji="1" lang="ja-JP" altLang="ja-JP" sz="1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実効性</a:t>
                      </a:r>
                      <a:r>
                        <a:rPr kumimoji="1" lang="en-US" altLang="ja-JP" sz="1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】</a:t>
                      </a:r>
                      <a:endParaRPr kumimoji="1" lang="ja-JP" altLang="en-US" sz="1500" b="0" dirty="0"/>
                    </a:p>
                  </a:txBody>
                  <a:tcPr marL="74295" marR="74295" marT="37148" marB="3714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74295" marR="74295" marT="37148" marB="3714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11383716"/>
                  </a:ext>
                </a:extLst>
              </a:tr>
              <a:tr h="9297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●</a:t>
                      </a:r>
                      <a:r>
                        <a:rPr kumimoji="1" lang="ja-JP" altLang="en-US" sz="15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取組を進めることで</a:t>
                      </a:r>
                      <a:r>
                        <a:rPr kumimoji="1" lang="ja-JP" altLang="ja-JP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働きやすい職場づくりに対する意識の醸成が図れる取組</a:t>
                      </a:r>
                      <a:r>
                        <a:rPr kumimoji="1" lang="ja-JP" altLang="en-US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であるかお書きください</a:t>
                      </a:r>
                      <a:r>
                        <a:rPr kumimoji="1" lang="en-US" altLang="ja-JP" sz="1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【</a:t>
                      </a:r>
                      <a:r>
                        <a:rPr kumimoji="1" lang="ja-JP" altLang="ja-JP" sz="1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発展性</a:t>
                      </a:r>
                      <a:r>
                        <a:rPr kumimoji="1" lang="en-US" altLang="ja-JP" sz="1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】</a:t>
                      </a:r>
                      <a:endParaRPr kumimoji="1" lang="ja-JP" altLang="en-US" sz="1500" b="0" dirty="0"/>
                    </a:p>
                  </a:txBody>
                  <a:tcPr marL="74295" marR="74295" marT="37148" marB="3714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74295" marR="74295" marT="37148" marB="3714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8680025"/>
                  </a:ext>
                </a:extLst>
              </a:tr>
            </a:tbl>
          </a:graphicData>
        </a:graphic>
      </p:graphicFrame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09F7B08-D58C-4A72-A136-2D676C5DAA46}"/>
              </a:ext>
            </a:extLst>
          </p:cNvPr>
          <p:cNvSpPr/>
          <p:nvPr/>
        </p:nvSpPr>
        <p:spPr>
          <a:xfrm>
            <a:off x="0" y="879188"/>
            <a:ext cx="3935693" cy="3174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63" dirty="0">
                <a:solidFill>
                  <a:schemeClr val="bg1">
                    <a:lumMod val="65000"/>
                  </a:schemeClr>
                </a:solidFill>
              </a:rPr>
              <a:t>取組について、各項目を記述してください。</a:t>
            </a:r>
            <a:endParaRPr lang="ja-JP" altLang="en-US" sz="1463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6232F7D-1340-43DB-B7FA-6FF6BD1C1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8BC0E-236D-4D4E-8A1C-B28DDE5DABCC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51E30E2-32C2-ED1D-58D0-4681FB81CA1A}"/>
              </a:ext>
            </a:extLst>
          </p:cNvPr>
          <p:cNvSpPr txBox="1"/>
          <p:nvPr/>
        </p:nvSpPr>
        <p:spPr>
          <a:xfrm>
            <a:off x="0" y="433181"/>
            <a:ext cx="2435282" cy="3924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950" b="1" dirty="0"/>
              <a:t>取組概要（要約２）</a:t>
            </a:r>
          </a:p>
        </p:txBody>
      </p:sp>
    </p:spTree>
    <p:extLst>
      <p:ext uri="{BB962C8B-B14F-4D97-AF65-F5344CB8AC3E}">
        <p14:creationId xmlns:p14="http://schemas.microsoft.com/office/powerpoint/2010/main" val="1289317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3200698-969A-4C69-B7B4-50FDBE36F8EC}"/>
              </a:ext>
            </a:extLst>
          </p:cNvPr>
          <p:cNvSpPr txBox="1"/>
          <p:nvPr/>
        </p:nvSpPr>
        <p:spPr>
          <a:xfrm>
            <a:off x="0" y="433181"/>
            <a:ext cx="6186309" cy="3924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950" b="1" dirty="0"/>
              <a:t>事業者プロフィール、取組を始めるに至った背景など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38381C5-01D9-4BD7-969F-525E425E6AC6}"/>
              </a:ext>
            </a:extLst>
          </p:cNvPr>
          <p:cNvSpPr txBox="1"/>
          <p:nvPr/>
        </p:nvSpPr>
        <p:spPr>
          <a:xfrm>
            <a:off x="0" y="891188"/>
            <a:ext cx="9906000" cy="542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63" dirty="0">
                <a:solidFill>
                  <a:schemeClr val="bg1">
                    <a:lumMod val="65000"/>
                  </a:schemeClr>
                </a:solidFill>
              </a:rPr>
              <a:t>事業者プロフィール等について、２枚以内で、自由に記述（図示）してください。表やグラフ、写真等の活用も可能です。　記載内容例）①概要情報　②沿革　③取組を始めるに至った背景やきっかけ　等</a:t>
            </a:r>
            <a:endParaRPr lang="en-US" altLang="ja-JP" sz="1463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BD73D0B-8801-41B7-95F1-ABD2FCA0C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8BC0E-236D-4D4E-8A1C-B28DDE5DABCC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1216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3200698-969A-4C69-B7B4-50FDBE36F8EC}"/>
              </a:ext>
            </a:extLst>
          </p:cNvPr>
          <p:cNvSpPr txBox="1"/>
          <p:nvPr/>
        </p:nvSpPr>
        <p:spPr>
          <a:xfrm>
            <a:off x="0" y="433181"/>
            <a:ext cx="3898824" cy="3924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950" b="1" dirty="0"/>
              <a:t>取組内容 </a:t>
            </a:r>
            <a:r>
              <a:rPr lang="ja-JP" altLang="en-US" sz="1625" b="1" dirty="0">
                <a:solidFill>
                  <a:srgbClr val="FF0000"/>
                </a:solidFill>
              </a:rPr>
              <a:t>≪独創性・実行性・継続性≫</a:t>
            </a:r>
            <a:endParaRPr lang="ja-JP" altLang="en-US" sz="1950" b="1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4CD782-679E-47B4-B6A8-2375A2990D45}"/>
              </a:ext>
            </a:extLst>
          </p:cNvPr>
          <p:cNvSpPr txBox="1"/>
          <p:nvPr/>
        </p:nvSpPr>
        <p:spPr>
          <a:xfrm>
            <a:off x="0" y="890345"/>
            <a:ext cx="9906000" cy="542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63" dirty="0">
                <a:solidFill>
                  <a:schemeClr val="bg1">
                    <a:lumMod val="65000"/>
                  </a:schemeClr>
                </a:solidFill>
              </a:rPr>
              <a:t>取組内容について、２枚以内で、自由に記述（図示）してください。表やグラフ、写真等の活用も可能です。</a:t>
            </a:r>
            <a:endParaRPr lang="en-US" altLang="ja-JP" sz="1463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ja-JP" altLang="en-US" sz="1463" dirty="0">
                <a:solidFill>
                  <a:schemeClr val="bg1">
                    <a:lumMod val="65000"/>
                  </a:schemeClr>
                </a:solidFill>
              </a:rPr>
              <a:t>記載内容例）①革新的・先駆的である特徴　②スキーム（具体的な方法、コスト等）　③継続するための仕組み　等</a:t>
            </a:r>
            <a:endParaRPr lang="en-US" altLang="ja-JP" sz="1463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48C8099-B2DF-46C9-9360-0BAC1ADB8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8BC0E-236D-4D4E-8A1C-B28DDE5DABC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599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3200698-969A-4C69-B7B4-50FDBE36F8EC}"/>
              </a:ext>
            </a:extLst>
          </p:cNvPr>
          <p:cNvSpPr txBox="1"/>
          <p:nvPr/>
        </p:nvSpPr>
        <p:spPr>
          <a:xfrm>
            <a:off x="0" y="433181"/>
            <a:ext cx="6343403" cy="3924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950" b="1" dirty="0"/>
              <a:t>取組の実績、評価、今後の展開 </a:t>
            </a:r>
            <a:r>
              <a:rPr lang="ja-JP" altLang="en-US" sz="1625" b="1" dirty="0">
                <a:solidFill>
                  <a:srgbClr val="FF0000"/>
                </a:solidFill>
              </a:rPr>
              <a:t>≪訴求性・実効性・発展性≫</a:t>
            </a:r>
            <a:endParaRPr lang="ja-JP" altLang="en-US" sz="1950" b="1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4CD782-679E-47B4-B6A8-2375A2990D45}"/>
              </a:ext>
            </a:extLst>
          </p:cNvPr>
          <p:cNvSpPr txBox="1"/>
          <p:nvPr/>
        </p:nvSpPr>
        <p:spPr>
          <a:xfrm>
            <a:off x="0" y="890175"/>
            <a:ext cx="9906000" cy="542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63" dirty="0">
                <a:solidFill>
                  <a:schemeClr val="bg1">
                    <a:lumMod val="65000"/>
                  </a:schemeClr>
                </a:solidFill>
              </a:rPr>
              <a:t>取組の実績、評価、今後の展開について、２枚以内で、自由に記述（図示）してください。表やグラフ、写真等の活用も可能です。　記載内容例）①定量的な実績、定性的な実績　②利点、欠点　③拡充、改変の予定　等</a:t>
            </a:r>
            <a:endParaRPr lang="en-US" altLang="ja-JP" sz="1463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96C1779-A876-428E-991D-84DB21B3A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8BC0E-236D-4D4E-8A1C-B28DDE5DABC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2552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3200698-969A-4C69-B7B4-50FDBE36F8EC}"/>
              </a:ext>
            </a:extLst>
          </p:cNvPr>
          <p:cNvSpPr txBox="1"/>
          <p:nvPr/>
        </p:nvSpPr>
        <p:spPr>
          <a:xfrm>
            <a:off x="0" y="433181"/>
            <a:ext cx="3185487" cy="3924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950" b="1" dirty="0"/>
              <a:t>取組のアピールポイント等</a:t>
            </a:r>
            <a:endParaRPr lang="ja-JP" altLang="en-US" sz="1463" b="1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4CD782-679E-47B4-B6A8-2375A2990D45}"/>
              </a:ext>
            </a:extLst>
          </p:cNvPr>
          <p:cNvSpPr txBox="1"/>
          <p:nvPr/>
        </p:nvSpPr>
        <p:spPr>
          <a:xfrm>
            <a:off x="0" y="898546"/>
            <a:ext cx="9906000" cy="542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63" dirty="0">
                <a:solidFill>
                  <a:schemeClr val="bg1">
                    <a:lumMod val="65000"/>
                  </a:schemeClr>
                </a:solidFill>
              </a:rPr>
              <a:t>取組のアピールポイント等について、２枚以内で、自由に記述（図示）してください。表やグラフ、写真等の活用も可能です。　記載内容例）①事業者情報（経営状況等）　②従業員の変化　等</a:t>
            </a:r>
            <a:endParaRPr lang="en-US" altLang="ja-JP" sz="1463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8DD2EB1-CE89-4531-9749-B4EC9B07C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8BC0E-236D-4D4E-8A1C-B28DDE5DABC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86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3200698-969A-4C69-B7B4-50FDBE36F8EC}"/>
              </a:ext>
            </a:extLst>
          </p:cNvPr>
          <p:cNvSpPr txBox="1"/>
          <p:nvPr/>
        </p:nvSpPr>
        <p:spPr>
          <a:xfrm>
            <a:off x="0" y="433181"/>
            <a:ext cx="1184940" cy="3924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950" b="1" dirty="0"/>
              <a:t>自由記述</a:t>
            </a:r>
            <a:endParaRPr lang="ja-JP" altLang="en-US" sz="1463" b="1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4CD782-679E-47B4-B6A8-2375A2990D45}"/>
              </a:ext>
            </a:extLst>
          </p:cNvPr>
          <p:cNvSpPr txBox="1"/>
          <p:nvPr/>
        </p:nvSpPr>
        <p:spPr>
          <a:xfrm>
            <a:off x="0" y="898883"/>
            <a:ext cx="9906000" cy="542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63" dirty="0">
                <a:solidFill>
                  <a:schemeClr val="bg1">
                    <a:lumMod val="65000"/>
                  </a:schemeClr>
                </a:solidFill>
              </a:rPr>
              <a:t>取組内容に係る補足や事業者のＰＲ・自慢等について、２枚以内で、自由に記述（図示）してください。表やグラフ、写真等の活用も可能です。　記載内容例）①取組のメディア掲載実績　②数値によるＰＲ・自慢　等</a:t>
            </a:r>
            <a:endParaRPr lang="en-US" altLang="ja-JP" sz="1463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8DD2EB1-CE89-4531-9749-B4EC9B07C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8BC0E-236D-4D4E-8A1C-B28DDE5DABC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34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456</TotalTime>
  <Words>504</Words>
  <Application>Microsoft Office PowerPoint</Application>
  <PresentationFormat>A4 210 x 297 mm</PresentationFormat>
  <Paragraphs>33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元村　友哉</dc:creator>
  <cp:lastModifiedBy>岡本　真由子</cp:lastModifiedBy>
  <cp:revision>65</cp:revision>
  <cp:lastPrinted>2024-08-15T07:20:01Z</cp:lastPrinted>
  <dcterms:created xsi:type="dcterms:W3CDTF">2024-08-13T07:45:56Z</dcterms:created>
  <dcterms:modified xsi:type="dcterms:W3CDTF">2024-08-19T02:34:55Z</dcterms:modified>
</cp:coreProperties>
</file>