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A9749-7F7C-478B-AA66-FA8F1EA74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A82C31-BFD3-4576-8FBD-D0782C0533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82F098-DA67-4420-A1B4-2EEF1589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F5EE8-C5FC-4B62-931D-FA08C4A9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114C83-8F54-42D6-A874-00EAD42D0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03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3710A-85F7-44E3-95E8-B8D6C3D66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B59D56-E68F-4F3D-9341-E66011CCE9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D224F7-3268-4374-8F66-29CED1A84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82546C-0EEA-4865-BC38-B7C7DC4AD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F85D01-EA66-48B5-A192-9FDFE96BF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52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C4BDE2F-B4EB-411C-8064-AD75C6F98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7844B35-4D13-40F8-B529-486ECDF0A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BB4B86-9716-4FF5-A5F9-616374B11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1A9D02-DB47-4B11-AAFD-3CAB6DB94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5D1055-87BB-436A-8214-83E5DA3B6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9716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7F7834-B6A6-4132-B4E1-7052546C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984342-A00A-4920-80B4-B6E153F68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852934-5B68-49A3-A684-1B03CF2FC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DB4C16-3C8F-4F81-A174-4C21D8E64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C31384-84D3-45BB-AC02-F01FD7C08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713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DF1128-C22E-40F6-8BFD-CA821E0A6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48937C-F3D6-480A-A4D0-BB49E6529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7D97D4-944A-4A0B-B306-C8B5FDE4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CE0C58-2375-4854-A518-B411C19E6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9C6F16-EDE0-4521-8605-F3466372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22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3BCB73-A479-4218-9A5B-5084B9478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7ADCFB-D2FA-4DD5-A185-62AF0D5E1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34CF15-15D9-4372-A185-AE71D4C2D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9BD127-5740-4B78-A748-E282E6F8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2A186C-6367-4159-B6AC-9A567DDE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7C4B40-E824-4125-ADBB-113BD4A1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75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628554-F7E2-4883-A106-3F04341F0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84E5EC-BBF5-471A-8096-D8E501C1A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C2A9313-1FAE-4F30-8216-57EDF6CAF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8BADB2-BA67-4DBB-84F6-C2215901D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0FEC348-AA5D-4125-A36F-4CEF2860C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C5513FA-6B47-40AE-AF8C-CAC9F18A6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179955-6E1E-4D46-BFB2-563259EA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C507022-5926-4175-B24B-B1B9571C7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49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E12E2-23DD-4C1E-A234-4B09EBDC1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62316E-6220-42F1-A235-8F5362502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F2D97C-DE97-4E9B-BA8F-4E3699B2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9AE10A1-D823-4839-9901-71AE7A118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470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F53963-C6DE-4B9D-918C-03A380E10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7F3A1C-639F-42EB-8104-FF452C38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596420-4A06-44C1-B77A-41F17C49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5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52D74F-3254-4A3A-828A-907CEE03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5B40EE-EBEC-4BD9-8375-99BD7A70F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6C0FBB-B0D5-4AFD-91FB-7D86E628C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ED1718-30C3-4EFB-A662-62B284EA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4797F0-D4AF-4B54-B287-4A10008B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29228E-538F-4B1F-80CA-810E23A2D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11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894526-673C-453A-8402-0FBB88104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0AB679-B6D9-431E-9C8B-0B1A828D8C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DA8C58-281A-41F3-9C60-F6878BB06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D87033-B7F9-48A1-AC1F-6F1C55407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13D42A-613D-4BB5-AD09-A1EE632A1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E7D2B9-8BCD-4053-BCCB-FE0ED9C8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95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888723-EE81-4C9F-9441-E6ACDB19E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05266F-66A7-4F6A-BDA6-A88825DD1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3A5272-8EC3-4FA8-B476-E802CE22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99F98-780E-425D-AC75-5AE351173798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3F8815-E30C-4261-95C6-7523F76ED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7CCA1E-A010-4594-9CF0-C0F2566F3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7B3B4-7F8E-47D8-9834-BE60F49A50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46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007" y="824604"/>
            <a:ext cx="7400041" cy="5723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角丸四角形 35"/>
          <p:cNvSpPr/>
          <p:nvPr/>
        </p:nvSpPr>
        <p:spPr bwMode="auto">
          <a:xfrm>
            <a:off x="4648064" y="6073160"/>
            <a:ext cx="3556930" cy="47384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Segoe" pitchFamily="34" charset="0"/>
              </a:rPr>
              <a:t>保育所など、幼稚園、認定こども園など</a:t>
            </a:r>
            <a:endParaRPr kumimoji="0" lang="ja-JP" altLang="en-US" sz="1400" b="1" dirty="0">
              <a:solidFill>
                <a:schemeClr val="tx1"/>
              </a:solidFill>
              <a:latin typeface="Segoe" pitchFamily="34" charset="0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3432152" y="2036640"/>
            <a:ext cx="2780907" cy="349078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1"/>
            </a:solidFill>
            <a:headEnd type="none" w="med" len="med"/>
            <a:tailEnd type="none" w="med" len="med"/>
          </a:ln>
          <a:effectLst>
            <a:outerShdw blurRad="50800" dist="50800" dir="5400000" algn="ctr" rotWithShape="0">
              <a:schemeClr val="bg1"/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Segoe" pitchFamily="34" charset="0"/>
              </a:rPr>
              <a:t>ご本人・ご家族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>
          <a:xfrm>
            <a:off x="1266825" y="176532"/>
            <a:ext cx="9357729" cy="648072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800" kern="1200" spc="-125" dirty="0">
                <a:ln w="3175">
                  <a:noFill/>
                </a:ln>
                <a:gradFill>
                  <a:gsLst>
                    <a:gs pos="0">
                      <a:srgbClr val="2E59B0"/>
                    </a:gs>
                    <a:gs pos="49000">
                      <a:srgbClr val="161D32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Arial" charset="0"/>
              </a:defRPr>
            </a:lvl1pPr>
            <a:lvl2pPr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l" defTabSz="9128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ja-JP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関係機関や市関係課と連携した支援体制</a:t>
            </a:r>
          </a:p>
        </p:txBody>
      </p:sp>
      <p:pic>
        <p:nvPicPr>
          <p:cNvPr id="27" name="Picture 5">
            <a:extLst>
              <a:ext uri="{FF2B5EF4-FFF2-40B4-BE49-F238E27FC236}">
                <a16:creationId xmlns:a16="http://schemas.microsoft.com/office/drawing/2014/main" id="{48B85570-0538-4F86-9369-4CB7004F3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3595" y="176532"/>
            <a:ext cx="1303159" cy="140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角丸四角形 35">
            <a:extLst>
              <a:ext uri="{FF2B5EF4-FFF2-40B4-BE49-F238E27FC236}">
                <a16:creationId xmlns:a16="http://schemas.microsoft.com/office/drawing/2014/main" id="{25AA2D58-5145-4DFE-816F-6BFF242C16A4}"/>
              </a:ext>
            </a:extLst>
          </p:cNvPr>
          <p:cNvSpPr/>
          <p:nvPr/>
        </p:nvSpPr>
        <p:spPr bwMode="auto">
          <a:xfrm>
            <a:off x="7421832" y="3269157"/>
            <a:ext cx="1924293" cy="500564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 dirty="0">
                <a:solidFill>
                  <a:schemeClr val="tx1"/>
                </a:solidFill>
                <a:latin typeface="Segoe" pitchFamily="34" charset="0"/>
              </a:rPr>
              <a:t>保育課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51C82B4E-E73B-415C-9FAF-BFDB01B133B0}"/>
              </a:ext>
            </a:extLst>
          </p:cNvPr>
          <p:cNvGrpSpPr/>
          <p:nvPr/>
        </p:nvGrpSpPr>
        <p:grpSpPr>
          <a:xfrm>
            <a:off x="567971" y="1007672"/>
            <a:ext cx="9224111" cy="5666464"/>
            <a:chOff x="932022" y="1777388"/>
            <a:chExt cx="6397410" cy="4706776"/>
          </a:xfrm>
        </p:grpSpPr>
        <p:sp>
          <p:nvSpPr>
            <p:cNvPr id="26" name="正方形/長方形 25">
              <a:extLst>
                <a:ext uri="{FF2B5EF4-FFF2-40B4-BE49-F238E27FC236}">
                  <a16:creationId xmlns:a16="http://schemas.microsoft.com/office/drawing/2014/main" id="{2A0D845D-E2DE-4FB4-96E7-43858D15D864}"/>
                </a:ext>
              </a:extLst>
            </p:cNvPr>
            <p:cNvSpPr/>
            <p:nvPr/>
          </p:nvSpPr>
          <p:spPr bwMode="auto">
            <a:xfrm>
              <a:off x="932022" y="1777388"/>
              <a:ext cx="6397410" cy="4706776"/>
            </a:xfrm>
            <a:prstGeom prst="rect">
              <a:avLst/>
            </a:prstGeom>
            <a:noFill/>
            <a:ln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endParaRPr kumimoji="0" lang="ja-JP" altLang="en-US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8" name="角丸四角形 17">
              <a:extLst>
                <a:ext uri="{FF2B5EF4-FFF2-40B4-BE49-F238E27FC236}">
                  <a16:creationId xmlns:a16="http://schemas.microsoft.com/office/drawing/2014/main" id="{CFE9792C-5894-41ED-BA23-E7068E7EE36E}"/>
                </a:ext>
              </a:extLst>
            </p:cNvPr>
            <p:cNvSpPr/>
            <p:nvPr/>
          </p:nvSpPr>
          <p:spPr bwMode="auto">
            <a:xfrm>
              <a:off x="1163982" y="2027483"/>
              <a:ext cx="3413083" cy="505202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小児慢性特定疾病児童等自立支援員</a:t>
              </a:r>
            </a:p>
          </p:txBody>
        </p:sp>
        <p:sp>
          <p:nvSpPr>
            <p:cNvPr id="29" name="角丸四角形 31">
              <a:extLst>
                <a:ext uri="{FF2B5EF4-FFF2-40B4-BE49-F238E27FC236}">
                  <a16:creationId xmlns:a16="http://schemas.microsoft.com/office/drawing/2014/main" id="{A1037D4A-2F51-439B-AAFF-066DC19277E3}"/>
                </a:ext>
              </a:extLst>
            </p:cNvPr>
            <p:cNvSpPr/>
            <p:nvPr/>
          </p:nvSpPr>
          <p:spPr bwMode="auto">
            <a:xfrm>
              <a:off x="3597008" y="5485971"/>
              <a:ext cx="3300880" cy="393589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医療機関・かかりつけ医</a:t>
              </a:r>
              <a:endParaRPr kumimoji="0" lang="ja-JP" altLang="en-US" sz="1400" b="1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30" name="角丸四角形 32">
              <a:extLst>
                <a:ext uri="{FF2B5EF4-FFF2-40B4-BE49-F238E27FC236}">
                  <a16:creationId xmlns:a16="http://schemas.microsoft.com/office/drawing/2014/main" id="{13E347DA-05CE-48C1-BE27-E23608E45956}"/>
                </a:ext>
              </a:extLst>
            </p:cNvPr>
            <p:cNvSpPr/>
            <p:nvPr/>
          </p:nvSpPr>
          <p:spPr bwMode="auto">
            <a:xfrm>
              <a:off x="2187052" y="6016914"/>
              <a:ext cx="1366944" cy="361627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療育機関</a:t>
              </a:r>
              <a:endParaRPr kumimoji="0" lang="ja-JP" altLang="en-US" sz="1400" b="1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40" name="角丸四角形 33">
              <a:extLst>
                <a:ext uri="{FF2B5EF4-FFF2-40B4-BE49-F238E27FC236}">
                  <a16:creationId xmlns:a16="http://schemas.microsoft.com/office/drawing/2014/main" id="{BCD34007-EA10-40AD-91F1-10E7EDB543D4}"/>
                </a:ext>
              </a:extLst>
            </p:cNvPr>
            <p:cNvSpPr/>
            <p:nvPr/>
          </p:nvSpPr>
          <p:spPr bwMode="auto">
            <a:xfrm>
              <a:off x="955673" y="5194207"/>
              <a:ext cx="2692836" cy="475626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児童発達支援、障害福祉サービス事業所等</a:t>
              </a:r>
              <a:endParaRPr kumimoji="0" lang="ja-JP" altLang="en-US" sz="1400" b="1" dirty="0">
                <a:solidFill>
                  <a:schemeClr val="tx1"/>
                </a:solidFill>
                <a:latin typeface="Segoe" pitchFamily="34" charset="0"/>
              </a:endParaRPr>
            </a:p>
          </p:txBody>
        </p:sp>
        <p:sp>
          <p:nvSpPr>
            <p:cNvPr id="42" name="角丸四角形 35">
              <a:extLst>
                <a:ext uri="{FF2B5EF4-FFF2-40B4-BE49-F238E27FC236}">
                  <a16:creationId xmlns:a16="http://schemas.microsoft.com/office/drawing/2014/main" id="{E06F7C61-342B-41C3-A5AE-15740B43449E}"/>
                </a:ext>
              </a:extLst>
            </p:cNvPr>
            <p:cNvSpPr/>
            <p:nvPr/>
          </p:nvSpPr>
          <p:spPr bwMode="auto">
            <a:xfrm>
              <a:off x="4921116" y="2421769"/>
              <a:ext cx="1564486" cy="500275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子育て支援課</a:t>
              </a:r>
              <a:endParaRPr kumimoji="0" lang="en-US" altLang="ja-JP" sz="1400" b="1" dirty="0">
                <a:solidFill>
                  <a:schemeClr val="tx1"/>
                </a:solidFill>
                <a:latin typeface="Segoe" pitchFamily="34" charset="0"/>
              </a:endParaRPr>
            </a:p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（地区担当保健師等）</a:t>
              </a:r>
            </a:p>
          </p:txBody>
        </p:sp>
        <p:sp>
          <p:nvSpPr>
            <p:cNvPr id="43" name="角丸四角形 35">
              <a:extLst>
                <a:ext uri="{FF2B5EF4-FFF2-40B4-BE49-F238E27FC236}">
                  <a16:creationId xmlns:a16="http://schemas.microsoft.com/office/drawing/2014/main" id="{532C1F69-2A1C-4629-9C59-247A33B2A835}"/>
                </a:ext>
              </a:extLst>
            </p:cNvPr>
            <p:cNvSpPr/>
            <p:nvPr/>
          </p:nvSpPr>
          <p:spPr bwMode="auto">
            <a:xfrm>
              <a:off x="5691211" y="3123671"/>
              <a:ext cx="1334599" cy="415787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障害福祉課</a:t>
              </a:r>
            </a:p>
          </p:txBody>
        </p:sp>
        <p:sp>
          <p:nvSpPr>
            <p:cNvPr id="44" name="角丸四角形 35">
              <a:extLst>
                <a:ext uri="{FF2B5EF4-FFF2-40B4-BE49-F238E27FC236}">
                  <a16:creationId xmlns:a16="http://schemas.microsoft.com/office/drawing/2014/main" id="{D2B63A1A-33BE-4409-8B0C-21A0D54BBC4B}"/>
                </a:ext>
              </a:extLst>
            </p:cNvPr>
            <p:cNvSpPr/>
            <p:nvPr/>
          </p:nvSpPr>
          <p:spPr bwMode="auto">
            <a:xfrm>
              <a:off x="5529171" y="4621365"/>
              <a:ext cx="1334599" cy="415787"/>
            </a:xfrm>
            <a:prstGeom prst="roundRect">
              <a:avLst/>
            </a:prstGeom>
            <a:solidFill>
              <a:schemeClr val="bg1"/>
            </a:solidFill>
            <a:ln w="22225">
              <a:solidFill>
                <a:schemeClr val="accent3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109728" tIns="54864" rIns="109728" bIns="54864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1096963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0" lang="ja-JP" altLang="en-US" sz="1400" b="1" dirty="0">
                  <a:solidFill>
                    <a:schemeClr val="tx1"/>
                  </a:solidFill>
                  <a:latin typeface="Segoe" pitchFamily="34" charset="0"/>
                </a:rPr>
                <a:t>保健予防課</a:t>
              </a:r>
            </a:p>
          </p:txBody>
        </p:sp>
      </p:grpSp>
      <p:sp>
        <p:nvSpPr>
          <p:cNvPr id="55" name="角丸四角形 35">
            <a:extLst>
              <a:ext uri="{FF2B5EF4-FFF2-40B4-BE49-F238E27FC236}">
                <a16:creationId xmlns:a16="http://schemas.microsoft.com/office/drawing/2014/main" id="{94FA81AA-B62E-4469-BA4A-38E1F09CD32F}"/>
              </a:ext>
            </a:extLst>
          </p:cNvPr>
          <p:cNvSpPr/>
          <p:nvPr/>
        </p:nvSpPr>
        <p:spPr bwMode="auto">
          <a:xfrm>
            <a:off x="7202217" y="3898937"/>
            <a:ext cx="1924293" cy="500564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 dirty="0">
                <a:solidFill>
                  <a:schemeClr val="tx1"/>
                </a:solidFill>
                <a:latin typeface="Segoe" pitchFamily="34" charset="0"/>
              </a:rPr>
              <a:t>子どもを守る課</a:t>
            </a:r>
          </a:p>
        </p:txBody>
      </p:sp>
      <p:sp>
        <p:nvSpPr>
          <p:cNvPr id="18" name="角丸四角形 31">
            <a:extLst>
              <a:ext uri="{FF2B5EF4-FFF2-40B4-BE49-F238E27FC236}">
                <a16:creationId xmlns:a16="http://schemas.microsoft.com/office/drawing/2014/main" id="{6582646A-9910-4530-9421-BBD6FC4C6A96}"/>
              </a:ext>
            </a:extLst>
          </p:cNvPr>
          <p:cNvSpPr/>
          <p:nvPr/>
        </p:nvSpPr>
        <p:spPr bwMode="auto">
          <a:xfrm>
            <a:off x="766123" y="3082404"/>
            <a:ext cx="3582343" cy="47384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 dirty="0">
                <a:solidFill>
                  <a:schemeClr val="tx1"/>
                </a:solidFill>
                <a:latin typeface="Segoe" pitchFamily="34" charset="0"/>
              </a:rPr>
              <a:t>大阪府立交野支援学校・寝屋川支援学校</a:t>
            </a:r>
          </a:p>
        </p:txBody>
      </p:sp>
      <p:sp>
        <p:nvSpPr>
          <p:cNvPr id="19" name="角丸四角形 31">
            <a:extLst>
              <a:ext uri="{FF2B5EF4-FFF2-40B4-BE49-F238E27FC236}">
                <a16:creationId xmlns:a16="http://schemas.microsoft.com/office/drawing/2014/main" id="{C0C65E15-DAF1-474F-910F-5E9D6D947DCB}"/>
              </a:ext>
            </a:extLst>
          </p:cNvPr>
          <p:cNvSpPr/>
          <p:nvPr/>
        </p:nvSpPr>
        <p:spPr bwMode="auto">
          <a:xfrm>
            <a:off x="1898985" y="3425097"/>
            <a:ext cx="4759377" cy="47384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109728" tIns="54864" rIns="109728" bIns="54864" numCol="1" rtlCol="0" anchor="ctr" anchorCtr="0" compatLnSpc="1">
            <a:prstTxWarp prst="textNoShape">
              <a:avLst/>
            </a:prstTxWarp>
          </a:bodyPr>
          <a:lstStyle/>
          <a:p>
            <a:pPr algn="ctr" defTabSz="1096963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b="1">
                <a:solidFill>
                  <a:schemeClr val="tx1"/>
                </a:solidFill>
                <a:latin typeface="Segoe" pitchFamily="34" charset="0"/>
              </a:rPr>
              <a:t>教育支援課</a:t>
            </a:r>
            <a:r>
              <a:rPr kumimoji="0" lang="ja-JP" altLang="en-US" sz="1400" b="1" dirty="0">
                <a:solidFill>
                  <a:schemeClr val="tx1"/>
                </a:solidFill>
                <a:latin typeface="Segoe" pitchFamily="34" charset="0"/>
              </a:rPr>
              <a:t>、市立小・中学校等</a:t>
            </a:r>
          </a:p>
        </p:txBody>
      </p:sp>
    </p:spTree>
    <p:extLst>
      <p:ext uri="{BB962C8B-B14F-4D97-AF65-F5344CB8AC3E}">
        <p14:creationId xmlns:p14="http://schemas.microsoft.com/office/powerpoint/2010/main" val="348971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80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Segoe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kawayukaI@outlook.jp</dc:creator>
  <cp:lastModifiedBy>祖父江　由佳</cp:lastModifiedBy>
  <cp:revision>20</cp:revision>
  <dcterms:created xsi:type="dcterms:W3CDTF">2021-03-20T09:07:19Z</dcterms:created>
  <dcterms:modified xsi:type="dcterms:W3CDTF">2021-03-23T05:23:50Z</dcterms:modified>
</cp:coreProperties>
</file>