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15113000" cy="21374100"/>
  <p:notesSz cx="6807200" cy="9939338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entury" panose="02040604050505020304" pitchFamily="18" charset="0"/>
      <p:regular r:id="rId9"/>
    </p:embeddedFont>
    <p:embeddedFont>
      <p:font typeface="HGP創英角ｺﾞｼｯｸUB" panose="020B0900000000000000" pitchFamily="50" charset="-128"/>
      <p:regular r:id="rId10"/>
    </p:embeddedFont>
    <p:embeddedFont>
      <p:font typeface="HGP創英角ﾎﾟｯﾌﾟ体" panose="040B0A00000000000000" pitchFamily="50" charset="-128"/>
      <p:regular r:id="rId11"/>
    </p:embeddedFont>
    <p:embeddedFont>
      <p:font typeface="HGS創英角ｺﾞｼｯｸUB" panose="020B0900000000000000" pitchFamily="50" charset="-128"/>
      <p:regular r:id="rId12"/>
    </p:embeddedFont>
    <p:embeddedFont>
      <p:font typeface="HGS創英角ﾎﾟｯﾌﾟ体" panose="040B0A00000000000000" pitchFamily="50" charset="-128"/>
      <p:regular r:id="rId13"/>
    </p:embeddedFont>
    <p:embeddedFont>
      <p:font typeface="HG丸ｺﾞｼｯｸM-PRO" panose="020F0600000000000000" pitchFamily="50" charset="-128"/>
      <p:regular r:id="rId14"/>
    </p:embeddedFont>
    <p:embeddedFont>
      <p:font typeface="游ゴシック" panose="020B0400000000000000" pitchFamily="50" charset="-128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58C"/>
    <a:srgbClr val="FFDBB7"/>
    <a:srgbClr val="FFF6B7"/>
    <a:srgbClr val="FBFEDA"/>
    <a:srgbClr val="FFD9FC"/>
    <a:srgbClr val="B1FEA4"/>
    <a:srgbClr val="FFCDF1"/>
    <a:srgbClr val="FB75F5"/>
    <a:srgbClr val="FCE0F9"/>
    <a:srgbClr val="E6F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1024" autoAdjust="0"/>
  </p:normalViewPr>
  <p:slideViewPr>
    <p:cSldViewPr>
      <p:cViewPr varScale="1">
        <p:scale>
          <a:sx n="37" d="100"/>
          <a:sy n="37" d="100"/>
        </p:scale>
        <p:origin x="3060" y="72"/>
      </p:cViewPr>
      <p:guideLst>
        <p:guide orient="horz" pos="2160"/>
        <p:guide pos="28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2A91F-A21E-4C70-A9E3-DF2AF8291E57}" type="datetimeFigureOut">
              <a:rPr kumimoji="1" lang="ja-JP" altLang="en-US" smtClean="0"/>
              <a:t>2025/5/19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F0C0C-C163-4EA7-926A-1741E5D63C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5335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kosodate@city.neyagawa.osaka.jp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図 41">
            <a:extLst>
              <a:ext uri="{FF2B5EF4-FFF2-40B4-BE49-F238E27FC236}">
                <a16:creationId xmlns:a16="http://schemas.microsoft.com/office/drawing/2014/main" id="{E988A4E5-2427-4BD9-AE20-62B13BA547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6" t="14502" r="18921" b="12169"/>
          <a:stretch/>
        </p:blipFill>
        <p:spPr>
          <a:xfrm flipH="1">
            <a:off x="1686469" y="19443330"/>
            <a:ext cx="1449339" cy="146208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BF3361D-213A-4FE1-B332-A60DD7F98A8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3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598" y="109412"/>
            <a:ext cx="14587336" cy="2755970"/>
          </a:xfrm>
          <a:prstGeom prst="rect">
            <a:avLst/>
          </a:prstGeom>
          <a:noFill/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8757E45-10D7-4BB6-B12F-16B65965A475}"/>
              </a:ext>
            </a:extLst>
          </p:cNvPr>
          <p:cNvSpPr txBox="1"/>
          <p:nvPr/>
        </p:nvSpPr>
        <p:spPr bwMode="black">
          <a:xfrm>
            <a:off x="740035" y="933450"/>
            <a:ext cx="312420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寝屋川市</a:t>
            </a:r>
            <a:endParaRPr kumimoji="1" lang="ja-JP" alt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F3863E6-AA02-4FE4-A5F4-4BFD11BD62CE}"/>
              </a:ext>
            </a:extLst>
          </p:cNvPr>
          <p:cNvSpPr txBox="1"/>
          <p:nvPr/>
        </p:nvSpPr>
        <p:spPr bwMode="blackWhite">
          <a:xfrm>
            <a:off x="2832100" y="933450"/>
            <a:ext cx="12335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ja-JP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妊婦のための支援給付事業のご案内　　　　　</a:t>
            </a:r>
            <a:endParaRPr lang="en-US" altLang="ja-JP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99893AB-F2D2-4277-BE76-0B12C265CD11}"/>
              </a:ext>
            </a:extLst>
          </p:cNvPr>
          <p:cNvSpPr/>
          <p:nvPr/>
        </p:nvSpPr>
        <p:spPr>
          <a:xfrm>
            <a:off x="393700" y="2361324"/>
            <a:ext cx="14501935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65C0F8C-7CDB-4F37-959F-59E131452C15}"/>
              </a:ext>
            </a:extLst>
          </p:cNvPr>
          <p:cNvSpPr/>
          <p:nvPr/>
        </p:nvSpPr>
        <p:spPr>
          <a:xfrm>
            <a:off x="393700" y="2209429"/>
            <a:ext cx="14501935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860AC6C-E318-48A7-9B80-358886E997A6}"/>
              </a:ext>
            </a:extLst>
          </p:cNvPr>
          <p:cNvSpPr txBox="1"/>
          <p:nvPr/>
        </p:nvSpPr>
        <p:spPr>
          <a:xfrm>
            <a:off x="112504" y="2435520"/>
            <a:ext cx="148210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　 </a:t>
            </a:r>
            <a:r>
              <a:rPr kumimoji="1" lang="ja-JP" altLang="en-US" sz="2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寝屋川市では、全ての妊婦と子育て世帯が安心して出産・子育てができるよう、妊娠期から</a:t>
            </a:r>
            <a:endParaRPr kumimoji="1" lang="en-US" altLang="ja-JP" sz="2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出産・子育て期まで一貫して相談に応じ、様々なニーズに即した必要な支援につなぐとともに、</a:t>
            </a:r>
            <a:endParaRPr kumimoji="1" lang="en-US" altLang="ja-JP" sz="2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経済的支援として妊婦のための給付金を支給します。</a:t>
            </a:r>
            <a:endParaRPr kumimoji="1" lang="en-US" altLang="ja-JP" sz="2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68888FF5-AABC-445F-8D7C-675DEB2D991D}"/>
              </a:ext>
            </a:extLst>
          </p:cNvPr>
          <p:cNvSpPr txBox="1"/>
          <p:nvPr/>
        </p:nvSpPr>
        <p:spPr>
          <a:xfrm>
            <a:off x="3464667" y="18512769"/>
            <a:ext cx="8399824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800" dirty="0"/>
              <a:t>　　　</a:t>
            </a:r>
            <a:endParaRPr kumimoji="1" lang="en-US" altLang="ja-JP" sz="2800" dirty="0"/>
          </a:p>
          <a:p>
            <a:endParaRPr kumimoji="1" lang="en-US" altLang="ja-JP" sz="2000" dirty="0"/>
          </a:p>
          <a:p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妊娠中や産後のちょっとした困りごとやお悩みを、</a:t>
            </a:r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地域の助産師「</a:t>
            </a:r>
            <a:r>
              <a:rPr kumimoji="1"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MY</a:t>
            </a: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CITY</a:t>
            </a: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助産師」に相談できます。　　</a:t>
            </a:r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妊娠期から出産後４か月まで、最大４回の家庭訪問を実施し、</a:t>
            </a:r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切れ目のない、きめ細やかな支援を行います。</a:t>
            </a:r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多胎児家庭は最大７回利用できます。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1400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2E5234D1-4DF2-48DC-8BB5-0206ACA2A9D4}"/>
              </a:ext>
            </a:extLst>
          </p:cNvPr>
          <p:cNvSpPr txBox="1"/>
          <p:nvPr/>
        </p:nvSpPr>
        <p:spPr>
          <a:xfrm>
            <a:off x="1308100" y="17373105"/>
            <a:ext cx="133832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▶転入等により、本市で妊娠届を提出されていない方は、妊婦給付認定の申請が必要です。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C5918449-6595-4FF0-ABCE-6B225940998F}"/>
              </a:ext>
            </a:extLst>
          </p:cNvPr>
          <p:cNvSpPr/>
          <p:nvPr/>
        </p:nvSpPr>
        <p:spPr>
          <a:xfrm>
            <a:off x="1773023" y="3603875"/>
            <a:ext cx="6382241" cy="2511812"/>
          </a:xfrm>
          <a:prstGeom prst="ellipse">
            <a:avLst/>
          </a:prstGeom>
          <a:solidFill>
            <a:srgbClr val="FFDBB7"/>
          </a:solidFill>
          <a:ln w="38100">
            <a:solidFill>
              <a:srgbClr val="FFCDF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3DB7410-64DD-4D08-BFE9-D166D6472379}"/>
              </a:ext>
            </a:extLst>
          </p:cNvPr>
          <p:cNvSpPr txBox="1"/>
          <p:nvPr/>
        </p:nvSpPr>
        <p:spPr>
          <a:xfrm>
            <a:off x="2768221" y="4697671"/>
            <a:ext cx="468165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面談・アンケートを通じて、</a:t>
            </a:r>
            <a:endParaRPr kumimoji="1" lang="en-US" altLang="ja-JP" sz="2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必要な支援につなぎます。</a:t>
            </a:r>
            <a:endParaRPr kumimoji="1" lang="ja-JP" altLang="en-US" sz="2800" dirty="0">
              <a:solidFill>
                <a:schemeClr val="tx1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59C8806-E666-422A-AB0C-610B02E2038B}"/>
              </a:ext>
            </a:extLst>
          </p:cNvPr>
          <p:cNvSpPr txBox="1"/>
          <p:nvPr/>
        </p:nvSpPr>
        <p:spPr>
          <a:xfrm>
            <a:off x="2814015" y="4051704"/>
            <a:ext cx="4350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EC58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妊婦等包括相談支援</a:t>
            </a:r>
            <a:endParaRPr kumimoji="1" lang="en-US" altLang="ja-JP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EC58C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5D8B8872-DA4C-47D7-B2BC-5D2EE806ABFE}"/>
              </a:ext>
            </a:extLst>
          </p:cNvPr>
          <p:cNvSpPr/>
          <p:nvPr/>
        </p:nvSpPr>
        <p:spPr>
          <a:xfrm>
            <a:off x="7439704" y="3599646"/>
            <a:ext cx="6382241" cy="251181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CDF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0B4CE17E-CCD5-4CA4-82E5-94EA77CA8DFD}"/>
              </a:ext>
            </a:extLst>
          </p:cNvPr>
          <p:cNvSpPr txBox="1"/>
          <p:nvPr/>
        </p:nvSpPr>
        <p:spPr>
          <a:xfrm>
            <a:off x="8161065" y="4036389"/>
            <a:ext cx="4948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妊婦のための支援給付</a:t>
            </a:r>
            <a:endParaRPr kumimoji="1" lang="en-US" altLang="ja-JP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9975C6C-D089-4936-8C9A-A5F7A53415FD}"/>
              </a:ext>
            </a:extLst>
          </p:cNvPr>
          <p:cNvSpPr txBox="1"/>
          <p:nvPr/>
        </p:nvSpPr>
        <p:spPr>
          <a:xfrm>
            <a:off x="8299526" y="4658424"/>
            <a:ext cx="5042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給付金の支給により</a:t>
            </a:r>
            <a:endParaRPr kumimoji="1" lang="en-US" altLang="ja-JP" sz="2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経済的負担の軽減を図ります。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90B94E51-DD77-4B7C-874E-DADE1EB8EA40}"/>
              </a:ext>
            </a:extLst>
          </p:cNvPr>
          <p:cNvSpPr/>
          <p:nvPr/>
        </p:nvSpPr>
        <p:spPr>
          <a:xfrm>
            <a:off x="5857583" y="11830477"/>
            <a:ext cx="9926393" cy="5475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出生届を提出時に、</a:t>
            </a:r>
            <a:endParaRPr kumimoji="1" lang="en-US" altLang="ja-JP" sz="2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窓口にて給付金（２回目）の案内を配布します</a:t>
            </a:r>
            <a:r>
              <a:rPr kumimoji="1" lang="ja-JP" altLang="en-US" sz="2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kumimoji="1" lang="en-US" altLang="ja-JP" sz="2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07D80B15-A18B-49B6-AA34-D027876E1BEF}"/>
              </a:ext>
            </a:extLst>
          </p:cNvPr>
          <p:cNvSpPr txBox="1"/>
          <p:nvPr/>
        </p:nvSpPr>
        <p:spPr>
          <a:xfrm>
            <a:off x="9915165" y="9185530"/>
            <a:ext cx="12012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胎児の心拍が産科医療機関において確認され、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妊娠が確定した日から２年を経過した日の前日まで。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76" name="グループ化 75">
            <a:extLst>
              <a:ext uri="{FF2B5EF4-FFF2-40B4-BE49-F238E27FC236}">
                <a16:creationId xmlns:a16="http://schemas.microsoft.com/office/drawing/2014/main" id="{A49D322A-DBBE-426D-A321-3936311786A1}"/>
              </a:ext>
            </a:extLst>
          </p:cNvPr>
          <p:cNvGrpSpPr/>
          <p:nvPr/>
        </p:nvGrpSpPr>
        <p:grpSpPr>
          <a:xfrm>
            <a:off x="5852982" y="13080373"/>
            <a:ext cx="11590663" cy="2152992"/>
            <a:chOff x="5904133" y="12820099"/>
            <a:chExt cx="11571227" cy="2077867"/>
          </a:xfrm>
        </p:grpSpPr>
        <p:sp>
          <p:nvSpPr>
            <p:cNvPr id="73" name="テキスト ボックス 72">
              <a:extLst>
                <a:ext uri="{FF2B5EF4-FFF2-40B4-BE49-F238E27FC236}">
                  <a16:creationId xmlns:a16="http://schemas.microsoft.com/office/drawing/2014/main" id="{959DAECC-EC53-4FA1-A7D9-EE5521F49396}"/>
                </a:ext>
              </a:extLst>
            </p:cNvPr>
            <p:cNvSpPr txBox="1"/>
            <p:nvPr/>
          </p:nvSpPr>
          <p:spPr>
            <a:xfrm>
              <a:off x="5904133" y="12820099"/>
              <a:ext cx="10051542" cy="712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いずれかの訪問で</a:t>
              </a:r>
              <a:r>
                <a:rPr kumimoji="1" lang="ja-JP" altLang="en-US" sz="2400" u="sng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産婦ご本人が</a:t>
              </a:r>
              <a:r>
                <a:rPr kumimoji="1" lang="ja-JP" altLang="en-US" sz="24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面談を受けてください。</a:t>
              </a:r>
              <a:endParaRPr kumimoji="1" lang="en-US" altLang="ja-JP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endParaRPr kumimoji="1" lang="ja-JP" altLang="en-US" dirty="0"/>
            </a:p>
          </p:txBody>
        </p:sp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85DB9994-80AE-4664-9A76-58D155076D42}"/>
                </a:ext>
              </a:extLst>
            </p:cNvPr>
            <p:cNvSpPr txBox="1"/>
            <p:nvPr/>
          </p:nvSpPr>
          <p:spPr>
            <a:xfrm>
              <a:off x="6179692" y="13294233"/>
              <a:ext cx="11295668" cy="1544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▶</a:t>
              </a:r>
              <a:r>
                <a:rPr kumimoji="1" lang="en-US" altLang="ja-JP" sz="20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MY</a:t>
              </a:r>
              <a:r>
                <a:rPr kumimoji="1" lang="ja-JP" altLang="en-US" sz="20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kumimoji="1" lang="en-US" altLang="ja-JP" sz="20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CITY</a:t>
              </a:r>
              <a:r>
                <a:rPr kumimoji="1" lang="ja-JP" altLang="en-US" sz="20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助産師による新生児訪問　</a:t>
              </a:r>
              <a:endParaRPr kumimoji="1" lang="en-US" altLang="ja-JP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kumimoji="1" lang="ja-JP" altLang="en-US" sz="14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kumimoji="1" lang="ja-JP" altLang="en-US" sz="20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母乳相談や児の身体計測希望の方はこちらをお選びください。</a:t>
              </a:r>
              <a:endParaRPr kumimoji="1" lang="en-US" altLang="ja-JP" sz="1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kumimoji="1" lang="ja-JP" altLang="en-US" sz="20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▶こんにちは赤ちゃん訪問</a:t>
              </a:r>
              <a:endParaRPr kumimoji="1" lang="en-US" altLang="ja-JP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kumimoji="1" lang="ja-JP" altLang="en-US" sz="20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（新生児訪問を希望されない方は全員対象です）</a:t>
              </a:r>
              <a:endParaRPr kumimoji="1" lang="en-US" altLang="ja-JP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endParaRPr kumimoji="1" lang="ja-JP" altLang="en-US" dirty="0"/>
            </a:p>
          </p:txBody>
        </p: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B27E7142-F02F-46A7-BB4B-0960E6AF29A2}"/>
                </a:ext>
              </a:extLst>
            </p:cNvPr>
            <p:cNvSpPr txBox="1"/>
            <p:nvPr/>
          </p:nvSpPr>
          <p:spPr>
            <a:xfrm>
              <a:off x="6597865" y="14528634"/>
              <a:ext cx="9194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※</a:t>
              </a:r>
              <a:r>
                <a:rPr kumimoji="1" lang="ja-JP" altLang="en-US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４か月以内に訪問を受けられない方は、子育て支援課へご相談ください。</a:t>
              </a:r>
              <a:endParaRPr kumimoji="1" lang="ja-JP" altLang="en-US" dirty="0"/>
            </a:p>
          </p:txBody>
        </p:sp>
      </p:grp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3F02DE40-F9F4-4D7B-8EFD-708E825382EF}"/>
              </a:ext>
            </a:extLst>
          </p:cNvPr>
          <p:cNvSpPr txBox="1"/>
          <p:nvPr/>
        </p:nvSpPr>
        <p:spPr>
          <a:xfrm>
            <a:off x="2626139" y="18687504"/>
            <a:ext cx="8707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＼出産に向けて地域の助産師さんとお話してみませんか？／</a:t>
            </a:r>
            <a:endParaRPr kumimoji="1" lang="ja-JP" altLang="en-US" sz="2400" b="1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607B89E-2070-4709-934F-778DFE25C1DB}"/>
              </a:ext>
            </a:extLst>
          </p:cNvPr>
          <p:cNvGrpSpPr/>
          <p:nvPr/>
        </p:nvGrpSpPr>
        <p:grpSpPr>
          <a:xfrm>
            <a:off x="112504" y="6128825"/>
            <a:ext cx="15017188" cy="10846641"/>
            <a:chOff x="112504" y="5905760"/>
            <a:chExt cx="15017188" cy="10846641"/>
          </a:xfrm>
        </p:grpSpPr>
        <p:sp>
          <p:nvSpPr>
            <p:cNvPr id="51" name="角丸四角形 47">
              <a:extLst>
                <a:ext uri="{FF2B5EF4-FFF2-40B4-BE49-F238E27FC236}">
                  <a16:creationId xmlns:a16="http://schemas.microsoft.com/office/drawing/2014/main" id="{41B2D759-6363-44A5-AEDC-D947F6F8A4A8}"/>
                </a:ext>
              </a:extLst>
            </p:cNvPr>
            <p:cNvSpPr/>
            <p:nvPr/>
          </p:nvSpPr>
          <p:spPr>
            <a:xfrm>
              <a:off x="1232996" y="15240450"/>
              <a:ext cx="4300363" cy="1154418"/>
            </a:xfrm>
            <a:prstGeom prst="roundRect">
              <a:avLst/>
            </a:prstGeom>
            <a:solidFill>
              <a:srgbClr val="FFDBB7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1600" dirty="0">
                <a:solidFill>
                  <a:schemeClr val="tx1"/>
                </a:solidFill>
              </a:endParaRPr>
            </a:p>
          </p:txBody>
        </p:sp>
        <p:sp>
          <p:nvSpPr>
            <p:cNvPr id="50" name="角丸四角形 47">
              <a:extLst>
                <a:ext uri="{FF2B5EF4-FFF2-40B4-BE49-F238E27FC236}">
                  <a16:creationId xmlns:a16="http://schemas.microsoft.com/office/drawing/2014/main" id="{87355953-F5BE-4722-A213-ABD872FA1EA0}"/>
                </a:ext>
              </a:extLst>
            </p:cNvPr>
            <p:cNvSpPr/>
            <p:nvPr/>
          </p:nvSpPr>
          <p:spPr>
            <a:xfrm>
              <a:off x="1327891" y="12820603"/>
              <a:ext cx="4300363" cy="213422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1600" dirty="0">
                <a:solidFill>
                  <a:schemeClr val="tx1"/>
                </a:solidFill>
              </a:endParaRPr>
            </a:p>
          </p:txBody>
        </p:sp>
        <p:sp>
          <p:nvSpPr>
            <p:cNvPr id="48" name="角丸四角形 47">
              <a:extLst>
                <a:ext uri="{FF2B5EF4-FFF2-40B4-BE49-F238E27FC236}">
                  <a16:creationId xmlns:a16="http://schemas.microsoft.com/office/drawing/2014/main" id="{8F6F63C1-A88B-421C-BBA3-A6ABB5C51258}"/>
                </a:ext>
              </a:extLst>
            </p:cNvPr>
            <p:cNvSpPr/>
            <p:nvPr/>
          </p:nvSpPr>
          <p:spPr>
            <a:xfrm>
              <a:off x="1338906" y="11394698"/>
              <a:ext cx="4114763" cy="106199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1600" dirty="0">
                <a:solidFill>
                  <a:schemeClr val="tx1"/>
                </a:solidFill>
              </a:endParaRPr>
            </a:p>
          </p:txBody>
        </p:sp>
        <p:sp>
          <p:nvSpPr>
            <p:cNvPr id="49" name="角丸四角形 47">
              <a:extLst>
                <a:ext uri="{FF2B5EF4-FFF2-40B4-BE49-F238E27FC236}">
                  <a16:creationId xmlns:a16="http://schemas.microsoft.com/office/drawing/2014/main" id="{7A8E74A7-18D6-428A-8618-4F03551F37AB}"/>
                </a:ext>
              </a:extLst>
            </p:cNvPr>
            <p:cNvSpPr/>
            <p:nvPr/>
          </p:nvSpPr>
          <p:spPr>
            <a:xfrm>
              <a:off x="1382179" y="9814439"/>
              <a:ext cx="4056691" cy="122078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1600" dirty="0">
                <a:solidFill>
                  <a:schemeClr val="tx1"/>
                </a:solidFill>
              </a:endParaRPr>
            </a:p>
          </p:txBody>
        </p:sp>
        <p:sp>
          <p:nvSpPr>
            <p:cNvPr id="46" name="角丸四角形 47">
              <a:extLst>
                <a:ext uri="{FF2B5EF4-FFF2-40B4-BE49-F238E27FC236}">
                  <a16:creationId xmlns:a16="http://schemas.microsoft.com/office/drawing/2014/main" id="{BF239CE9-75EE-4C39-B65C-4EB91E46221C}"/>
                </a:ext>
              </a:extLst>
            </p:cNvPr>
            <p:cNvSpPr/>
            <p:nvPr/>
          </p:nvSpPr>
          <p:spPr>
            <a:xfrm>
              <a:off x="1382180" y="8467577"/>
              <a:ext cx="4013416" cy="985964"/>
            </a:xfrm>
            <a:prstGeom prst="roundRect">
              <a:avLst/>
            </a:prstGeom>
            <a:solidFill>
              <a:srgbClr val="FFDBB7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1600" dirty="0">
                <a:solidFill>
                  <a:schemeClr val="tx1"/>
                </a:solidFill>
              </a:endParaRPr>
            </a:p>
          </p:txBody>
        </p:sp>
        <p:sp>
          <p:nvSpPr>
            <p:cNvPr id="17" name="角丸四角形 47">
              <a:extLst>
                <a:ext uri="{FF2B5EF4-FFF2-40B4-BE49-F238E27FC236}">
                  <a16:creationId xmlns:a16="http://schemas.microsoft.com/office/drawing/2014/main" id="{78FBC88F-3D6C-4487-9224-095463259B6B}"/>
                </a:ext>
              </a:extLst>
            </p:cNvPr>
            <p:cNvSpPr/>
            <p:nvPr/>
          </p:nvSpPr>
          <p:spPr>
            <a:xfrm>
              <a:off x="1382180" y="6526004"/>
              <a:ext cx="3955975" cy="167131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1600" dirty="0">
                <a:solidFill>
                  <a:schemeClr val="tx1"/>
                </a:solidFill>
              </a:endParaRPr>
            </a:p>
          </p:txBody>
        </p:sp>
        <p:sp>
          <p:nvSpPr>
            <p:cNvPr id="25" name="四角形: 角を丸くする 24">
              <a:extLst>
                <a:ext uri="{FF2B5EF4-FFF2-40B4-BE49-F238E27FC236}">
                  <a16:creationId xmlns:a16="http://schemas.microsoft.com/office/drawing/2014/main" id="{F5D5AA05-1B87-4FF2-A6C7-BD2C3574BF03}"/>
                </a:ext>
              </a:extLst>
            </p:cNvPr>
            <p:cNvSpPr/>
            <p:nvPr/>
          </p:nvSpPr>
          <p:spPr>
            <a:xfrm>
              <a:off x="5727700" y="6615655"/>
              <a:ext cx="9232813" cy="1414283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400" u="sng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妊婦ご本人</a:t>
              </a:r>
              <a:r>
                <a:rPr kumimoji="1" lang="ja-JP" altLang="en-US" sz="24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が保健師等による面談を受けてください。</a:t>
              </a:r>
              <a:endParaRPr kumimoji="1" lang="en-US" altLang="ja-JP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kumimoji="1" lang="ja-JP" altLang="en-US" sz="24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妊婦給付認定を同時に行います。</a:t>
              </a:r>
              <a:endParaRPr kumimoji="1" lang="en-US" altLang="ja-JP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kumimoji="1" lang="ja-JP" altLang="en-US" sz="24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（母子健康手帳交付のみであれば、代理の方でも可</a:t>
              </a:r>
              <a:r>
                <a:rPr kumimoji="1" lang="ja-JP" altLang="en-US" sz="28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）</a:t>
              </a:r>
              <a:endParaRPr kumimoji="1" lang="ja-JP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45" name="角丸四角形 47">
              <a:extLst>
                <a:ext uri="{FF2B5EF4-FFF2-40B4-BE49-F238E27FC236}">
                  <a16:creationId xmlns:a16="http://schemas.microsoft.com/office/drawing/2014/main" id="{4AD9D171-1AC6-4BE9-A7EF-0CF02FE25D5C}"/>
                </a:ext>
              </a:extLst>
            </p:cNvPr>
            <p:cNvSpPr/>
            <p:nvPr/>
          </p:nvSpPr>
          <p:spPr>
            <a:xfrm>
              <a:off x="409447" y="6569960"/>
              <a:ext cx="972732" cy="154329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1600" dirty="0">
                <a:solidFill>
                  <a:schemeClr val="tx1"/>
                </a:solidFill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5BF67087-A584-48A3-843A-1FECC4349FCA}"/>
                </a:ext>
              </a:extLst>
            </p:cNvPr>
            <p:cNvSpPr txBox="1"/>
            <p:nvPr/>
          </p:nvSpPr>
          <p:spPr>
            <a:xfrm>
              <a:off x="1028600" y="6545966"/>
              <a:ext cx="4720575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2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妊娠届出</a:t>
              </a:r>
              <a:endParaRPr kumimoji="1" lang="en-US" altLang="ja-JP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algn="ctr"/>
              <a:r>
                <a:rPr kumimoji="1" lang="ja-JP" altLang="en-US" sz="2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2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（母子健康手帳交付）</a:t>
              </a:r>
            </a:p>
            <a:p>
              <a:pPr algn="ctr"/>
              <a:r>
                <a:rPr kumimoji="1" lang="en-US" altLang="ja-JP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※</a:t>
              </a:r>
              <a:r>
                <a:rPr kumimoji="1" lang="ja-JP" altLang="en-US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胎児心拍確認後</a:t>
              </a:r>
              <a:endParaRPr kumimoji="1" lang="en-US" altLang="ja-JP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endParaRPr kumimoji="1" lang="ja-JP" altLang="en-US" dirty="0"/>
            </a:p>
          </p:txBody>
        </p:sp>
        <p:sp>
          <p:nvSpPr>
            <p:cNvPr id="27" name="四角形: 角を丸くする 26">
              <a:extLst>
                <a:ext uri="{FF2B5EF4-FFF2-40B4-BE49-F238E27FC236}">
                  <a16:creationId xmlns:a16="http://schemas.microsoft.com/office/drawing/2014/main" id="{98860FF1-DC32-4CB0-B12B-013EB383CE6F}"/>
                </a:ext>
              </a:extLst>
            </p:cNvPr>
            <p:cNvSpPr/>
            <p:nvPr/>
          </p:nvSpPr>
          <p:spPr>
            <a:xfrm>
              <a:off x="5852982" y="8232880"/>
              <a:ext cx="9220200" cy="138706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4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妊婦ご本人が給付金（妊婦一人につき５万円）の</a:t>
              </a:r>
              <a:endParaRPr kumimoji="1" lang="en-US" altLang="ja-JP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kumimoji="1" lang="ja-JP" altLang="en-US" sz="24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請求をしてください。</a:t>
              </a:r>
              <a:endParaRPr kumimoji="1" lang="en-US" altLang="ja-JP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8" name="四角形: 角を丸くする 27">
              <a:extLst>
                <a:ext uri="{FF2B5EF4-FFF2-40B4-BE49-F238E27FC236}">
                  <a16:creationId xmlns:a16="http://schemas.microsoft.com/office/drawing/2014/main" id="{524B6F80-7516-452D-A43D-6772487B49AA}"/>
                </a:ext>
              </a:extLst>
            </p:cNvPr>
            <p:cNvSpPr/>
            <p:nvPr/>
          </p:nvSpPr>
          <p:spPr>
            <a:xfrm>
              <a:off x="5841824" y="9878233"/>
              <a:ext cx="8759548" cy="1090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4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ねや</a:t>
              </a:r>
              <a:r>
                <a:rPr kumimoji="1" lang="en-US" altLang="ja-JP" sz="24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COCO</a:t>
              </a:r>
              <a:r>
                <a:rPr kumimoji="1" lang="ja-JP" altLang="en-US" sz="24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アプリからアンケートを通知しますので回答に</a:t>
              </a:r>
              <a:endParaRPr kumimoji="1" lang="en-US" altLang="ja-JP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kumimoji="1" lang="ja-JP" altLang="en-US" sz="24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ご協力をお願いします。</a:t>
              </a:r>
              <a:endParaRPr kumimoji="1" lang="en-US" altLang="ja-JP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kumimoji="1" lang="en-US" altLang="ja-JP" sz="24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※</a:t>
              </a:r>
              <a:r>
                <a:rPr kumimoji="1" lang="ja-JP" altLang="en-US" sz="20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面談希望者は、ねや</a:t>
              </a:r>
              <a:r>
                <a:rPr kumimoji="1" lang="en-US" altLang="ja-JP" sz="20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coco</a:t>
              </a:r>
              <a:r>
                <a:rPr kumimoji="1" lang="ja-JP" altLang="en-US" sz="20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アプリからご予約ください。</a:t>
              </a:r>
              <a:endParaRPr kumimoji="1" lang="en-US" altLang="ja-JP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3" name="四角形: 角を丸くする 32">
              <a:extLst>
                <a:ext uri="{FF2B5EF4-FFF2-40B4-BE49-F238E27FC236}">
                  <a16:creationId xmlns:a16="http://schemas.microsoft.com/office/drawing/2014/main" id="{B73D8033-8BBA-48AC-948D-68994240598C}"/>
                </a:ext>
              </a:extLst>
            </p:cNvPr>
            <p:cNvSpPr/>
            <p:nvPr/>
          </p:nvSpPr>
          <p:spPr>
            <a:xfrm>
              <a:off x="5934718" y="15438111"/>
              <a:ext cx="9194974" cy="73027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4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訪問後、妊婦ご本人が給付金（胎児一人につき５万円）の</a:t>
              </a:r>
              <a:endParaRPr kumimoji="1" lang="en-US" altLang="ja-JP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kumimoji="1" lang="ja-JP" altLang="en-US" sz="24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請求をしてください。</a:t>
              </a:r>
              <a:r>
                <a:rPr kumimoji="1" lang="ja-JP" altLang="en-US" sz="28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　</a:t>
              </a:r>
              <a:r>
                <a:rPr kumimoji="1" lang="ja-JP" altLang="en-US" sz="24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endParaRPr kumimoji="1" lang="en-US" altLang="ja-JP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75EDAB63-83C7-4C2E-A710-74CFFFDF3D0B}"/>
                </a:ext>
              </a:extLst>
            </p:cNvPr>
            <p:cNvSpPr txBox="1"/>
            <p:nvPr/>
          </p:nvSpPr>
          <p:spPr>
            <a:xfrm>
              <a:off x="1211587" y="8618397"/>
              <a:ext cx="39744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dirty="0">
                  <a:solidFill>
                    <a:schemeClr val="tx1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　</a:t>
              </a:r>
              <a:r>
                <a:rPr kumimoji="1" lang="ja-JP" alt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妊婦支援給付金①</a:t>
              </a:r>
              <a:endParaRPr kumimoji="1" lang="en-US" altLang="ja-JP" sz="2400" b="1" dirty="0">
                <a:ln w="10160">
                  <a:solidFill>
                    <a:srgbClr val="4F81BD">
                      <a:lumMod val="75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ECA8B504-A290-4DA6-907B-61C27B35CCA5}"/>
                </a:ext>
              </a:extLst>
            </p:cNvPr>
            <p:cNvSpPr txBox="1"/>
            <p:nvPr/>
          </p:nvSpPr>
          <p:spPr>
            <a:xfrm>
              <a:off x="1211587" y="10002258"/>
              <a:ext cx="44709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2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妊娠８か月頃のアンケート</a:t>
              </a:r>
              <a:endParaRPr kumimoji="1" lang="en-US" altLang="ja-JP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2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（及び希望者のみ面談）</a:t>
              </a:r>
              <a:endParaRPr kumimoji="1" lang="en-US" altLang="ja-JP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  <a:p>
              <a:endParaRPr kumimoji="1" lang="ja-JP" altLang="en-US" dirty="0"/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CF1C1178-ACF8-4203-98B5-D83967864A72}"/>
                </a:ext>
              </a:extLst>
            </p:cNvPr>
            <p:cNvSpPr txBox="1"/>
            <p:nvPr/>
          </p:nvSpPr>
          <p:spPr>
            <a:xfrm>
              <a:off x="2115124" y="11585903"/>
              <a:ext cx="2590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2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出生届出</a:t>
              </a:r>
              <a:endParaRPr kumimoji="1" lang="en-US" altLang="ja-JP" sz="36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+mn-cs"/>
              </a:endParaRPr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354D1DF0-7217-49EC-B762-9D5AF3A2F4EA}"/>
                </a:ext>
              </a:extLst>
            </p:cNvPr>
            <p:cNvSpPr txBox="1"/>
            <p:nvPr/>
          </p:nvSpPr>
          <p:spPr>
            <a:xfrm>
              <a:off x="1103163" y="13325832"/>
              <a:ext cx="468780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2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乳児家庭全戸訪問</a:t>
              </a:r>
              <a:endParaRPr kumimoji="1" lang="en-US" altLang="ja-JP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2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（出生後の家庭訪問）</a:t>
              </a:r>
              <a:endParaRPr kumimoji="1" lang="en-US" altLang="ja-JP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D315382D-C18A-4E74-A592-211E0550B747}"/>
                </a:ext>
              </a:extLst>
            </p:cNvPr>
            <p:cNvSpPr txBox="1"/>
            <p:nvPr/>
          </p:nvSpPr>
          <p:spPr>
            <a:xfrm>
              <a:off x="1696887" y="15543324"/>
              <a:ext cx="35623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妊婦支援給付金②</a:t>
              </a:r>
              <a:endParaRPr kumimoji="1" lang="ja-JP" alt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sp>
          <p:nvSpPr>
            <p:cNvPr id="61" name="角丸四角形 47">
              <a:extLst>
                <a:ext uri="{FF2B5EF4-FFF2-40B4-BE49-F238E27FC236}">
                  <a16:creationId xmlns:a16="http://schemas.microsoft.com/office/drawing/2014/main" id="{5F8957C6-D11C-46A0-967F-7DC95736F74E}"/>
                </a:ext>
              </a:extLst>
            </p:cNvPr>
            <p:cNvSpPr/>
            <p:nvPr/>
          </p:nvSpPr>
          <p:spPr>
            <a:xfrm>
              <a:off x="366174" y="8401050"/>
              <a:ext cx="972732" cy="1135748"/>
            </a:xfrm>
            <a:prstGeom prst="roundRect">
              <a:avLst/>
            </a:prstGeom>
            <a:solidFill>
              <a:srgbClr val="FFDBB7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1600" dirty="0">
                <a:solidFill>
                  <a:schemeClr val="tx1"/>
                </a:solidFill>
              </a:endParaRPr>
            </a:p>
          </p:txBody>
        </p:sp>
        <p:sp>
          <p:nvSpPr>
            <p:cNvPr id="62" name="角丸四角形 47">
              <a:extLst>
                <a:ext uri="{FF2B5EF4-FFF2-40B4-BE49-F238E27FC236}">
                  <a16:creationId xmlns:a16="http://schemas.microsoft.com/office/drawing/2014/main" id="{D6EEF70E-0CCE-47EF-8C66-EA611473FC07}"/>
                </a:ext>
              </a:extLst>
            </p:cNvPr>
            <p:cNvSpPr/>
            <p:nvPr/>
          </p:nvSpPr>
          <p:spPr>
            <a:xfrm>
              <a:off x="355159" y="9848850"/>
              <a:ext cx="972732" cy="109121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1600" dirty="0">
                <a:solidFill>
                  <a:schemeClr val="tx1"/>
                </a:solidFill>
              </a:endParaRPr>
            </a:p>
          </p:txBody>
        </p:sp>
        <p:sp>
          <p:nvSpPr>
            <p:cNvPr id="63" name="角丸四角形 47">
              <a:extLst>
                <a:ext uri="{FF2B5EF4-FFF2-40B4-BE49-F238E27FC236}">
                  <a16:creationId xmlns:a16="http://schemas.microsoft.com/office/drawing/2014/main" id="{D01A55BE-7AB0-4946-B099-5687D7935DF6}"/>
                </a:ext>
              </a:extLst>
            </p:cNvPr>
            <p:cNvSpPr/>
            <p:nvPr/>
          </p:nvSpPr>
          <p:spPr>
            <a:xfrm>
              <a:off x="361347" y="11372850"/>
              <a:ext cx="972732" cy="104598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1600" dirty="0">
                <a:solidFill>
                  <a:schemeClr val="tx1"/>
                </a:solidFill>
              </a:endParaRPr>
            </a:p>
          </p:txBody>
        </p:sp>
        <p:sp>
          <p:nvSpPr>
            <p:cNvPr id="64" name="角丸四角形 47">
              <a:extLst>
                <a:ext uri="{FF2B5EF4-FFF2-40B4-BE49-F238E27FC236}">
                  <a16:creationId xmlns:a16="http://schemas.microsoft.com/office/drawing/2014/main" id="{6D06D4AF-D912-467A-A49B-455CD7DF8947}"/>
                </a:ext>
              </a:extLst>
            </p:cNvPr>
            <p:cNvSpPr/>
            <p:nvPr/>
          </p:nvSpPr>
          <p:spPr>
            <a:xfrm>
              <a:off x="361347" y="12820650"/>
              <a:ext cx="972732" cy="206858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1600" dirty="0">
                <a:solidFill>
                  <a:schemeClr val="tx1"/>
                </a:solidFill>
              </a:endParaRPr>
            </a:p>
          </p:txBody>
        </p:sp>
        <p:sp>
          <p:nvSpPr>
            <p:cNvPr id="65" name="角丸四角形 47">
              <a:extLst>
                <a:ext uri="{FF2B5EF4-FFF2-40B4-BE49-F238E27FC236}">
                  <a16:creationId xmlns:a16="http://schemas.microsoft.com/office/drawing/2014/main" id="{9FEC0C2E-D8EF-4446-9C85-C33DD1BDACAC}"/>
                </a:ext>
              </a:extLst>
            </p:cNvPr>
            <p:cNvSpPr/>
            <p:nvPr/>
          </p:nvSpPr>
          <p:spPr>
            <a:xfrm>
              <a:off x="355159" y="15259050"/>
              <a:ext cx="972732" cy="1144703"/>
            </a:xfrm>
            <a:prstGeom prst="roundRect">
              <a:avLst/>
            </a:prstGeom>
            <a:solidFill>
              <a:srgbClr val="FFDBB7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1600" dirty="0">
                <a:solidFill>
                  <a:schemeClr val="tx1"/>
                </a:solidFill>
              </a:endParaRPr>
            </a:p>
          </p:txBody>
        </p:sp>
        <p:sp>
          <p:nvSpPr>
            <p:cNvPr id="72" name="テキスト ボックス 71">
              <a:extLst>
                <a:ext uri="{FF2B5EF4-FFF2-40B4-BE49-F238E27FC236}">
                  <a16:creationId xmlns:a16="http://schemas.microsoft.com/office/drawing/2014/main" id="{50E36FCC-A31A-4F42-A1F7-12698C906002}"/>
                </a:ext>
              </a:extLst>
            </p:cNvPr>
            <p:cNvSpPr txBox="1"/>
            <p:nvPr/>
          </p:nvSpPr>
          <p:spPr>
            <a:xfrm>
              <a:off x="8928100" y="8988415"/>
              <a:ext cx="13491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請求期限：</a:t>
              </a:r>
            </a:p>
          </p:txBody>
        </p:sp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8B8F5FE8-5C49-4910-847A-6CC1CAD8E0CA}"/>
                </a:ext>
              </a:extLst>
            </p:cNvPr>
            <p:cNvSpPr txBox="1"/>
            <p:nvPr/>
          </p:nvSpPr>
          <p:spPr>
            <a:xfrm>
              <a:off x="10147300" y="15852831"/>
              <a:ext cx="38017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２歳の誕生日の前日まで。</a:t>
              </a:r>
            </a:p>
          </p:txBody>
        </p:sp>
        <p:sp>
          <p:nvSpPr>
            <p:cNvPr id="81" name="テキスト ボックス 80">
              <a:extLst>
                <a:ext uri="{FF2B5EF4-FFF2-40B4-BE49-F238E27FC236}">
                  <a16:creationId xmlns:a16="http://schemas.microsoft.com/office/drawing/2014/main" id="{E9154646-796A-41C5-B366-F18D1460AD3A}"/>
                </a:ext>
              </a:extLst>
            </p:cNvPr>
            <p:cNvSpPr txBox="1"/>
            <p:nvPr/>
          </p:nvSpPr>
          <p:spPr>
            <a:xfrm>
              <a:off x="9104007" y="15852948"/>
              <a:ext cx="14611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請求期限：</a:t>
              </a:r>
            </a:p>
          </p:txBody>
        </p:sp>
        <p:sp>
          <p:nvSpPr>
            <p:cNvPr id="83" name="テキスト ボックス 82">
              <a:extLst>
                <a:ext uri="{FF2B5EF4-FFF2-40B4-BE49-F238E27FC236}">
                  <a16:creationId xmlns:a16="http://schemas.microsoft.com/office/drawing/2014/main" id="{A6C9091A-A543-4383-B5AE-1D31AAEB4F03}"/>
                </a:ext>
              </a:extLst>
            </p:cNvPr>
            <p:cNvSpPr txBox="1"/>
            <p:nvPr/>
          </p:nvSpPr>
          <p:spPr>
            <a:xfrm>
              <a:off x="479937" y="6926942"/>
              <a:ext cx="10045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2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１</a:t>
              </a:r>
            </a:p>
          </p:txBody>
        </p:sp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C2A4D76B-8C0C-4BAF-80A7-5D427CD1F3C0}"/>
                </a:ext>
              </a:extLst>
            </p:cNvPr>
            <p:cNvSpPr txBox="1"/>
            <p:nvPr/>
          </p:nvSpPr>
          <p:spPr>
            <a:xfrm>
              <a:off x="445665" y="8477250"/>
              <a:ext cx="10045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２</a:t>
              </a:r>
            </a:p>
          </p:txBody>
        </p: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A469F629-AF01-405F-8A6B-37C3FA89271A}"/>
                </a:ext>
              </a:extLst>
            </p:cNvPr>
            <p:cNvSpPr txBox="1"/>
            <p:nvPr/>
          </p:nvSpPr>
          <p:spPr>
            <a:xfrm>
              <a:off x="445665" y="9925050"/>
              <a:ext cx="10045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2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３</a:t>
              </a:r>
            </a:p>
          </p:txBody>
        </p:sp>
        <p:sp>
          <p:nvSpPr>
            <p:cNvPr id="86" name="テキスト ボックス 85">
              <a:extLst>
                <a:ext uri="{FF2B5EF4-FFF2-40B4-BE49-F238E27FC236}">
                  <a16:creationId xmlns:a16="http://schemas.microsoft.com/office/drawing/2014/main" id="{8CCDA3A5-BCFC-4ED4-B603-7515EC031795}"/>
                </a:ext>
              </a:extLst>
            </p:cNvPr>
            <p:cNvSpPr txBox="1"/>
            <p:nvPr/>
          </p:nvSpPr>
          <p:spPr>
            <a:xfrm>
              <a:off x="466691" y="11470397"/>
              <a:ext cx="10045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2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４</a:t>
              </a:r>
            </a:p>
          </p:txBody>
        </p:sp>
        <p:sp>
          <p:nvSpPr>
            <p:cNvPr id="87" name="テキスト ボックス 86">
              <a:extLst>
                <a:ext uri="{FF2B5EF4-FFF2-40B4-BE49-F238E27FC236}">
                  <a16:creationId xmlns:a16="http://schemas.microsoft.com/office/drawing/2014/main" id="{7528C829-6A9B-4827-9F6A-B061A81FF14C}"/>
                </a:ext>
              </a:extLst>
            </p:cNvPr>
            <p:cNvSpPr txBox="1"/>
            <p:nvPr/>
          </p:nvSpPr>
          <p:spPr>
            <a:xfrm>
              <a:off x="526327" y="13430250"/>
              <a:ext cx="10045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2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５</a:t>
              </a:r>
            </a:p>
          </p:txBody>
        </p:sp>
        <p:sp>
          <p:nvSpPr>
            <p:cNvPr id="88" name="テキスト ボックス 87">
              <a:extLst>
                <a:ext uri="{FF2B5EF4-FFF2-40B4-BE49-F238E27FC236}">
                  <a16:creationId xmlns:a16="http://schemas.microsoft.com/office/drawing/2014/main" id="{928FB426-1C1B-4B4E-BB83-D8CE11195D63}"/>
                </a:ext>
              </a:extLst>
            </p:cNvPr>
            <p:cNvSpPr txBox="1"/>
            <p:nvPr/>
          </p:nvSpPr>
          <p:spPr>
            <a:xfrm>
              <a:off x="497569" y="15335250"/>
              <a:ext cx="10045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６</a:t>
              </a:r>
            </a:p>
          </p:txBody>
        </p:sp>
        <p:sp>
          <p:nvSpPr>
            <p:cNvPr id="92" name="フローチャート: 組合せ 91">
              <a:extLst>
                <a:ext uri="{FF2B5EF4-FFF2-40B4-BE49-F238E27FC236}">
                  <a16:creationId xmlns:a16="http://schemas.microsoft.com/office/drawing/2014/main" id="{FF33D818-E773-423B-B3F8-9EE4A6A17BD2}"/>
                </a:ext>
              </a:extLst>
            </p:cNvPr>
            <p:cNvSpPr/>
            <p:nvPr/>
          </p:nvSpPr>
          <p:spPr>
            <a:xfrm>
              <a:off x="2905554" y="8187274"/>
              <a:ext cx="1048642" cy="286200"/>
            </a:xfrm>
            <a:prstGeom prst="flowChartMerg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ローチャート: 組合せ 92">
              <a:extLst>
                <a:ext uri="{FF2B5EF4-FFF2-40B4-BE49-F238E27FC236}">
                  <a16:creationId xmlns:a16="http://schemas.microsoft.com/office/drawing/2014/main" id="{3336DB22-CB3B-42AF-A8A0-8763C6BEDE4B}"/>
                </a:ext>
              </a:extLst>
            </p:cNvPr>
            <p:cNvSpPr/>
            <p:nvPr/>
          </p:nvSpPr>
          <p:spPr>
            <a:xfrm>
              <a:off x="2886203" y="9494765"/>
              <a:ext cx="1048642" cy="286200"/>
            </a:xfrm>
            <a:prstGeom prst="flowChartMerg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A2221FA7-3629-4304-98E5-65BB456540C5}"/>
                </a:ext>
              </a:extLst>
            </p:cNvPr>
            <p:cNvSpPr txBox="1"/>
            <p:nvPr/>
          </p:nvSpPr>
          <p:spPr>
            <a:xfrm>
              <a:off x="2411139" y="7640557"/>
              <a:ext cx="25530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2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妊婦給付認定</a:t>
              </a:r>
            </a:p>
          </p:txBody>
        </p:sp>
        <p:sp>
          <p:nvSpPr>
            <p:cNvPr id="94" name="フローチャート: 組合せ 93">
              <a:extLst>
                <a:ext uri="{FF2B5EF4-FFF2-40B4-BE49-F238E27FC236}">
                  <a16:creationId xmlns:a16="http://schemas.microsoft.com/office/drawing/2014/main" id="{192A2DCE-544B-400D-88CF-A72C08BE7A12}"/>
                </a:ext>
              </a:extLst>
            </p:cNvPr>
            <p:cNvSpPr/>
            <p:nvPr/>
          </p:nvSpPr>
          <p:spPr>
            <a:xfrm>
              <a:off x="2899110" y="11074383"/>
              <a:ext cx="1048642" cy="286200"/>
            </a:xfrm>
            <a:prstGeom prst="flowChartMerg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ローチャート: 組合せ 94">
              <a:extLst>
                <a:ext uri="{FF2B5EF4-FFF2-40B4-BE49-F238E27FC236}">
                  <a16:creationId xmlns:a16="http://schemas.microsoft.com/office/drawing/2014/main" id="{907FCF2A-B6CF-4D2F-8311-752D44ED3835}"/>
                </a:ext>
              </a:extLst>
            </p:cNvPr>
            <p:cNvSpPr/>
            <p:nvPr/>
          </p:nvSpPr>
          <p:spPr>
            <a:xfrm>
              <a:off x="2908008" y="12510675"/>
              <a:ext cx="1048642" cy="286200"/>
            </a:xfrm>
            <a:prstGeom prst="flowChartMerg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ローチャート: 組合せ 95">
              <a:extLst>
                <a:ext uri="{FF2B5EF4-FFF2-40B4-BE49-F238E27FC236}">
                  <a16:creationId xmlns:a16="http://schemas.microsoft.com/office/drawing/2014/main" id="{A1803C0E-F53B-4ABB-A49B-A20DA28FA12C}"/>
                </a:ext>
              </a:extLst>
            </p:cNvPr>
            <p:cNvSpPr/>
            <p:nvPr/>
          </p:nvSpPr>
          <p:spPr>
            <a:xfrm>
              <a:off x="2899110" y="14954250"/>
              <a:ext cx="1048642" cy="286200"/>
            </a:xfrm>
            <a:prstGeom prst="flowChartMerg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正方形/長方形 98">
              <a:extLst>
                <a:ext uri="{FF2B5EF4-FFF2-40B4-BE49-F238E27FC236}">
                  <a16:creationId xmlns:a16="http://schemas.microsoft.com/office/drawing/2014/main" id="{CEABDEE1-6AF4-421F-B154-D6EA20914A26}"/>
                </a:ext>
              </a:extLst>
            </p:cNvPr>
            <p:cNvSpPr/>
            <p:nvPr/>
          </p:nvSpPr>
          <p:spPr>
            <a:xfrm>
              <a:off x="112504" y="6193884"/>
              <a:ext cx="14783131" cy="10558517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四角形: 角を丸くする 14">
              <a:extLst>
                <a:ext uri="{FF2B5EF4-FFF2-40B4-BE49-F238E27FC236}">
                  <a16:creationId xmlns:a16="http://schemas.microsoft.com/office/drawing/2014/main" id="{37E1B30F-37C6-4539-A195-CD59473BA7EF}"/>
                </a:ext>
              </a:extLst>
            </p:cNvPr>
            <p:cNvSpPr/>
            <p:nvPr/>
          </p:nvSpPr>
          <p:spPr>
            <a:xfrm>
              <a:off x="366174" y="5905760"/>
              <a:ext cx="2600502" cy="52822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kumimoji="1" lang="ja-JP" alt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  <p:sp>
          <p:nvSpPr>
            <p:cNvPr id="100" name="テキスト ボックス 99">
              <a:extLst>
                <a:ext uri="{FF2B5EF4-FFF2-40B4-BE49-F238E27FC236}">
                  <a16:creationId xmlns:a16="http://schemas.microsoft.com/office/drawing/2014/main" id="{F65D9ECD-44FB-4554-A0E1-76712AE5572C}"/>
                </a:ext>
              </a:extLst>
            </p:cNvPr>
            <p:cNvSpPr txBox="1"/>
            <p:nvPr/>
          </p:nvSpPr>
          <p:spPr>
            <a:xfrm>
              <a:off x="852540" y="5912608"/>
              <a:ext cx="2514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事業の流れ</a:t>
              </a:r>
            </a:p>
          </p:txBody>
        </p:sp>
      </p:grpSp>
      <p:pic>
        <p:nvPicPr>
          <p:cNvPr id="69" name="図 68">
            <a:extLst>
              <a:ext uri="{FF2B5EF4-FFF2-40B4-BE49-F238E27FC236}">
                <a16:creationId xmlns:a16="http://schemas.microsoft.com/office/drawing/2014/main" id="{C1E29A89-2AC7-432D-AA06-7EFB8A7586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302" y="18938579"/>
            <a:ext cx="1431902" cy="1424077"/>
          </a:xfrm>
          <a:prstGeom prst="rect">
            <a:avLst/>
          </a:prstGeom>
        </p:spPr>
      </p:pic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D2096781-D977-439D-8DF1-0C230130676E}"/>
              </a:ext>
            </a:extLst>
          </p:cNvPr>
          <p:cNvSpPr txBox="1"/>
          <p:nvPr/>
        </p:nvSpPr>
        <p:spPr>
          <a:xfrm>
            <a:off x="11039464" y="20144136"/>
            <a:ext cx="408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妊娠中の訪問を希望される方は、</a:t>
            </a:r>
            <a:endParaRPr kumimoji="1"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QR</a:t>
            </a:r>
            <a:r>
              <a:rPr kumimoji="1"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コードからお申し込みください。</a:t>
            </a:r>
            <a:endParaRPr kumimoji="1"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6938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69D01869-AE39-44FC-9BB9-984522189906}"/>
              </a:ext>
            </a:extLst>
          </p:cNvPr>
          <p:cNvSpPr/>
          <p:nvPr/>
        </p:nvSpPr>
        <p:spPr>
          <a:xfrm>
            <a:off x="317500" y="637668"/>
            <a:ext cx="14249400" cy="15764382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角丸四角形 6">
            <a:extLst>
              <a:ext uri="{FF2B5EF4-FFF2-40B4-BE49-F238E27FC236}">
                <a16:creationId xmlns:a16="http://schemas.microsoft.com/office/drawing/2014/main" id="{C63FC1CE-EF80-4554-BE98-0C05145A410B}"/>
              </a:ext>
            </a:extLst>
          </p:cNvPr>
          <p:cNvSpPr/>
          <p:nvPr/>
        </p:nvSpPr>
        <p:spPr>
          <a:xfrm>
            <a:off x="841132" y="17195540"/>
            <a:ext cx="4691228" cy="3539428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34">
            <a:extLst>
              <a:ext uri="{FF2B5EF4-FFF2-40B4-BE49-F238E27FC236}">
                <a16:creationId xmlns:a16="http://schemas.microsoft.com/office/drawing/2014/main" id="{C7AD08DA-F6A3-46EA-9441-CF101A6372E3}"/>
              </a:ext>
            </a:extLst>
          </p:cNvPr>
          <p:cNvSpPr txBox="1"/>
          <p:nvPr/>
        </p:nvSpPr>
        <p:spPr>
          <a:xfrm>
            <a:off x="6165813" y="17832078"/>
            <a:ext cx="67655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&lt;</a:t>
            </a:r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お問い合わせ先</a:t>
            </a:r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&gt;</a:t>
            </a:r>
          </a:p>
          <a:p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寝屋川市こども部子育て支援課</a:t>
            </a:r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Email</a:t>
            </a: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kumimoji="1"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hlinkClick r:id="rId2"/>
              </a:rPr>
              <a:t>kosodate@city.neyagawa.osaka.jp</a:t>
            </a:r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zh-CN" altLang="en-US" sz="2000" b="0" i="0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〒</a:t>
            </a:r>
            <a:r>
              <a:rPr lang="en-US" altLang="zh-CN" sz="2000" b="0" i="0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572-8544</a:t>
            </a:r>
            <a:r>
              <a:rPr lang="ja-JP" altLang="en-US" sz="2000" b="0" i="0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zh-CN" altLang="en-US" sz="2000" b="0" i="0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寝屋川市早子町</a:t>
            </a:r>
            <a:r>
              <a:rPr lang="en-US" altLang="zh-CN" sz="2000" b="0" i="0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</a:t>
            </a:r>
            <a:r>
              <a:rPr lang="zh-CN" altLang="en-US" sz="2000" b="0" i="0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</a:t>
            </a:r>
            <a:r>
              <a:rPr lang="en-US" altLang="zh-CN" sz="2000" b="0" i="0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16</a:t>
            </a:r>
            <a:r>
              <a:rPr lang="zh-CN" altLang="en-US" sz="2000" b="0" i="0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号</a:t>
            </a:r>
          </a:p>
          <a:p>
            <a:pPr algn="l"/>
            <a:r>
              <a:rPr lang="ja-JP" altLang="en-US" sz="2000" dirty="0">
                <a:solidFill>
                  <a:srgbClr val="3333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直通：</a:t>
            </a:r>
            <a:r>
              <a:rPr lang="en-US" altLang="zh-CN" sz="2000" b="0" i="0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072-800-70</a:t>
            </a:r>
            <a:r>
              <a:rPr lang="en-US" altLang="ja-JP" sz="2000" b="0" i="0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91</a:t>
            </a:r>
            <a:r>
              <a:rPr lang="ja-JP" altLang="en-US" sz="2000" b="0" i="0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zh-CN" altLang="en-US" sz="2000" b="0" i="0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zh-CN" sz="2000" b="0" i="0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FAX 072-800-7124</a:t>
            </a:r>
          </a:p>
          <a:p>
            <a:endParaRPr kumimoji="1" lang="en-US" altLang="ja-JP" sz="2000" dirty="0"/>
          </a:p>
          <a:p>
            <a:endParaRPr kumimoji="1" lang="ja-JP" altLang="en-US" sz="2000" dirty="0"/>
          </a:p>
        </p:txBody>
      </p:sp>
      <p:sp>
        <p:nvSpPr>
          <p:cNvPr id="14" name="涙形 13">
            <a:extLst>
              <a:ext uri="{FF2B5EF4-FFF2-40B4-BE49-F238E27FC236}">
                <a16:creationId xmlns:a16="http://schemas.microsoft.com/office/drawing/2014/main" id="{365BA7E6-D066-49AB-9257-F45B9F211CA7}"/>
              </a:ext>
            </a:extLst>
          </p:cNvPr>
          <p:cNvSpPr/>
          <p:nvPr/>
        </p:nvSpPr>
        <p:spPr>
          <a:xfrm rot="5400000">
            <a:off x="1065334" y="1404199"/>
            <a:ext cx="783995" cy="838200"/>
          </a:xfrm>
          <a:prstGeom prst="teardrop">
            <a:avLst>
              <a:gd name="adj" fmla="val 89614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Q</a:t>
            </a:r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B3B0593-F2A7-43DD-BD6B-270AE91379C1}"/>
              </a:ext>
            </a:extLst>
          </p:cNvPr>
          <p:cNvSpPr txBox="1"/>
          <p:nvPr/>
        </p:nvSpPr>
        <p:spPr>
          <a:xfrm>
            <a:off x="1133380" y="148309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Q1</a:t>
            </a:r>
            <a:endParaRPr kumimoji="1" lang="ja-JP" altLang="en-US" sz="32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2A24BD4-AFC1-4404-9FEF-91869BFD1213}"/>
              </a:ext>
            </a:extLst>
          </p:cNvPr>
          <p:cNvSpPr txBox="1"/>
          <p:nvPr/>
        </p:nvSpPr>
        <p:spPr>
          <a:xfrm>
            <a:off x="1967603" y="1493021"/>
            <a:ext cx="9753600" cy="512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ja-JP" altLang="en-US" sz="2800" u="sng" kern="100" dirty="0">
                <a:effectLst/>
              </a:rPr>
              <a:t>妊婦のための支援</a:t>
            </a:r>
            <a:r>
              <a:rPr lang="ja-JP" altLang="ja-JP" sz="2800" u="sng" kern="100" dirty="0">
                <a:effectLst/>
              </a:rPr>
              <a:t>給付金の支給要件を教えてください</a:t>
            </a:r>
            <a:endParaRPr lang="ja-JP" altLang="ja-JP" sz="2800" u="sng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F3A7EF8-38ED-4D24-8869-0D907C8987AF}"/>
              </a:ext>
            </a:extLst>
          </p:cNvPr>
          <p:cNvSpPr txBox="1"/>
          <p:nvPr/>
        </p:nvSpPr>
        <p:spPr>
          <a:xfrm>
            <a:off x="2512378" y="2215297"/>
            <a:ext cx="10509671" cy="833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ja-JP" altLang="en-US" sz="2000" kern="100" dirty="0">
                <a:effectLst/>
              </a:rPr>
              <a:t>医師の胎児心拍確認後、妊娠届出書を提出し、市の妊婦支援給付認定を受けていただいた方。</a:t>
            </a:r>
            <a:endParaRPr lang="en-US" altLang="ja-JP" sz="2000" kern="100" dirty="0">
              <a:effectLst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ja-JP" altLang="ja-JP" sz="2000" kern="100" dirty="0">
                <a:effectLst/>
              </a:rPr>
              <a:t>妊娠届出</a:t>
            </a:r>
            <a:r>
              <a:rPr lang="ja-JP" altLang="en-US" sz="2000" kern="100" dirty="0">
                <a:effectLst/>
              </a:rPr>
              <a:t>、及び当市へ転入された</a:t>
            </a:r>
            <a:r>
              <a:rPr lang="ja-JP" altLang="ja-JP" sz="2000" kern="100" dirty="0">
                <a:effectLst/>
              </a:rPr>
              <a:t>妊婦の方</a:t>
            </a:r>
            <a:r>
              <a:rPr lang="ja-JP" altLang="en-US" sz="2000" kern="100" dirty="0">
                <a:effectLst/>
              </a:rPr>
              <a:t>は、保健師等の</a:t>
            </a:r>
            <a:r>
              <a:rPr lang="ja-JP" altLang="ja-JP" sz="2000" kern="100" dirty="0">
                <a:effectLst/>
              </a:rPr>
              <a:t>面談</a:t>
            </a:r>
            <a:r>
              <a:rPr lang="ja-JP" altLang="en-US" sz="2000" kern="100" dirty="0"/>
              <a:t>を</a:t>
            </a:r>
            <a:r>
              <a:rPr lang="ja-JP" altLang="en-US" sz="2000" dirty="0"/>
              <a:t>受けてください。</a:t>
            </a:r>
            <a:endParaRPr lang="en-US" altLang="ja-JP" sz="2000" kern="100" dirty="0">
              <a:effectLst/>
              <a:highlight>
                <a:srgbClr val="C0C0C0"/>
              </a:highlight>
            </a:endParaRPr>
          </a:p>
        </p:txBody>
      </p:sp>
      <p:sp>
        <p:nvSpPr>
          <p:cNvPr id="22" name="涙形 21">
            <a:extLst>
              <a:ext uri="{FF2B5EF4-FFF2-40B4-BE49-F238E27FC236}">
                <a16:creationId xmlns:a16="http://schemas.microsoft.com/office/drawing/2014/main" id="{A5093265-920D-4D68-BA87-792B718F417A}"/>
              </a:ext>
            </a:extLst>
          </p:cNvPr>
          <p:cNvSpPr/>
          <p:nvPr/>
        </p:nvSpPr>
        <p:spPr>
          <a:xfrm rot="5400000">
            <a:off x="1676568" y="4308031"/>
            <a:ext cx="762001" cy="773935"/>
          </a:xfrm>
          <a:prstGeom prst="teardrop">
            <a:avLst>
              <a:gd name="adj" fmla="val 89614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QA</a:t>
            </a:r>
            <a:endParaRPr kumimoji="1" lang="ja-JP" altLang="en-US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2542860-926C-4664-9456-FBDBE485F0D5}"/>
              </a:ext>
            </a:extLst>
          </p:cNvPr>
          <p:cNvSpPr txBox="1"/>
          <p:nvPr/>
        </p:nvSpPr>
        <p:spPr>
          <a:xfrm>
            <a:off x="2081904" y="3573047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u="sng" kern="100" dirty="0">
                <a:effectLst/>
              </a:rPr>
              <a:t>妊婦支援</a:t>
            </a:r>
            <a:r>
              <a:rPr lang="ja-JP" altLang="ja-JP" sz="2800" u="sng" kern="100" dirty="0">
                <a:effectLst/>
              </a:rPr>
              <a:t>給付金の支給金額を教えてください</a:t>
            </a:r>
            <a:endParaRPr kumimoji="1" lang="ja-JP" altLang="en-US" sz="2800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DC3DD15-50EC-43F4-93FE-BA00C9E77031}"/>
              </a:ext>
            </a:extLst>
          </p:cNvPr>
          <p:cNvSpPr txBox="1"/>
          <p:nvPr/>
        </p:nvSpPr>
        <p:spPr>
          <a:xfrm>
            <a:off x="2483037" y="4342117"/>
            <a:ext cx="9144000" cy="833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ja-JP" altLang="en-US" sz="2000" kern="100" dirty="0">
                <a:effectLst/>
              </a:rPr>
              <a:t>妊婦支援給付金（１回目）として、</a:t>
            </a:r>
            <a:r>
              <a:rPr lang="ja-JP" altLang="ja-JP" sz="2000" kern="100" dirty="0">
                <a:effectLst/>
              </a:rPr>
              <a:t>妊婦１人当たり５万円を支給します。</a:t>
            </a:r>
            <a:endParaRPr lang="en-US" altLang="ja-JP" sz="2000" kern="100" dirty="0">
              <a:effectLst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kern="100" dirty="0">
                <a:effectLst/>
              </a:rPr>
              <a:t>妊婦支援給付金（２回目）として、胎児</a:t>
            </a:r>
            <a:r>
              <a:rPr lang="ja-JP" altLang="ja-JP" sz="2000" kern="100" dirty="0">
                <a:effectLst/>
              </a:rPr>
              <a:t>１人当たり５万円を支給します。</a:t>
            </a:r>
            <a:endParaRPr lang="en-US" altLang="ja-JP" sz="2000" kern="100" dirty="0">
              <a:effectLst/>
            </a:endParaRPr>
          </a:p>
        </p:txBody>
      </p:sp>
      <p:sp>
        <p:nvSpPr>
          <p:cNvPr id="27" name="涙形 26">
            <a:extLst>
              <a:ext uri="{FF2B5EF4-FFF2-40B4-BE49-F238E27FC236}">
                <a16:creationId xmlns:a16="http://schemas.microsoft.com/office/drawing/2014/main" id="{5321EBF7-46BC-44B3-8E52-31C45F869B3D}"/>
              </a:ext>
            </a:extLst>
          </p:cNvPr>
          <p:cNvSpPr/>
          <p:nvPr/>
        </p:nvSpPr>
        <p:spPr>
          <a:xfrm rot="5400000">
            <a:off x="1160860" y="5430889"/>
            <a:ext cx="762000" cy="814950"/>
          </a:xfrm>
          <a:prstGeom prst="teardrop">
            <a:avLst>
              <a:gd name="adj" fmla="val 93306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Q</a:t>
            </a:r>
            <a:endParaRPr kumimoji="1" lang="ja-JP" altLang="en-US" dirty="0"/>
          </a:p>
        </p:txBody>
      </p:sp>
      <p:sp>
        <p:nvSpPr>
          <p:cNvPr id="30" name="涙形 29">
            <a:extLst>
              <a:ext uri="{FF2B5EF4-FFF2-40B4-BE49-F238E27FC236}">
                <a16:creationId xmlns:a16="http://schemas.microsoft.com/office/drawing/2014/main" id="{EF688979-7016-42D8-899E-C0DA09822F03}"/>
              </a:ext>
            </a:extLst>
          </p:cNvPr>
          <p:cNvSpPr/>
          <p:nvPr/>
        </p:nvSpPr>
        <p:spPr>
          <a:xfrm rot="5400000">
            <a:off x="1646569" y="6442688"/>
            <a:ext cx="762001" cy="773935"/>
          </a:xfrm>
          <a:prstGeom prst="teardrop">
            <a:avLst>
              <a:gd name="adj" fmla="val 89614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QA</a:t>
            </a:r>
            <a:endParaRPr kumimoji="1" lang="ja-JP" altLang="en-US" dirty="0"/>
          </a:p>
        </p:txBody>
      </p:sp>
      <p:sp>
        <p:nvSpPr>
          <p:cNvPr id="32" name="涙形 31">
            <a:extLst>
              <a:ext uri="{FF2B5EF4-FFF2-40B4-BE49-F238E27FC236}">
                <a16:creationId xmlns:a16="http://schemas.microsoft.com/office/drawing/2014/main" id="{EC299BAC-E6CB-497C-BCEA-721E4225A24E}"/>
              </a:ext>
            </a:extLst>
          </p:cNvPr>
          <p:cNvSpPr/>
          <p:nvPr/>
        </p:nvSpPr>
        <p:spPr>
          <a:xfrm rot="5400000">
            <a:off x="1623886" y="2274345"/>
            <a:ext cx="762001" cy="773935"/>
          </a:xfrm>
          <a:prstGeom prst="teardrop">
            <a:avLst>
              <a:gd name="adj" fmla="val 89614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8641F91-2FCE-4F9C-8BF9-19B3143C6809}"/>
              </a:ext>
            </a:extLst>
          </p:cNvPr>
          <p:cNvSpPr txBox="1"/>
          <p:nvPr/>
        </p:nvSpPr>
        <p:spPr>
          <a:xfrm>
            <a:off x="2038168" y="9824679"/>
            <a:ext cx="93189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u="sng" kern="100" dirty="0">
                <a:effectLst/>
              </a:rPr>
              <a:t>流産・死産となった場合、妊婦支援給付金を受け取れますか</a:t>
            </a:r>
            <a:endParaRPr lang="ja-JP" altLang="en-US" sz="2800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F76E304A-569B-42B7-9CB4-D77614919122}"/>
              </a:ext>
            </a:extLst>
          </p:cNvPr>
          <p:cNvSpPr txBox="1"/>
          <p:nvPr/>
        </p:nvSpPr>
        <p:spPr>
          <a:xfrm>
            <a:off x="2404593" y="10631618"/>
            <a:ext cx="11742690" cy="294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u="dbl" kern="100" baseline="0" dirty="0">
                <a:effectLst/>
              </a:rPr>
              <a:t>１回目・２回目ともに、</a:t>
            </a:r>
            <a:r>
              <a:rPr lang="ja-JP" altLang="en-US" sz="2000" kern="100" dirty="0">
                <a:effectLst/>
              </a:rPr>
              <a:t>妊婦支援給付金を受け取ることができます。</a:t>
            </a:r>
            <a:endParaRPr lang="en-US" altLang="ja-JP" sz="2000" kern="100" dirty="0">
              <a:effectLst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ja-JP" altLang="en-US" sz="2000" kern="100" dirty="0">
                <a:effectLst/>
              </a:rPr>
              <a:t>医師が胎児心拍を確認後の流産等の場合は、医師による診断書等の提示をもって、妊娠していた胎児の数を確認後に受け取ることができます。</a:t>
            </a:r>
            <a:endParaRPr lang="en-US" altLang="ja-JP" sz="2000" kern="100" dirty="0">
              <a:effectLst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ja-JP" altLang="en-US" sz="2000" kern="100" dirty="0">
                <a:effectLst/>
              </a:rPr>
              <a:t>妊娠届出後、流産等で妊娠を継続していない方も、２回目の給付を受けることができます。</a:t>
            </a:r>
            <a:endParaRPr lang="en-US" altLang="ja-JP" sz="2000" kern="100" dirty="0">
              <a:effectLst/>
            </a:endParaRPr>
          </a:p>
          <a:p>
            <a:endParaRPr lang="en-US" altLang="ja-JP" sz="2000" kern="1200" dirty="0">
              <a:solidFill>
                <a:schemeClr val="dk1"/>
              </a:solidFill>
              <a:effectLst/>
            </a:endParaRPr>
          </a:p>
          <a:p>
            <a:r>
              <a:rPr lang="ja-JP" altLang="en-US" sz="2000" kern="1200" dirty="0">
                <a:effectLst/>
              </a:rPr>
              <a:t>お電話か</a:t>
            </a:r>
            <a:r>
              <a:rPr lang="ja-JP" altLang="ja-JP" sz="2000" kern="1200" dirty="0">
                <a:effectLst/>
              </a:rPr>
              <a:t>右記</a:t>
            </a:r>
            <a:r>
              <a:rPr lang="en-US" altLang="ja-JP" sz="2000" kern="1200" dirty="0">
                <a:effectLst/>
              </a:rPr>
              <a:t>QR</a:t>
            </a:r>
            <a:r>
              <a:rPr lang="ja-JP" altLang="ja-JP" sz="2000" kern="1200" dirty="0">
                <a:effectLst/>
              </a:rPr>
              <a:t>コードから子育て支援課までご連絡</a:t>
            </a:r>
            <a:r>
              <a:rPr lang="ja-JP" altLang="en-US" sz="2000" kern="1200" dirty="0">
                <a:effectLst/>
              </a:rPr>
              <a:t>をお願いします。</a:t>
            </a:r>
            <a:endParaRPr lang="en-US" altLang="ja-JP" sz="2000" kern="1200" dirty="0">
              <a:effectLst/>
            </a:endParaRPr>
          </a:p>
          <a:p>
            <a:r>
              <a:rPr lang="ja-JP" altLang="en-US" sz="2000" dirty="0"/>
              <a:t>妊娠を継続している前提でのご連絡・ご案内を停止するとともに、</a:t>
            </a:r>
            <a:endParaRPr lang="en-US" altLang="ja-JP" sz="2000" kern="1200" dirty="0">
              <a:effectLst/>
            </a:endParaRPr>
          </a:p>
          <a:p>
            <a:r>
              <a:rPr lang="ja-JP" altLang="en-US" sz="2000" dirty="0"/>
              <a:t>２</a:t>
            </a:r>
            <a:r>
              <a:rPr lang="ja-JP" altLang="en-US" sz="2000" kern="1200" dirty="0">
                <a:effectLst/>
              </a:rPr>
              <a:t>回目の妊婦支援給付金のご案内をお送りいたします。</a:t>
            </a:r>
            <a:endParaRPr lang="en-US" altLang="ja-JP" sz="2000" kern="1200" dirty="0"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8" name="涙形 37">
            <a:extLst>
              <a:ext uri="{FF2B5EF4-FFF2-40B4-BE49-F238E27FC236}">
                <a16:creationId xmlns:a16="http://schemas.microsoft.com/office/drawing/2014/main" id="{4B029705-7531-4207-9FDD-43C507145449}"/>
              </a:ext>
            </a:extLst>
          </p:cNvPr>
          <p:cNvSpPr/>
          <p:nvPr/>
        </p:nvSpPr>
        <p:spPr>
          <a:xfrm rot="5400000">
            <a:off x="1111665" y="7500327"/>
            <a:ext cx="783995" cy="814950"/>
          </a:xfrm>
          <a:prstGeom prst="teardrop">
            <a:avLst>
              <a:gd name="adj" fmla="val 93306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Q</a:t>
            </a:r>
            <a:endParaRPr kumimoji="1" lang="ja-JP" altLang="en-US" dirty="0"/>
          </a:p>
        </p:txBody>
      </p:sp>
      <p:sp>
        <p:nvSpPr>
          <p:cNvPr id="39" name="涙形 38">
            <a:extLst>
              <a:ext uri="{FF2B5EF4-FFF2-40B4-BE49-F238E27FC236}">
                <a16:creationId xmlns:a16="http://schemas.microsoft.com/office/drawing/2014/main" id="{87A25846-E30B-4EFA-A809-89BAAA1EB509}"/>
              </a:ext>
            </a:extLst>
          </p:cNvPr>
          <p:cNvSpPr/>
          <p:nvPr/>
        </p:nvSpPr>
        <p:spPr>
          <a:xfrm rot="5400000">
            <a:off x="1635679" y="8486353"/>
            <a:ext cx="737693" cy="773935"/>
          </a:xfrm>
          <a:prstGeom prst="teardrop">
            <a:avLst>
              <a:gd name="adj" fmla="val 89614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QA</a:t>
            </a:r>
            <a:endParaRPr kumimoji="1" lang="ja-JP" altLang="en-US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86D46CC0-EE7F-4CFD-A7CD-3D34404C98AC}"/>
              </a:ext>
            </a:extLst>
          </p:cNvPr>
          <p:cNvSpPr txBox="1"/>
          <p:nvPr/>
        </p:nvSpPr>
        <p:spPr>
          <a:xfrm>
            <a:off x="2462904" y="8443777"/>
            <a:ext cx="10890237" cy="833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ja-JP" altLang="en-US" sz="2000" kern="100" dirty="0"/>
              <a:t>請求</a:t>
            </a:r>
            <a:r>
              <a:rPr lang="ja-JP" altLang="ja-JP" sz="2000" kern="100" dirty="0">
                <a:effectLst/>
              </a:rPr>
              <a:t>の受理日から</a:t>
            </a:r>
            <a:r>
              <a:rPr lang="ja-JP" altLang="en-US" sz="2000" kern="100" dirty="0">
                <a:effectLst/>
              </a:rPr>
              <a:t>１</a:t>
            </a:r>
            <a:r>
              <a:rPr lang="ja-JP" altLang="en-US" sz="2000" kern="100" dirty="0"/>
              <a:t>か月</a:t>
            </a:r>
            <a:r>
              <a:rPr lang="ja-JP" altLang="ja-JP" sz="2000" kern="100" dirty="0">
                <a:effectLst/>
              </a:rPr>
              <a:t>程度で、</a:t>
            </a:r>
            <a:r>
              <a:rPr lang="ja-JP" altLang="en-US" sz="2000" kern="100" dirty="0"/>
              <a:t>請求</a:t>
            </a:r>
            <a:r>
              <a:rPr lang="ja-JP" altLang="ja-JP" sz="2000" kern="100" dirty="0">
                <a:effectLst/>
              </a:rPr>
              <a:t>時に指定された銀行口座等に給付金をお振込みいたします。</a:t>
            </a:r>
            <a:endParaRPr lang="en-US" altLang="ja-JP" sz="2000" kern="100" dirty="0">
              <a:effectLst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ja-JP" altLang="ja-JP" sz="2000" kern="100" dirty="0">
                <a:effectLst/>
              </a:rPr>
              <a:t>また、</a:t>
            </a:r>
            <a:r>
              <a:rPr lang="ja-JP" altLang="en-US" sz="2000" kern="100" dirty="0">
                <a:effectLst/>
              </a:rPr>
              <a:t>請求</a:t>
            </a:r>
            <a:r>
              <a:rPr lang="ja-JP" altLang="en-US" sz="2000" kern="100" dirty="0">
                <a:solidFill>
                  <a:schemeClr val="tx1"/>
                </a:solidFill>
                <a:effectLst/>
              </a:rPr>
              <a:t>書に記載いただいた</a:t>
            </a:r>
            <a:r>
              <a:rPr lang="ja-JP" altLang="ja-JP" sz="2000" kern="100" dirty="0">
                <a:effectLst/>
              </a:rPr>
              <a:t>住所に支給決定通知書を送付いたします。</a:t>
            </a:r>
            <a:endParaRPr lang="ja-JP" altLang="ja-JP" sz="20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534D9373-D0E0-4942-8ECF-925E60E0E315}"/>
              </a:ext>
            </a:extLst>
          </p:cNvPr>
          <p:cNvSpPr txBox="1"/>
          <p:nvPr/>
        </p:nvSpPr>
        <p:spPr>
          <a:xfrm>
            <a:off x="2017625" y="7685624"/>
            <a:ext cx="9642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u="sng" dirty="0"/>
              <a:t>請求から口座への振り込みまでどのくらいの期間を要しますか</a:t>
            </a:r>
          </a:p>
        </p:txBody>
      </p:sp>
      <p:sp>
        <p:nvSpPr>
          <p:cNvPr id="46" name="涙形 45">
            <a:extLst>
              <a:ext uri="{FF2B5EF4-FFF2-40B4-BE49-F238E27FC236}">
                <a16:creationId xmlns:a16="http://schemas.microsoft.com/office/drawing/2014/main" id="{2D9AC2D0-C7FF-4D53-AFAA-5A8DFD4E910C}"/>
              </a:ext>
            </a:extLst>
          </p:cNvPr>
          <p:cNvSpPr/>
          <p:nvPr/>
        </p:nvSpPr>
        <p:spPr>
          <a:xfrm rot="5400000">
            <a:off x="1159855" y="9611777"/>
            <a:ext cx="762000" cy="814950"/>
          </a:xfrm>
          <a:prstGeom prst="teardrop">
            <a:avLst>
              <a:gd name="adj" fmla="val 93306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Q</a:t>
            </a:r>
            <a:endParaRPr kumimoji="1" lang="ja-JP" altLang="en-US" dirty="0"/>
          </a:p>
        </p:txBody>
      </p:sp>
      <p:sp>
        <p:nvSpPr>
          <p:cNvPr id="47" name="涙形 46">
            <a:extLst>
              <a:ext uri="{FF2B5EF4-FFF2-40B4-BE49-F238E27FC236}">
                <a16:creationId xmlns:a16="http://schemas.microsoft.com/office/drawing/2014/main" id="{9C94A6CB-DD5A-4E3E-BAD9-6B0F79738E59}"/>
              </a:ext>
            </a:extLst>
          </p:cNvPr>
          <p:cNvSpPr/>
          <p:nvPr/>
        </p:nvSpPr>
        <p:spPr>
          <a:xfrm rot="5400000">
            <a:off x="1594554" y="10641528"/>
            <a:ext cx="762001" cy="773935"/>
          </a:xfrm>
          <a:prstGeom prst="teardrop">
            <a:avLst>
              <a:gd name="adj" fmla="val 89614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QA</a:t>
            </a:r>
            <a:endParaRPr kumimoji="1" lang="ja-JP" altLang="en-US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428E5202-B60C-4EFA-8DBE-15B22107BB0A}"/>
              </a:ext>
            </a:extLst>
          </p:cNvPr>
          <p:cNvSpPr txBox="1"/>
          <p:nvPr/>
        </p:nvSpPr>
        <p:spPr>
          <a:xfrm>
            <a:off x="2041234" y="5633433"/>
            <a:ext cx="123642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u="sng" kern="100" dirty="0"/>
              <a:t>請求</a:t>
            </a:r>
            <a:r>
              <a:rPr lang="ja-JP" altLang="ja-JP" sz="2800" u="sng" kern="100" dirty="0">
                <a:effectLst/>
              </a:rPr>
              <a:t>する際に指定する銀行口座等は、給付金の対象者の名義に限定されますか</a:t>
            </a:r>
            <a:endParaRPr lang="ja-JP" altLang="en-US" sz="2800" u="sng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B6B26DF8-934F-4F05-8C7F-F28F148E1CCB}"/>
              </a:ext>
            </a:extLst>
          </p:cNvPr>
          <p:cNvSpPr txBox="1"/>
          <p:nvPr/>
        </p:nvSpPr>
        <p:spPr>
          <a:xfrm>
            <a:off x="2490482" y="6615575"/>
            <a:ext cx="7554350" cy="392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ja-JP" altLang="ja-JP" sz="2000" kern="100" dirty="0">
                <a:effectLst/>
              </a:rPr>
              <a:t>給付金の受取口座は、</a:t>
            </a:r>
            <a:r>
              <a:rPr lang="ja-JP" altLang="en-US" sz="2000" kern="100" dirty="0">
                <a:effectLst/>
              </a:rPr>
              <a:t>妊婦</a:t>
            </a:r>
            <a:r>
              <a:rPr lang="ja-JP" altLang="ja-JP" sz="2000" kern="100" dirty="0">
                <a:effectLst/>
              </a:rPr>
              <a:t>ご本人の銀行口座等</a:t>
            </a:r>
            <a:r>
              <a:rPr lang="ja-JP" altLang="en-US" sz="2000" kern="100" dirty="0">
                <a:effectLst/>
              </a:rPr>
              <a:t>のみとなります</a:t>
            </a:r>
            <a:r>
              <a:rPr lang="ja-JP" altLang="ja-JP" sz="2000" kern="100" dirty="0">
                <a:effectLst/>
              </a:rPr>
              <a:t>。</a:t>
            </a:r>
            <a:endParaRPr lang="ja-JP" altLang="ja-JP" sz="20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5" name="角丸四角形 6">
            <a:extLst>
              <a:ext uri="{FF2B5EF4-FFF2-40B4-BE49-F238E27FC236}">
                <a16:creationId xmlns:a16="http://schemas.microsoft.com/office/drawing/2014/main" id="{CF52889C-B3FE-40A9-86F8-EE17A01ED404}"/>
              </a:ext>
            </a:extLst>
          </p:cNvPr>
          <p:cNvSpPr/>
          <p:nvPr/>
        </p:nvSpPr>
        <p:spPr>
          <a:xfrm>
            <a:off x="5715765" y="17197003"/>
            <a:ext cx="9070776" cy="3539429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4C16D025-CF1A-4CF7-8DED-89167EC8140A}"/>
              </a:ext>
            </a:extLst>
          </p:cNvPr>
          <p:cNvSpPr txBox="1"/>
          <p:nvPr/>
        </p:nvSpPr>
        <p:spPr>
          <a:xfrm>
            <a:off x="960270" y="17888841"/>
            <a:ext cx="4572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+mj-ea"/>
                <a:ea typeface="+mj-ea"/>
              </a:rPr>
              <a:t>寝屋川市妊婦のための支援給付金事業</a:t>
            </a:r>
            <a:endParaRPr kumimoji="1" lang="en-US" altLang="ja-JP" sz="2000" dirty="0">
              <a:latin typeface="+mj-ea"/>
              <a:ea typeface="+mj-ea"/>
            </a:endParaRPr>
          </a:p>
          <a:p>
            <a:r>
              <a:rPr kumimoji="1" lang="ja-JP" altLang="en-US" sz="2000" dirty="0">
                <a:latin typeface="+mj-ea"/>
                <a:ea typeface="+mj-ea"/>
              </a:rPr>
              <a:t>　　　　　　　　専用ホームページ</a:t>
            </a:r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id="{1FFDF17D-AD77-4956-A54E-60401DC3B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3036" y="18791632"/>
            <a:ext cx="2008832" cy="1646785"/>
          </a:xfrm>
          <a:prstGeom prst="rect">
            <a:avLst/>
          </a:prstGeom>
        </p:spPr>
      </p:pic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EF570B19-55EC-42FD-96C6-39D709665134}"/>
              </a:ext>
            </a:extLst>
          </p:cNvPr>
          <p:cNvSpPr/>
          <p:nvPr/>
        </p:nvSpPr>
        <p:spPr>
          <a:xfrm>
            <a:off x="4737100" y="332519"/>
            <a:ext cx="5181600" cy="783996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rgbClr val="E6E6E6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4CA12E3-AD9B-432D-B4E4-77A2EE2982F2}"/>
              </a:ext>
            </a:extLst>
          </p:cNvPr>
          <p:cNvSpPr txBox="1"/>
          <p:nvPr/>
        </p:nvSpPr>
        <p:spPr>
          <a:xfrm>
            <a:off x="1700904" y="2403582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A1</a:t>
            </a:r>
            <a:endParaRPr kumimoji="1" lang="ja-JP" altLang="en-US" sz="3200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C487F0CC-8B94-41D9-9C36-B06B161CA5A1}"/>
              </a:ext>
            </a:extLst>
          </p:cNvPr>
          <p:cNvGrpSpPr/>
          <p:nvPr/>
        </p:nvGrpSpPr>
        <p:grpSpPr>
          <a:xfrm>
            <a:off x="1033349" y="3316963"/>
            <a:ext cx="1061830" cy="762001"/>
            <a:chOff x="1102996" y="3358767"/>
            <a:chExt cx="1061830" cy="762001"/>
          </a:xfrm>
        </p:grpSpPr>
        <p:sp>
          <p:nvSpPr>
            <p:cNvPr id="21" name="涙形 20">
              <a:extLst>
                <a:ext uri="{FF2B5EF4-FFF2-40B4-BE49-F238E27FC236}">
                  <a16:creationId xmlns:a16="http://schemas.microsoft.com/office/drawing/2014/main" id="{193CE50A-C2F9-4A6E-AE7E-FDECC84D1A83}"/>
                </a:ext>
              </a:extLst>
            </p:cNvPr>
            <p:cNvSpPr/>
            <p:nvPr/>
          </p:nvSpPr>
          <p:spPr>
            <a:xfrm rot="5400000">
              <a:off x="1129470" y="3332293"/>
              <a:ext cx="762001" cy="814950"/>
            </a:xfrm>
            <a:prstGeom prst="teardrop">
              <a:avLst>
                <a:gd name="adj" fmla="val 92374"/>
              </a:avLst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/>
                <a:t>Q</a:t>
              </a:r>
              <a:endParaRPr kumimoji="1" lang="ja-JP" altLang="en-US" dirty="0"/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CE12EADB-A630-40C7-A756-3CA67E003888}"/>
                </a:ext>
              </a:extLst>
            </p:cNvPr>
            <p:cNvSpPr txBox="1"/>
            <p:nvPr/>
          </p:nvSpPr>
          <p:spPr>
            <a:xfrm>
              <a:off x="1164831" y="3481273"/>
              <a:ext cx="9999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/>
                <a:t>Q2</a:t>
              </a:r>
              <a:endParaRPr kumimoji="1" lang="ja-JP" altLang="en-US" sz="3200" dirty="0"/>
            </a:p>
          </p:txBody>
        </p:sp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3746C18-4EFD-47BE-A845-381F47ED994B}"/>
              </a:ext>
            </a:extLst>
          </p:cNvPr>
          <p:cNvSpPr txBox="1"/>
          <p:nvPr/>
        </p:nvSpPr>
        <p:spPr>
          <a:xfrm>
            <a:off x="1794638" y="4398058"/>
            <a:ext cx="773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A2</a:t>
            </a:r>
            <a:endParaRPr kumimoji="1" lang="ja-JP" altLang="en-US" sz="320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8446A13-FD01-4801-9B68-1F1A24599A94}"/>
              </a:ext>
            </a:extLst>
          </p:cNvPr>
          <p:cNvSpPr txBox="1"/>
          <p:nvPr/>
        </p:nvSpPr>
        <p:spPr>
          <a:xfrm>
            <a:off x="1208801" y="5584568"/>
            <a:ext cx="740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Q3</a:t>
            </a:r>
            <a:endParaRPr kumimoji="1" lang="ja-JP" altLang="en-US" sz="320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6B922C7-505F-4A74-9282-8609D0929683}"/>
              </a:ext>
            </a:extLst>
          </p:cNvPr>
          <p:cNvSpPr txBox="1"/>
          <p:nvPr/>
        </p:nvSpPr>
        <p:spPr>
          <a:xfrm>
            <a:off x="1753426" y="6519458"/>
            <a:ext cx="807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A3</a:t>
            </a:r>
            <a:endParaRPr kumimoji="1" lang="ja-JP" altLang="en-US" sz="3200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E66585A8-EAFF-4525-8888-FB45081FFFC3}"/>
              </a:ext>
            </a:extLst>
          </p:cNvPr>
          <p:cNvSpPr txBox="1"/>
          <p:nvPr/>
        </p:nvSpPr>
        <p:spPr>
          <a:xfrm>
            <a:off x="1208801" y="7624069"/>
            <a:ext cx="740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Q4</a:t>
            </a:r>
            <a:endParaRPr kumimoji="1" lang="ja-JP" altLang="en-US" sz="3200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E70F2517-A55A-47D1-9697-9864C1E87295}"/>
              </a:ext>
            </a:extLst>
          </p:cNvPr>
          <p:cNvSpPr txBox="1"/>
          <p:nvPr/>
        </p:nvSpPr>
        <p:spPr>
          <a:xfrm>
            <a:off x="1686665" y="8594759"/>
            <a:ext cx="740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A4</a:t>
            </a:r>
            <a:endParaRPr kumimoji="1" lang="ja-JP" altLang="en-US" sz="3200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4806FE00-EAFD-445B-B4C8-4D7D35DEBFA0}"/>
              </a:ext>
            </a:extLst>
          </p:cNvPr>
          <p:cNvSpPr txBox="1"/>
          <p:nvPr/>
        </p:nvSpPr>
        <p:spPr>
          <a:xfrm>
            <a:off x="1227069" y="9793086"/>
            <a:ext cx="740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Q5</a:t>
            </a:r>
            <a:endParaRPr kumimoji="1" lang="ja-JP" altLang="en-US" sz="3200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09EC316C-CA53-43BE-A9D3-A387D7D2AE5E}"/>
              </a:ext>
            </a:extLst>
          </p:cNvPr>
          <p:cNvSpPr txBox="1"/>
          <p:nvPr/>
        </p:nvSpPr>
        <p:spPr>
          <a:xfrm>
            <a:off x="1664059" y="10733814"/>
            <a:ext cx="740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A5</a:t>
            </a:r>
            <a:endParaRPr kumimoji="1" lang="ja-JP" altLang="en-US" sz="32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D5532F7-9855-42D6-9A8D-812D32A473DB}"/>
              </a:ext>
            </a:extLst>
          </p:cNvPr>
          <p:cNvSpPr txBox="1"/>
          <p:nvPr/>
        </p:nvSpPr>
        <p:spPr>
          <a:xfrm>
            <a:off x="4960046" y="419261"/>
            <a:ext cx="5339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+mj-ea"/>
                <a:ea typeface="+mj-ea"/>
              </a:rPr>
              <a:t>　　　　よくあるご質問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A6F0FE1-1129-44EC-B04C-A9DCDE49E6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680" y="12138707"/>
            <a:ext cx="1545850" cy="1496618"/>
          </a:xfrm>
          <a:prstGeom prst="rect">
            <a:avLst/>
          </a:prstGeom>
        </p:spPr>
      </p:pic>
      <p:sp>
        <p:nvSpPr>
          <p:cNvPr id="44" name="涙形 43">
            <a:extLst>
              <a:ext uri="{FF2B5EF4-FFF2-40B4-BE49-F238E27FC236}">
                <a16:creationId xmlns:a16="http://schemas.microsoft.com/office/drawing/2014/main" id="{563320E1-B6C4-4E27-9D30-67A04B61C091}"/>
              </a:ext>
            </a:extLst>
          </p:cNvPr>
          <p:cNvSpPr/>
          <p:nvPr/>
        </p:nvSpPr>
        <p:spPr>
          <a:xfrm rot="5400000">
            <a:off x="1076330" y="13609773"/>
            <a:ext cx="762001" cy="773935"/>
          </a:xfrm>
          <a:prstGeom prst="teardrop">
            <a:avLst>
              <a:gd name="adj" fmla="val 89614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QA</a:t>
            </a:r>
            <a:endParaRPr kumimoji="1" lang="ja-JP" altLang="en-US" dirty="0"/>
          </a:p>
        </p:txBody>
      </p:sp>
      <p:sp>
        <p:nvSpPr>
          <p:cNvPr id="51" name="涙形 50">
            <a:extLst>
              <a:ext uri="{FF2B5EF4-FFF2-40B4-BE49-F238E27FC236}">
                <a16:creationId xmlns:a16="http://schemas.microsoft.com/office/drawing/2014/main" id="{64FBD899-7324-40E6-B837-A7421D0E407D}"/>
              </a:ext>
            </a:extLst>
          </p:cNvPr>
          <p:cNvSpPr/>
          <p:nvPr/>
        </p:nvSpPr>
        <p:spPr>
          <a:xfrm rot="5400000">
            <a:off x="1704023" y="14374648"/>
            <a:ext cx="762001" cy="773935"/>
          </a:xfrm>
          <a:prstGeom prst="teardrop">
            <a:avLst>
              <a:gd name="adj" fmla="val 89614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QA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222298E-DF2D-4D99-8300-6CDDA22B9AE1}"/>
              </a:ext>
            </a:extLst>
          </p:cNvPr>
          <p:cNvSpPr txBox="1"/>
          <p:nvPr/>
        </p:nvSpPr>
        <p:spPr>
          <a:xfrm>
            <a:off x="6197851" y="1001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3A0DC9DB-B4DD-4193-8584-95F5C5445455}"/>
              </a:ext>
            </a:extLst>
          </p:cNvPr>
          <p:cNvSpPr txBox="1"/>
          <p:nvPr/>
        </p:nvSpPr>
        <p:spPr>
          <a:xfrm>
            <a:off x="2003597" y="13728601"/>
            <a:ext cx="98213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u="sng" kern="100" dirty="0"/>
              <a:t>妊婦給付認定後に寝屋川市外に転出した場合はどうなりますか</a:t>
            </a:r>
            <a:endParaRPr lang="en-US" altLang="ja-JP" sz="2800" u="sng" kern="100" dirty="0"/>
          </a:p>
          <a:p>
            <a:endParaRPr lang="ja-JP" altLang="en-US" sz="2800" u="sng" dirty="0">
              <a:highlight>
                <a:srgbClr val="FFFF00"/>
              </a:highlight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E1592A8A-0FCC-4D8B-95B2-D80EDDE2EB35}"/>
              </a:ext>
            </a:extLst>
          </p:cNvPr>
          <p:cNvSpPr txBox="1"/>
          <p:nvPr/>
        </p:nvSpPr>
        <p:spPr>
          <a:xfrm>
            <a:off x="1138368" y="13719674"/>
            <a:ext cx="740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Q6</a:t>
            </a:r>
            <a:endParaRPr kumimoji="1" lang="ja-JP" altLang="en-US" sz="3200" dirty="0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A9B41B5B-D328-4AC7-AB2E-73171D43198D}"/>
              </a:ext>
            </a:extLst>
          </p:cNvPr>
          <p:cNvSpPr txBox="1"/>
          <p:nvPr/>
        </p:nvSpPr>
        <p:spPr>
          <a:xfrm>
            <a:off x="1778637" y="14515718"/>
            <a:ext cx="740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A6</a:t>
            </a:r>
            <a:endParaRPr kumimoji="1" lang="ja-JP" altLang="en-US" sz="3200" dirty="0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51FA2080-3FDB-41E0-A16F-F15821A52458}"/>
              </a:ext>
            </a:extLst>
          </p:cNvPr>
          <p:cNvSpPr txBox="1"/>
          <p:nvPr/>
        </p:nvSpPr>
        <p:spPr>
          <a:xfrm>
            <a:off x="2560969" y="14470260"/>
            <a:ext cx="11091531" cy="721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ja-JP" altLang="en-US" sz="2000" kern="100" dirty="0"/>
              <a:t>寝屋川市の妊婦給付認定は取り消しになります</a:t>
            </a:r>
            <a:r>
              <a:rPr lang="ja-JP" altLang="ja-JP" sz="2000" kern="100" dirty="0">
                <a:effectLst/>
              </a:rPr>
              <a:t>。</a:t>
            </a:r>
            <a:r>
              <a:rPr lang="ja-JP" altLang="en-US" sz="2000" kern="100" dirty="0">
                <a:effectLst/>
              </a:rPr>
              <a:t>転出後に妊婦支援給付金の支給を受ける場合には、転居先の市区町村で再度認定を受けていただく必要があります。</a:t>
            </a:r>
            <a:endParaRPr lang="ja-JP" altLang="ja-JP" sz="20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CDADB3F5-A92E-4A5C-B047-376661D8A9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605" y="18609058"/>
            <a:ext cx="1571844" cy="1562318"/>
          </a:xfrm>
          <a:prstGeom prst="rect">
            <a:avLst/>
          </a:prstGeom>
        </p:spPr>
      </p:pic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A2792E75-7B57-4804-82BF-A48BA7934B39}"/>
              </a:ext>
            </a:extLst>
          </p:cNvPr>
          <p:cNvSpPr/>
          <p:nvPr/>
        </p:nvSpPr>
        <p:spPr>
          <a:xfrm>
            <a:off x="10827803" y="13178125"/>
            <a:ext cx="288624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流産・死産された方へ</a:t>
            </a:r>
          </a:p>
        </p:txBody>
      </p:sp>
    </p:spTree>
    <p:extLst>
      <p:ext uri="{BB962C8B-B14F-4D97-AF65-F5344CB8AC3E}">
        <p14:creationId xmlns:p14="http://schemas.microsoft.com/office/powerpoint/2010/main" val="1550958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2919</TotalTime>
  <Words>994</Words>
  <Application>Microsoft Office PowerPoint</Application>
  <PresentationFormat>ユーザー設定</PresentationFormat>
  <Paragraphs>117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HGS創英角ﾎﾟｯﾌﾟ体</vt:lpstr>
      <vt:lpstr>Calibri</vt:lpstr>
      <vt:lpstr>Century</vt:lpstr>
      <vt:lpstr>HG丸ｺﾞｼｯｸM-PRO</vt:lpstr>
      <vt:lpstr>游ゴシック</vt:lpstr>
      <vt:lpstr>HGP創英角ﾎﾟｯﾌﾟ体</vt:lpstr>
      <vt:lpstr>HGS創英角ｺﾞｼｯｸUB</vt:lpstr>
      <vt:lpstr>ＭＳ Ｐゴシック</vt:lpstr>
      <vt:lpstr>Arial</vt:lpstr>
      <vt:lpstr>HGP創英角ｺﾞｼｯｸUB</vt:lpstr>
      <vt:lpstr>Office Theme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モノクロ　写真　イベント　ポスター</dc:title>
  <dc:creator>上東ゆい</dc:creator>
  <cp:lastModifiedBy>絹田　友紀奈</cp:lastModifiedBy>
  <cp:revision>588</cp:revision>
  <cp:lastPrinted>2025-03-12T00:14:05Z</cp:lastPrinted>
  <dcterms:created xsi:type="dcterms:W3CDTF">2006-08-16T00:00:00Z</dcterms:created>
  <dcterms:modified xsi:type="dcterms:W3CDTF">2025-05-19T04:30:17Z</dcterms:modified>
  <dc:identifier>DAFFjrMeTKs</dc:identifier>
</cp:coreProperties>
</file>