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i Hiroyuki" initials="MH" lastIdx="1" clrIdx="0">
    <p:extLst>
      <p:ext uri="{19B8F6BF-5375-455C-9EA6-DF929625EA0E}">
        <p15:presenceInfo xmlns:p15="http://schemas.microsoft.com/office/powerpoint/2012/main" userId="a2738b078ac419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F4F8"/>
    <a:srgbClr val="FF9966"/>
    <a:srgbClr val="00FF00"/>
    <a:srgbClr val="FFFF99"/>
    <a:srgbClr val="269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9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81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23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69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05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50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86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72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3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32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8EEA5-28D4-4B6A-B5EA-27AA65F6AFB0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7CBA-6254-46A0-9983-FCD08D575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47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52850B2-DF48-EAC4-ED6B-57E8593E87E2}"/>
              </a:ext>
            </a:extLst>
          </p:cNvPr>
          <p:cNvSpPr/>
          <p:nvPr/>
        </p:nvSpPr>
        <p:spPr>
          <a:xfrm>
            <a:off x="109277" y="5576616"/>
            <a:ext cx="6639444" cy="3171643"/>
          </a:xfrm>
          <a:prstGeom prst="roundRect">
            <a:avLst/>
          </a:prstGeom>
          <a:noFill/>
          <a:ln w="6350">
            <a:extLst>
              <a:ext uri="{C807C97D-BFC1-408E-A445-0C87EB9F89A2}">
                <ask:lineSketchStyleProps xmlns="" xmlns:ask="http://schemas.microsoft.com/office/drawing/2018/sketchyshapes" sd="2067566697">
                  <a:custGeom>
                    <a:avLst/>
                    <a:gdLst>
                      <a:gd name="connsiteX0" fmla="*/ 0 w 9789759"/>
                      <a:gd name="connsiteY0" fmla="*/ 439664 h 2637934"/>
                      <a:gd name="connsiteX1" fmla="*/ 439664 w 9789759"/>
                      <a:gd name="connsiteY1" fmla="*/ 0 h 2637934"/>
                      <a:gd name="connsiteX2" fmla="*/ 9350095 w 9789759"/>
                      <a:gd name="connsiteY2" fmla="*/ 0 h 2637934"/>
                      <a:gd name="connsiteX3" fmla="*/ 9789759 w 9789759"/>
                      <a:gd name="connsiteY3" fmla="*/ 439664 h 2637934"/>
                      <a:gd name="connsiteX4" fmla="*/ 9789759 w 9789759"/>
                      <a:gd name="connsiteY4" fmla="*/ 2198270 h 2637934"/>
                      <a:gd name="connsiteX5" fmla="*/ 9350095 w 9789759"/>
                      <a:gd name="connsiteY5" fmla="*/ 2637934 h 2637934"/>
                      <a:gd name="connsiteX6" fmla="*/ 439664 w 9789759"/>
                      <a:gd name="connsiteY6" fmla="*/ 2637934 h 2637934"/>
                      <a:gd name="connsiteX7" fmla="*/ 0 w 9789759"/>
                      <a:gd name="connsiteY7" fmla="*/ 2198270 h 2637934"/>
                      <a:gd name="connsiteX8" fmla="*/ 0 w 9789759"/>
                      <a:gd name="connsiteY8" fmla="*/ 439664 h 26379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789759" h="2637934" extrusionOk="0">
                        <a:moveTo>
                          <a:pt x="0" y="439664"/>
                        </a:moveTo>
                        <a:cubicBezTo>
                          <a:pt x="44019" y="188744"/>
                          <a:pt x="192555" y="-40996"/>
                          <a:pt x="439664" y="0"/>
                        </a:cubicBezTo>
                        <a:cubicBezTo>
                          <a:pt x="4295660" y="-107473"/>
                          <a:pt x="6226447" y="-166995"/>
                          <a:pt x="9350095" y="0"/>
                        </a:cubicBezTo>
                        <a:cubicBezTo>
                          <a:pt x="9590870" y="-18986"/>
                          <a:pt x="9746790" y="175046"/>
                          <a:pt x="9789759" y="439664"/>
                        </a:cubicBezTo>
                        <a:cubicBezTo>
                          <a:pt x="9677220" y="1010795"/>
                          <a:pt x="9888938" y="1413672"/>
                          <a:pt x="9789759" y="2198270"/>
                        </a:cubicBezTo>
                        <a:cubicBezTo>
                          <a:pt x="9772303" y="2441576"/>
                          <a:pt x="9571946" y="2648474"/>
                          <a:pt x="9350095" y="2637934"/>
                        </a:cubicBezTo>
                        <a:cubicBezTo>
                          <a:pt x="6653343" y="2539457"/>
                          <a:pt x="3667490" y="2680131"/>
                          <a:pt x="439664" y="2637934"/>
                        </a:cubicBezTo>
                        <a:cubicBezTo>
                          <a:pt x="174135" y="2606187"/>
                          <a:pt x="-18916" y="2446583"/>
                          <a:pt x="0" y="2198270"/>
                        </a:cubicBezTo>
                        <a:cubicBezTo>
                          <a:pt x="-134470" y="1815162"/>
                          <a:pt x="125456" y="1258553"/>
                          <a:pt x="0" y="43966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60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0A6892E-6CE2-7B7A-A5F6-5AAEE11D8325}"/>
              </a:ext>
            </a:extLst>
          </p:cNvPr>
          <p:cNvSpPr/>
          <p:nvPr/>
        </p:nvSpPr>
        <p:spPr>
          <a:xfrm>
            <a:off x="140569" y="3996086"/>
            <a:ext cx="6639444" cy="1300378"/>
          </a:xfrm>
          <a:prstGeom prst="roundRect">
            <a:avLst/>
          </a:prstGeom>
          <a:noFill/>
          <a:ln>
            <a:extLst>
              <a:ext uri="{C807C97D-BFC1-408E-A445-0C87EB9F89A2}">
                <ask:lineSketchStyleProps xmlns="" xmlns:ask="http://schemas.microsoft.com/office/drawing/2018/sketchyshapes" sd="4208330742">
                  <a:custGeom>
                    <a:avLst/>
                    <a:gdLst>
                      <a:gd name="connsiteX0" fmla="*/ 0 w 9718723"/>
                      <a:gd name="connsiteY0" fmla="*/ 158838 h 953010"/>
                      <a:gd name="connsiteX1" fmla="*/ 158838 w 9718723"/>
                      <a:gd name="connsiteY1" fmla="*/ 0 h 953010"/>
                      <a:gd name="connsiteX2" fmla="*/ 9559885 w 9718723"/>
                      <a:gd name="connsiteY2" fmla="*/ 0 h 953010"/>
                      <a:gd name="connsiteX3" fmla="*/ 9718723 w 9718723"/>
                      <a:gd name="connsiteY3" fmla="*/ 158838 h 953010"/>
                      <a:gd name="connsiteX4" fmla="*/ 9718723 w 9718723"/>
                      <a:gd name="connsiteY4" fmla="*/ 794172 h 953010"/>
                      <a:gd name="connsiteX5" fmla="*/ 9559885 w 9718723"/>
                      <a:gd name="connsiteY5" fmla="*/ 953010 h 953010"/>
                      <a:gd name="connsiteX6" fmla="*/ 158838 w 9718723"/>
                      <a:gd name="connsiteY6" fmla="*/ 953010 h 953010"/>
                      <a:gd name="connsiteX7" fmla="*/ 0 w 9718723"/>
                      <a:gd name="connsiteY7" fmla="*/ 794172 h 953010"/>
                      <a:gd name="connsiteX8" fmla="*/ 0 w 9718723"/>
                      <a:gd name="connsiteY8" fmla="*/ 158838 h 9530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718723" h="953010" extrusionOk="0">
                        <a:moveTo>
                          <a:pt x="0" y="158838"/>
                        </a:moveTo>
                        <a:cubicBezTo>
                          <a:pt x="656" y="67260"/>
                          <a:pt x="68858" y="6099"/>
                          <a:pt x="158838" y="0"/>
                        </a:cubicBezTo>
                        <a:cubicBezTo>
                          <a:pt x="2907676" y="81509"/>
                          <a:pt x="7091025" y="-36343"/>
                          <a:pt x="9559885" y="0"/>
                        </a:cubicBezTo>
                        <a:cubicBezTo>
                          <a:pt x="9645104" y="869"/>
                          <a:pt x="9703832" y="78367"/>
                          <a:pt x="9718723" y="158838"/>
                        </a:cubicBezTo>
                        <a:cubicBezTo>
                          <a:pt x="9707592" y="402619"/>
                          <a:pt x="9708022" y="516144"/>
                          <a:pt x="9718723" y="794172"/>
                        </a:cubicBezTo>
                        <a:cubicBezTo>
                          <a:pt x="9722267" y="866184"/>
                          <a:pt x="9637247" y="955528"/>
                          <a:pt x="9559885" y="953010"/>
                        </a:cubicBezTo>
                        <a:cubicBezTo>
                          <a:pt x="8149577" y="1027704"/>
                          <a:pt x="3190185" y="852936"/>
                          <a:pt x="158838" y="953010"/>
                        </a:cubicBezTo>
                        <a:cubicBezTo>
                          <a:pt x="62735" y="948053"/>
                          <a:pt x="2497" y="886249"/>
                          <a:pt x="0" y="794172"/>
                        </a:cubicBezTo>
                        <a:cubicBezTo>
                          <a:pt x="18973" y="525177"/>
                          <a:pt x="-22608" y="259264"/>
                          <a:pt x="0" y="15883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6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8C33A7C-04A3-4604-A6F9-2846CFA24EA3}"/>
              </a:ext>
            </a:extLst>
          </p:cNvPr>
          <p:cNvSpPr/>
          <p:nvPr/>
        </p:nvSpPr>
        <p:spPr>
          <a:xfrm>
            <a:off x="565747" y="2018540"/>
            <a:ext cx="6001455" cy="346072"/>
          </a:xfrm>
          <a:custGeom>
            <a:avLst/>
            <a:gdLst>
              <a:gd name="connsiteX0" fmla="*/ 0 w 5690957"/>
              <a:gd name="connsiteY0" fmla="*/ 0 h 337028"/>
              <a:gd name="connsiteX1" fmla="*/ 5690957 w 5690957"/>
              <a:gd name="connsiteY1" fmla="*/ 0 h 337028"/>
              <a:gd name="connsiteX2" fmla="*/ 5690957 w 5690957"/>
              <a:gd name="connsiteY2" fmla="*/ 337028 h 337028"/>
              <a:gd name="connsiteX3" fmla="*/ 0 w 5690957"/>
              <a:gd name="connsiteY3" fmla="*/ 337028 h 337028"/>
              <a:gd name="connsiteX4" fmla="*/ 0 w 5690957"/>
              <a:gd name="connsiteY4" fmla="*/ 0 h 337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90957" h="337028" fill="none" extrusionOk="0">
                <a:moveTo>
                  <a:pt x="0" y="0"/>
                </a:moveTo>
                <a:cubicBezTo>
                  <a:pt x="1641857" y="25317"/>
                  <a:pt x="4424180" y="-108445"/>
                  <a:pt x="5690957" y="0"/>
                </a:cubicBezTo>
                <a:cubicBezTo>
                  <a:pt x="5691786" y="56518"/>
                  <a:pt x="5687305" y="205483"/>
                  <a:pt x="5690957" y="337028"/>
                </a:cubicBezTo>
                <a:cubicBezTo>
                  <a:pt x="4469231" y="230808"/>
                  <a:pt x="2332743" y="215323"/>
                  <a:pt x="0" y="337028"/>
                </a:cubicBezTo>
                <a:cubicBezTo>
                  <a:pt x="8481" y="181906"/>
                  <a:pt x="-1805" y="125786"/>
                  <a:pt x="0" y="0"/>
                </a:cubicBezTo>
                <a:close/>
              </a:path>
              <a:path w="5690957" h="337028" stroke="0" extrusionOk="0">
                <a:moveTo>
                  <a:pt x="0" y="0"/>
                </a:moveTo>
                <a:cubicBezTo>
                  <a:pt x="1380603" y="-57018"/>
                  <a:pt x="3029647" y="57164"/>
                  <a:pt x="5690957" y="0"/>
                </a:cubicBezTo>
                <a:cubicBezTo>
                  <a:pt x="5691559" y="142828"/>
                  <a:pt x="5682677" y="226633"/>
                  <a:pt x="5690957" y="337028"/>
                </a:cubicBezTo>
                <a:cubicBezTo>
                  <a:pt x="3554095" y="259430"/>
                  <a:pt x="1987537" y="375828"/>
                  <a:pt x="0" y="337028"/>
                </a:cubicBezTo>
                <a:cubicBezTo>
                  <a:pt x="3375" y="249476"/>
                  <a:pt x="26746" y="100434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3175">
            <a:noFill/>
            <a:prstDash val="sysDash"/>
            <a:extLst>
              <a:ext uri="{C807C97D-BFC1-408E-A445-0C87EB9F89A2}">
                <ask:lineSketchStyleProps xmlns="" xmlns:ask="http://schemas.microsoft.com/office/drawing/2018/sketchyshapes" sd="110755006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60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8A4B985-8E1E-2084-2186-DDC5DFCB092E}"/>
              </a:ext>
            </a:extLst>
          </p:cNvPr>
          <p:cNvSpPr/>
          <p:nvPr/>
        </p:nvSpPr>
        <p:spPr>
          <a:xfrm>
            <a:off x="118456" y="1924954"/>
            <a:ext cx="6661557" cy="1945586"/>
          </a:xfrm>
          <a:prstGeom prst="round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extLst>
              <a:ext uri="{C807C97D-BFC1-408E-A445-0C87EB9F89A2}">
                <ask:lineSketchStyleProps xmlns="" xmlns:ask="http://schemas.microsoft.com/office/drawing/2018/sketchyshapes" sd="1739312478">
                  <a:custGeom>
                    <a:avLst/>
                    <a:gdLst>
                      <a:gd name="connsiteX0" fmla="*/ 0 w 9672452"/>
                      <a:gd name="connsiteY0" fmla="*/ 212677 h 1276036"/>
                      <a:gd name="connsiteX1" fmla="*/ 212677 w 9672452"/>
                      <a:gd name="connsiteY1" fmla="*/ 0 h 1276036"/>
                      <a:gd name="connsiteX2" fmla="*/ 9459775 w 9672452"/>
                      <a:gd name="connsiteY2" fmla="*/ 0 h 1276036"/>
                      <a:gd name="connsiteX3" fmla="*/ 9672452 w 9672452"/>
                      <a:gd name="connsiteY3" fmla="*/ 212677 h 1276036"/>
                      <a:gd name="connsiteX4" fmla="*/ 9672452 w 9672452"/>
                      <a:gd name="connsiteY4" fmla="*/ 1063359 h 1276036"/>
                      <a:gd name="connsiteX5" fmla="*/ 9459775 w 9672452"/>
                      <a:gd name="connsiteY5" fmla="*/ 1276036 h 1276036"/>
                      <a:gd name="connsiteX6" fmla="*/ 212677 w 9672452"/>
                      <a:gd name="connsiteY6" fmla="*/ 1276036 h 1276036"/>
                      <a:gd name="connsiteX7" fmla="*/ 0 w 9672452"/>
                      <a:gd name="connsiteY7" fmla="*/ 1063359 h 1276036"/>
                      <a:gd name="connsiteX8" fmla="*/ 0 w 9672452"/>
                      <a:gd name="connsiteY8" fmla="*/ 212677 h 12760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9672452" h="1276036" extrusionOk="0">
                        <a:moveTo>
                          <a:pt x="0" y="212677"/>
                        </a:moveTo>
                        <a:cubicBezTo>
                          <a:pt x="5244" y="85847"/>
                          <a:pt x="105229" y="11301"/>
                          <a:pt x="212677" y="0"/>
                        </a:cubicBezTo>
                        <a:cubicBezTo>
                          <a:pt x="1916463" y="-123586"/>
                          <a:pt x="7663266" y="-19995"/>
                          <a:pt x="9459775" y="0"/>
                        </a:cubicBezTo>
                        <a:cubicBezTo>
                          <a:pt x="9567755" y="-9396"/>
                          <a:pt x="9669210" y="86861"/>
                          <a:pt x="9672452" y="212677"/>
                        </a:cubicBezTo>
                        <a:cubicBezTo>
                          <a:pt x="9708716" y="547226"/>
                          <a:pt x="9650180" y="799432"/>
                          <a:pt x="9672452" y="1063359"/>
                        </a:cubicBezTo>
                        <a:cubicBezTo>
                          <a:pt x="9655205" y="1175584"/>
                          <a:pt x="9562140" y="1282810"/>
                          <a:pt x="9459775" y="1276036"/>
                        </a:cubicBezTo>
                        <a:cubicBezTo>
                          <a:pt x="6674315" y="1356281"/>
                          <a:pt x="2933408" y="1199256"/>
                          <a:pt x="212677" y="1276036"/>
                        </a:cubicBezTo>
                        <a:cubicBezTo>
                          <a:pt x="91558" y="1278471"/>
                          <a:pt x="-14879" y="1163506"/>
                          <a:pt x="0" y="1063359"/>
                        </a:cubicBezTo>
                        <a:cubicBezTo>
                          <a:pt x="15754" y="973814"/>
                          <a:pt x="-69833" y="515283"/>
                          <a:pt x="0" y="21267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60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7ECE54E-5F25-41B6-BE82-B66745907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79" y="97149"/>
            <a:ext cx="6793293" cy="477854"/>
          </a:xfrm>
          <a:solidFill>
            <a:srgbClr val="FF9966">
              <a:alpha val="51765"/>
            </a:srgb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sz="1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出産・子育て応援給付金　申請の流れ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28AC025-7868-495B-BA45-D0B123422373}"/>
              </a:ext>
            </a:extLst>
          </p:cNvPr>
          <p:cNvSpPr/>
          <p:nvPr/>
        </p:nvSpPr>
        <p:spPr>
          <a:xfrm>
            <a:off x="14854" y="1942332"/>
            <a:ext cx="444507" cy="1080915"/>
          </a:xfrm>
          <a:custGeom>
            <a:avLst/>
            <a:gdLst>
              <a:gd name="connsiteX0" fmla="*/ 0 w 444507"/>
              <a:gd name="connsiteY0" fmla="*/ 0 h 1080915"/>
              <a:gd name="connsiteX1" fmla="*/ 444507 w 444507"/>
              <a:gd name="connsiteY1" fmla="*/ 0 h 1080915"/>
              <a:gd name="connsiteX2" fmla="*/ 444507 w 444507"/>
              <a:gd name="connsiteY2" fmla="*/ 1080915 h 1080915"/>
              <a:gd name="connsiteX3" fmla="*/ 0 w 444507"/>
              <a:gd name="connsiteY3" fmla="*/ 1080915 h 1080915"/>
              <a:gd name="connsiteX4" fmla="*/ 0 w 444507"/>
              <a:gd name="connsiteY4" fmla="*/ 0 h 1080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07" h="1080915" fill="none" extrusionOk="0">
                <a:moveTo>
                  <a:pt x="0" y="0"/>
                </a:moveTo>
                <a:cubicBezTo>
                  <a:pt x="171832" y="19179"/>
                  <a:pt x="259641" y="-10285"/>
                  <a:pt x="444507" y="0"/>
                </a:cubicBezTo>
                <a:cubicBezTo>
                  <a:pt x="539263" y="222694"/>
                  <a:pt x="418463" y="945137"/>
                  <a:pt x="444507" y="1080915"/>
                </a:cubicBezTo>
                <a:cubicBezTo>
                  <a:pt x="298442" y="1063236"/>
                  <a:pt x="149975" y="1058518"/>
                  <a:pt x="0" y="1080915"/>
                </a:cubicBezTo>
                <a:cubicBezTo>
                  <a:pt x="95837" y="766670"/>
                  <a:pt x="74917" y="249694"/>
                  <a:pt x="0" y="0"/>
                </a:cubicBezTo>
                <a:close/>
              </a:path>
              <a:path w="444507" h="1080915" stroke="0" extrusionOk="0">
                <a:moveTo>
                  <a:pt x="0" y="0"/>
                </a:moveTo>
                <a:cubicBezTo>
                  <a:pt x="164138" y="-22225"/>
                  <a:pt x="386234" y="-38465"/>
                  <a:pt x="444507" y="0"/>
                </a:cubicBezTo>
                <a:cubicBezTo>
                  <a:pt x="526257" y="192347"/>
                  <a:pt x="397336" y="679587"/>
                  <a:pt x="444507" y="1080915"/>
                </a:cubicBezTo>
                <a:cubicBezTo>
                  <a:pt x="339848" y="1083456"/>
                  <a:pt x="76181" y="1067421"/>
                  <a:pt x="0" y="1080915"/>
                </a:cubicBezTo>
                <a:cubicBezTo>
                  <a:pt x="65926" y="957444"/>
                  <a:pt x="-89315" y="177851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6350">
            <a:solidFill>
              <a:srgbClr val="FFC000"/>
            </a:solidFill>
            <a:prstDash val="sysDash"/>
            <a:extLst>
              <a:ext uri="{C807C97D-BFC1-408E-A445-0C87EB9F89A2}">
                <ask:lineSketchStyleProps xmlns="" xmlns:ask="http://schemas.microsoft.com/office/drawing/2018/sketchyshapes" sd="2279797608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妊娠届出</a:t>
            </a:r>
            <a:endParaRPr lang="en-US" altLang="ja-JP" sz="1200" b="1" dirty="0">
              <a:solidFill>
                <a:schemeClr val="tx1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1E02CDA-E823-4B39-8340-04BD61024FA4}"/>
              </a:ext>
            </a:extLst>
          </p:cNvPr>
          <p:cNvSpPr/>
          <p:nvPr/>
        </p:nvSpPr>
        <p:spPr>
          <a:xfrm>
            <a:off x="527887" y="2586929"/>
            <a:ext cx="6493565" cy="720344"/>
          </a:xfrm>
          <a:prstGeom prst="rect">
            <a:avLst/>
          </a:prstGeom>
          <a:noFill/>
          <a:ln w="28575">
            <a:noFill/>
            <a:prstDash val="soli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022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妊婦本人が妊娠届出を行った場合</a:t>
            </a:r>
            <a:endParaRPr lang="en-US" altLang="ja-JP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妊娠届出時に、アンケート・面談を行い、申請書を提出します。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代理人または郵送で妊娠届出を行った場合</a:t>
            </a:r>
            <a:endParaRPr lang="en-US" altLang="ja-JP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⑴　アンケート・案内チラシをお渡しします。（郵送・もしくは代理人へ手渡し）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⑵　面談（窓口又はオンライン）の予約をお取りください。（ねや</a:t>
            </a:r>
            <a:r>
              <a:rPr lang="en-US" altLang="ja-JP" sz="11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CoCo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⑶　面談実施後、申請書兼請求書を提出してください。（原則電子申請）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EC4EA85-3118-4D29-BEE5-BE738E3B65B8}"/>
              </a:ext>
            </a:extLst>
          </p:cNvPr>
          <p:cNvSpPr/>
          <p:nvPr/>
        </p:nvSpPr>
        <p:spPr>
          <a:xfrm>
            <a:off x="55279" y="4032394"/>
            <a:ext cx="508534" cy="1168902"/>
          </a:xfrm>
          <a:custGeom>
            <a:avLst/>
            <a:gdLst>
              <a:gd name="connsiteX0" fmla="*/ 0 w 508534"/>
              <a:gd name="connsiteY0" fmla="*/ 0 h 1168902"/>
              <a:gd name="connsiteX1" fmla="*/ 508534 w 508534"/>
              <a:gd name="connsiteY1" fmla="*/ 0 h 1168902"/>
              <a:gd name="connsiteX2" fmla="*/ 508534 w 508534"/>
              <a:gd name="connsiteY2" fmla="*/ 1168902 h 1168902"/>
              <a:gd name="connsiteX3" fmla="*/ 0 w 508534"/>
              <a:gd name="connsiteY3" fmla="*/ 1168902 h 1168902"/>
              <a:gd name="connsiteX4" fmla="*/ 0 w 508534"/>
              <a:gd name="connsiteY4" fmla="*/ 0 h 1168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534" h="1168902" fill="none" extrusionOk="0">
                <a:moveTo>
                  <a:pt x="0" y="0"/>
                </a:moveTo>
                <a:cubicBezTo>
                  <a:pt x="66440" y="-16426"/>
                  <a:pt x="375397" y="35487"/>
                  <a:pt x="508534" y="0"/>
                </a:cubicBezTo>
                <a:cubicBezTo>
                  <a:pt x="561072" y="430536"/>
                  <a:pt x="501585" y="1048182"/>
                  <a:pt x="508534" y="1168902"/>
                </a:cubicBezTo>
                <a:cubicBezTo>
                  <a:pt x="281965" y="1183968"/>
                  <a:pt x="242602" y="1135248"/>
                  <a:pt x="0" y="1168902"/>
                </a:cubicBezTo>
                <a:cubicBezTo>
                  <a:pt x="-47938" y="603059"/>
                  <a:pt x="-63037" y="219452"/>
                  <a:pt x="0" y="0"/>
                </a:cubicBezTo>
                <a:close/>
              </a:path>
              <a:path w="508534" h="1168902" stroke="0" extrusionOk="0">
                <a:moveTo>
                  <a:pt x="0" y="0"/>
                </a:moveTo>
                <a:cubicBezTo>
                  <a:pt x="240531" y="-21050"/>
                  <a:pt x="360801" y="-39823"/>
                  <a:pt x="508534" y="0"/>
                </a:cubicBezTo>
                <a:cubicBezTo>
                  <a:pt x="530693" y="418966"/>
                  <a:pt x="522548" y="1025577"/>
                  <a:pt x="508534" y="1168902"/>
                </a:cubicBezTo>
                <a:cubicBezTo>
                  <a:pt x="456073" y="1212103"/>
                  <a:pt x="189520" y="1133397"/>
                  <a:pt x="0" y="1168902"/>
                </a:cubicBezTo>
                <a:cubicBezTo>
                  <a:pt x="78002" y="798819"/>
                  <a:pt x="-27889" y="175867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FFC000"/>
            </a:solidFill>
            <a:prstDash val="sysDash"/>
            <a:extLst>
              <a:ext uri="{C807C97D-BFC1-408E-A445-0C87EB9F89A2}">
                <ask:lineSketchStyleProps xmlns="" xmlns:ask="http://schemas.microsoft.com/office/drawing/2018/sketchyshapes" sd="3355579881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endParaRPr lang="en-US" altLang="ja-JP" sz="1100" b="1" dirty="0">
              <a:solidFill>
                <a:schemeClr val="tx1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妊娠８か月頃</a:t>
            </a:r>
            <a:endParaRPr lang="en-US" altLang="ja-JP" sz="1100" b="1" dirty="0">
              <a:solidFill>
                <a:schemeClr val="tx1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3013E65-DF75-466C-8583-5009BBF6D4F2}"/>
              </a:ext>
            </a:extLst>
          </p:cNvPr>
          <p:cNvSpPr/>
          <p:nvPr/>
        </p:nvSpPr>
        <p:spPr>
          <a:xfrm>
            <a:off x="517870" y="4322768"/>
            <a:ext cx="6039910" cy="966122"/>
          </a:xfrm>
          <a:custGeom>
            <a:avLst/>
            <a:gdLst>
              <a:gd name="connsiteX0" fmla="*/ 0 w 6039910"/>
              <a:gd name="connsiteY0" fmla="*/ 0 h 966122"/>
              <a:gd name="connsiteX1" fmla="*/ 6039910 w 6039910"/>
              <a:gd name="connsiteY1" fmla="*/ 0 h 966122"/>
              <a:gd name="connsiteX2" fmla="*/ 6039910 w 6039910"/>
              <a:gd name="connsiteY2" fmla="*/ 966122 h 966122"/>
              <a:gd name="connsiteX3" fmla="*/ 0 w 6039910"/>
              <a:gd name="connsiteY3" fmla="*/ 966122 h 966122"/>
              <a:gd name="connsiteX4" fmla="*/ 0 w 6039910"/>
              <a:gd name="connsiteY4" fmla="*/ 0 h 966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39910" h="966122" extrusionOk="0">
                <a:moveTo>
                  <a:pt x="0" y="0"/>
                </a:moveTo>
                <a:cubicBezTo>
                  <a:pt x="902996" y="28788"/>
                  <a:pt x="5434203" y="35649"/>
                  <a:pt x="6039910" y="0"/>
                </a:cubicBezTo>
                <a:cubicBezTo>
                  <a:pt x="6083099" y="128432"/>
                  <a:pt x="6096378" y="579944"/>
                  <a:pt x="6039910" y="966122"/>
                </a:cubicBezTo>
                <a:cubicBezTo>
                  <a:pt x="3496362" y="1021220"/>
                  <a:pt x="2226821" y="889687"/>
                  <a:pt x="0" y="966122"/>
                </a:cubicBezTo>
                <a:cubicBezTo>
                  <a:pt x="21347" y="555424"/>
                  <a:pt x="22901" y="318541"/>
                  <a:pt x="0" y="0"/>
                </a:cubicBezTo>
                <a:close/>
              </a:path>
            </a:pathLst>
          </a:custGeom>
          <a:noFill/>
          <a:ln w="28575">
            <a:noFill/>
            <a:prstDash val="solid"/>
            <a:extLst>
              <a:ext uri="{C807C97D-BFC1-408E-A445-0C87EB9F89A2}">
                <ask:lineSketchStyleProps xmlns="" xmlns:ask="http://schemas.microsoft.com/office/drawing/2018/sketchyshapes" sd="165330065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妊娠７か月頃に、アンケートの案内を郵送（電子申請のための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しますので、原則電子申請で御回答ください。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産前産後のサービス等の利用について等、助産師や保健師に相談がある場合は、面談　　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（窓口又はオンライン）の予約をお取りください。（ねや</a:t>
            </a:r>
            <a:r>
              <a:rPr lang="en-US" altLang="ja-JP" sz="11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CoCo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アプリ）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7ED2AEBA-7E55-4F02-ACF8-294FF169A47D}"/>
              </a:ext>
            </a:extLst>
          </p:cNvPr>
          <p:cNvSpPr/>
          <p:nvPr/>
        </p:nvSpPr>
        <p:spPr>
          <a:xfrm>
            <a:off x="451196" y="5510935"/>
            <a:ext cx="6243527" cy="5505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600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652E0CD-82A2-4C99-A6AA-508F05A5F6B3}"/>
              </a:ext>
            </a:extLst>
          </p:cNvPr>
          <p:cNvSpPr/>
          <p:nvPr/>
        </p:nvSpPr>
        <p:spPr>
          <a:xfrm>
            <a:off x="615503" y="6186171"/>
            <a:ext cx="6292253" cy="2782372"/>
          </a:xfrm>
          <a:prstGeom prst="rect">
            <a:avLst/>
          </a:prstGeom>
          <a:noFill/>
          <a:ln w="28575">
            <a:noFill/>
            <a:prstDash val="soli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寝屋川市で出生届を提出した場合</a:t>
            </a:r>
            <a:endParaRPr lang="en-US" altLang="ja-JP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⑴　出生届出時に、案内チラシをお渡しします。（電子申請の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⑵　面談（窓口又はオンライン）の予約又は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MY CITY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助産師訪問指導の申請をしてくだ　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さい。（ねや</a:t>
            </a:r>
            <a:r>
              <a:rPr lang="en-US" altLang="ja-JP" sz="11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CoCo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⑶　面談後にアンケートと申請書を提出してください。（電子申請）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面談実施後に提出してください。（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MY CITY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助産師訪問指導を利用した人は訪問指導日）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他の自治体で出生届出を提出した場合</a:t>
            </a:r>
            <a:r>
              <a:rPr lang="en-US" altLang="ja-JP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里帰り出産等</a:t>
            </a:r>
            <a:r>
              <a:rPr lang="en-US" altLang="ja-JP" sz="11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⑴　出生届出後、案内チラシを郵送します。（ホームページ・ねや</a:t>
            </a:r>
            <a:r>
              <a:rPr lang="en-US" altLang="ja-JP" sz="11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CoCo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アプリからも電子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申請可能）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⑵　オンライン面談の予約をお取りください。（ねや</a:t>
            </a:r>
            <a:r>
              <a:rPr lang="en-US" altLang="ja-JP" sz="11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CoCo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他自治体で助産師訪問指導を利用した人は除きます。（訪問指導依頼書での申請が必要）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⑶　面談後にアンケート</a:t>
            </a:r>
            <a:r>
              <a:rPr lang="ja-JP" altLang="en-US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と申請書兼請求書を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提出してください。（原則電子申請）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517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89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endParaRPr lang="ja-JP" altLang="en-US" sz="1733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24E4FCA-508F-4081-B6D2-63C7FCD4B9E7}"/>
              </a:ext>
            </a:extLst>
          </p:cNvPr>
          <p:cNvSpPr/>
          <p:nvPr/>
        </p:nvSpPr>
        <p:spPr>
          <a:xfrm>
            <a:off x="30636" y="6534187"/>
            <a:ext cx="462590" cy="1322489"/>
          </a:xfrm>
          <a:custGeom>
            <a:avLst/>
            <a:gdLst>
              <a:gd name="connsiteX0" fmla="*/ 0 w 462590"/>
              <a:gd name="connsiteY0" fmla="*/ 0 h 1322489"/>
              <a:gd name="connsiteX1" fmla="*/ 462590 w 462590"/>
              <a:gd name="connsiteY1" fmla="*/ 0 h 1322489"/>
              <a:gd name="connsiteX2" fmla="*/ 462590 w 462590"/>
              <a:gd name="connsiteY2" fmla="*/ 1322489 h 1322489"/>
              <a:gd name="connsiteX3" fmla="*/ 0 w 462590"/>
              <a:gd name="connsiteY3" fmla="*/ 1322489 h 1322489"/>
              <a:gd name="connsiteX4" fmla="*/ 0 w 462590"/>
              <a:gd name="connsiteY4" fmla="*/ 0 h 132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590" h="1322489" fill="none" extrusionOk="0">
                <a:moveTo>
                  <a:pt x="0" y="0"/>
                </a:moveTo>
                <a:cubicBezTo>
                  <a:pt x="173973" y="9297"/>
                  <a:pt x="233976" y="-29620"/>
                  <a:pt x="462590" y="0"/>
                </a:cubicBezTo>
                <a:cubicBezTo>
                  <a:pt x="466333" y="525590"/>
                  <a:pt x="447104" y="689563"/>
                  <a:pt x="462590" y="1322489"/>
                </a:cubicBezTo>
                <a:cubicBezTo>
                  <a:pt x="400587" y="1319241"/>
                  <a:pt x="147923" y="1334971"/>
                  <a:pt x="0" y="1322489"/>
                </a:cubicBezTo>
                <a:cubicBezTo>
                  <a:pt x="-110468" y="845044"/>
                  <a:pt x="75923" y="300692"/>
                  <a:pt x="0" y="0"/>
                </a:cubicBezTo>
                <a:close/>
              </a:path>
              <a:path w="462590" h="1322489" stroke="0" extrusionOk="0">
                <a:moveTo>
                  <a:pt x="0" y="0"/>
                </a:moveTo>
                <a:cubicBezTo>
                  <a:pt x="152060" y="-40997"/>
                  <a:pt x="385631" y="-22915"/>
                  <a:pt x="462590" y="0"/>
                </a:cubicBezTo>
                <a:cubicBezTo>
                  <a:pt x="501771" y="578849"/>
                  <a:pt x="353174" y="1093977"/>
                  <a:pt x="462590" y="1322489"/>
                </a:cubicBezTo>
                <a:cubicBezTo>
                  <a:pt x="300873" y="1286061"/>
                  <a:pt x="94897" y="1339607"/>
                  <a:pt x="0" y="1322489"/>
                </a:cubicBezTo>
                <a:cubicBezTo>
                  <a:pt x="-62472" y="843223"/>
                  <a:pt x="-95712" y="197076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FFC000"/>
            </a:solidFill>
            <a:prstDash val="sysDash"/>
            <a:extLst>
              <a:ext uri="{C807C97D-BFC1-408E-A445-0C87EB9F89A2}">
                <ask:lineSketchStyleProps xmlns="" xmlns:ask="http://schemas.microsoft.com/office/drawing/2018/sketchyshapes" sd="3872487597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出産後</a:t>
            </a:r>
            <a:endParaRPr lang="en-US" altLang="ja-JP" sz="1200" b="1" dirty="0">
              <a:solidFill>
                <a:schemeClr val="tx1"/>
              </a:solidFill>
              <a:latin typeface="HG丸ｺﾞｼｯｸM-PRO" panose="020F0400000000000000" pitchFamily="50" charset="-128"/>
              <a:ea typeface="HG丸ｺﾞｼｯｸM-PRO" panose="020F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02CD13-87ED-9743-8EB7-CE614B0D80C6}"/>
              </a:ext>
            </a:extLst>
          </p:cNvPr>
          <p:cNvSpPr txBox="1"/>
          <p:nvPr/>
        </p:nvSpPr>
        <p:spPr>
          <a:xfrm>
            <a:off x="893648" y="9093205"/>
            <a:ext cx="6292253" cy="4385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　寝屋川市こども部子育て支援課　子育て世代包括支援センター</a:t>
            </a:r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SKIP</a:t>
            </a:r>
            <a:r>
              <a: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〒</a:t>
            </a:r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572-8533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寝屋川市池田西町</a:t>
            </a:r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</a:t>
            </a:r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　電話</a:t>
            </a:r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072-838-0374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F8462DC-B2C8-4B1F-62B7-F783B885ABB8}"/>
              </a:ext>
            </a:extLst>
          </p:cNvPr>
          <p:cNvSpPr txBox="1"/>
          <p:nvPr/>
        </p:nvSpPr>
        <p:spPr>
          <a:xfrm>
            <a:off x="527887" y="2060977"/>
            <a:ext cx="6379869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必要事項</a:t>
            </a:r>
            <a:r>
              <a:rPr lang="ja-JP" altLang="en-US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①アンケート②面談③申請書兼請求書提出　出産応援給付金（５万円）　</a:t>
            </a:r>
            <a:endParaRPr lang="ja-JP" altLang="en-US" sz="13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212C1F-3A54-953D-F326-A657E4071631}"/>
              </a:ext>
            </a:extLst>
          </p:cNvPr>
          <p:cNvSpPr txBox="1"/>
          <p:nvPr/>
        </p:nvSpPr>
        <p:spPr>
          <a:xfrm>
            <a:off x="476600" y="5640470"/>
            <a:ext cx="6350762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必要事項</a:t>
            </a:r>
            <a:r>
              <a:rPr lang="ja-JP" altLang="en-US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①アンケート②面談③申請書兼請求書提出　子育て応援給付金（５万円）　</a:t>
            </a:r>
            <a:endParaRPr lang="en-US" altLang="ja-JP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お子様１人当たり５万円となりますので、多胎児の場合、双子は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万円となります。</a:t>
            </a:r>
            <a:endParaRPr lang="ja-JP" altLang="en-US" sz="1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D3D07ED-3116-71A3-6E2A-A096983DF451}"/>
              </a:ext>
            </a:extLst>
          </p:cNvPr>
          <p:cNvSpPr txBox="1"/>
          <p:nvPr/>
        </p:nvSpPr>
        <p:spPr>
          <a:xfrm>
            <a:off x="-1" y="593504"/>
            <a:ext cx="6858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寝屋川市では、妊婦・子育て世帯の皆様が安心して出産・子育てができるよう、妊娠期から出産・子育てまでの相談や必要な支援サービスにつなぐ伴走型支援の充実を図るとともに、妊娠届出や出産届出を行った方に対する経済的支援として出産・子育て応援給付金</a:t>
            </a:r>
            <a:r>
              <a:rPr kumimoji="1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０万円）を支給します。</a:t>
            </a:r>
            <a:endParaRPr kumimoji="1"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申請や必要な手続きは、以下の通りとなりますので、「すくすく計画書」とともに保管してください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CEEF62F-485E-41BB-87CB-1F46A3A92C04}"/>
              </a:ext>
            </a:extLst>
          </p:cNvPr>
          <p:cNvSpPr/>
          <p:nvPr/>
        </p:nvSpPr>
        <p:spPr>
          <a:xfrm>
            <a:off x="742121" y="4078397"/>
            <a:ext cx="3221439" cy="3251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111DB194-A022-8A70-CC5C-5D15D83901F8}"/>
              </a:ext>
            </a:extLst>
          </p:cNvPr>
          <p:cNvSpPr/>
          <p:nvPr/>
        </p:nvSpPr>
        <p:spPr>
          <a:xfrm>
            <a:off x="459362" y="1321476"/>
            <a:ext cx="5011878" cy="480169"/>
          </a:xfrm>
          <a:prstGeom prst="wedgeRoundRectCallout">
            <a:avLst>
              <a:gd name="adj1" fmla="val 61416"/>
              <a:gd name="adj2" fmla="val 3386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6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20C5E8-72D9-2987-7F08-4567B02CE049}"/>
              </a:ext>
            </a:extLst>
          </p:cNvPr>
          <p:cNvSpPr txBox="1"/>
          <p:nvPr/>
        </p:nvSpPr>
        <p:spPr>
          <a:xfrm>
            <a:off x="565746" y="1321676"/>
            <a:ext cx="49868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妊娠期から子育て期まで、各種教室や相談予約及び必要な子育て情報を配信する「ねや</a:t>
            </a:r>
            <a:r>
              <a:rPr kumimoji="1" lang="en-US" altLang="ja-JP" sz="1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CoCo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アプリ」をダウンロードし、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や出産予定日を登録してください</a:t>
            </a:r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8CA0EA3-7B85-D7A7-DD44-1B83AB2E14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4037" b="-608"/>
          <a:stretch/>
        </p:blipFill>
        <p:spPr>
          <a:xfrm>
            <a:off x="59553" y="8976117"/>
            <a:ext cx="834095" cy="846991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0923F9A-AA64-5961-1CDF-3A12E333FF99}"/>
              </a:ext>
            </a:extLst>
          </p:cNvPr>
          <p:cNvSpPr txBox="1"/>
          <p:nvPr/>
        </p:nvSpPr>
        <p:spPr>
          <a:xfrm>
            <a:off x="677240" y="4060092"/>
            <a:ext cx="352172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必要事項</a:t>
            </a:r>
            <a:r>
              <a:rPr lang="ja-JP" altLang="en-US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①アンケート　②面談</a:t>
            </a:r>
            <a:r>
              <a:rPr lang="en-US" altLang="ja-JP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希望者）</a:t>
            </a:r>
            <a:endParaRPr lang="en-US" altLang="ja-JP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789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4668</TotalTime>
  <Words>161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HG丸ｺﾞｼｯｸM-PRO</vt:lpstr>
      <vt:lpstr>Office テーマ</vt:lpstr>
      <vt:lpstr>出産・子育て応援給付金　申請の流れ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寝屋川市における「妊娠期から」</dc:title>
  <dc:creator>横手　友香</dc:creator>
  <cp:lastModifiedBy>杉山　愛香</cp:lastModifiedBy>
  <cp:revision>162</cp:revision>
  <cp:lastPrinted>2023-02-22T01:16:31Z</cp:lastPrinted>
  <dcterms:created xsi:type="dcterms:W3CDTF">2022-10-28T02:17:01Z</dcterms:created>
  <dcterms:modified xsi:type="dcterms:W3CDTF">2023-02-22T01:18:16Z</dcterms:modified>
</cp:coreProperties>
</file>