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5113000" cy="21374100"/>
  <p:notesSz cx="6807200" cy="99393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G丸ｺﾞｼｯｸM-PRO" panose="020F0600000000000000" pitchFamily="50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17"/>
    <a:srgbClr val="FFFF99"/>
    <a:srgbClr val="49F40C"/>
    <a:srgbClr val="E6FEE8"/>
    <a:srgbClr val="A1FDAA"/>
    <a:srgbClr val="FB75F5"/>
    <a:srgbClr val="FFF3FC"/>
    <a:srgbClr val="FFCDF1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531" autoAdjust="0"/>
  </p:normalViewPr>
  <p:slideViewPr>
    <p:cSldViewPr>
      <p:cViewPr varScale="1">
        <p:scale>
          <a:sx n="20" d="100"/>
          <a:sy n="20" d="100"/>
        </p:scale>
        <p:origin x="2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mailto:kosodate@city.neyagawa.osaka.jp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kosodate@city.Neyagawa.Osaka.jp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図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578" y="-88856"/>
            <a:ext cx="15765622" cy="292633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3" y="1319771"/>
            <a:ext cx="2990839" cy="1750883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 bwMode="blackWhite">
          <a:xfrm>
            <a:off x="1516482" y="2103106"/>
            <a:ext cx="1596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800" dirty="0">
                <a:ln w="10160">
                  <a:solidFill>
                    <a:srgbClr val="F1F117"/>
                  </a:solidFill>
                  <a:prstDash val="solid"/>
                </a:ln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出産・子育て応援給付金事業のご案内　　　　　</a:t>
            </a:r>
            <a:endParaRPr lang="en-US" altLang="ja-JP" sz="4800" dirty="0">
              <a:ln w="10160">
                <a:solidFill>
                  <a:srgbClr val="F1F117"/>
                </a:solidFill>
                <a:prstDash val="solid"/>
              </a:ln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815152" y="18253404"/>
            <a:ext cx="9724747" cy="279761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31338" y="3374314"/>
            <a:ext cx="14821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寝屋川市では、全ての妊婦・子育て世帯が安心して出産・子育てができるよう、妊娠期から出産・子育てまで一貫して身近で相談に応じ、様々なニーズに即した必要な支援につなぐ伴走型支援の充実を図るとともに、経済的支援として「出産応援給付金（５万円）」及び「子育て応援給付金（児童１人当たり５万円）」を支給します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04804" y="10698683"/>
            <a:ext cx="13397334" cy="512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4"/>
              </a:lnSpc>
              <a:spcBef>
                <a:spcPct val="0"/>
              </a:spcBef>
            </a:pPr>
            <a:r>
              <a:rPr lang="ja-JP" altLang="en-US" sz="4400" dirty="0">
                <a:solidFill>
                  <a:srgbClr val="3D251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事業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の流れ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83728" y="6220720"/>
            <a:ext cx="1379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〇面接実施のタイミング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①妊娠届出時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②妊娠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か月ごろ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アンケートに回答、希望者に面談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③出生届後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〇面談の対象者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妊婦・産婦など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089900" y="558165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▶経済的支援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550145" y="6519817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〇出産応援給付金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妊婦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人当たり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〇子育て応援給付金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児童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人当たり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〇支給方法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申請時に指定した口座に振込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〇案内チラシの配布時期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妊娠届出時・出生届出時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9802" y="16732116"/>
            <a:ext cx="155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経過措置：令和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日～令和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日の間に出生届出・妊娠届出をされた方は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出産・子育て応援給付金の対象となります（申請日時点で住民票がある方）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対象の方に順次郵送で案内しますので、申請書・アンケートを返送ください。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171642" y="18465233"/>
            <a:ext cx="1349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572-8533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寝屋川市池田西町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寝屋川市こども部子育て支援課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直通：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072-838-0374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072-838-0428</a:t>
            </a:r>
          </a:p>
          <a:p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E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mail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5"/>
              </a:rPr>
              <a:t>kosodate@city.neyagawa.osaka.jp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/>
          </a:p>
          <a:p>
            <a:endParaRPr kumimoji="1" lang="ja-JP" altLang="en-US" dirty="0"/>
          </a:p>
        </p:txBody>
      </p:sp>
      <p:grpSp>
        <p:nvGrpSpPr>
          <p:cNvPr id="110" name="グループ化 109"/>
          <p:cNvGrpSpPr/>
          <p:nvPr/>
        </p:nvGrpSpPr>
        <p:grpSpPr>
          <a:xfrm>
            <a:off x="17442586" y="3000938"/>
            <a:ext cx="1291396" cy="284156"/>
            <a:chOff x="6875671" y="1555092"/>
            <a:chExt cx="1291396" cy="284156"/>
          </a:xfrm>
        </p:grpSpPr>
        <p:sp>
          <p:nvSpPr>
            <p:cNvPr id="82" name="フローチャート: 結合子 81"/>
            <p:cNvSpPr/>
            <p:nvPr/>
          </p:nvSpPr>
          <p:spPr>
            <a:xfrm>
              <a:off x="7837177" y="1555092"/>
              <a:ext cx="329890" cy="284156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: 結合子 83"/>
            <p:cNvSpPr/>
            <p:nvPr/>
          </p:nvSpPr>
          <p:spPr>
            <a:xfrm>
              <a:off x="7369349" y="1555092"/>
              <a:ext cx="329890" cy="28415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ローチャート: 結合子 84"/>
            <p:cNvSpPr/>
            <p:nvPr/>
          </p:nvSpPr>
          <p:spPr>
            <a:xfrm>
              <a:off x="6875671" y="1555092"/>
              <a:ext cx="329890" cy="284156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17156930" y="1597212"/>
            <a:ext cx="1222763" cy="311784"/>
            <a:chOff x="12331641" y="1612266"/>
            <a:chExt cx="1222763" cy="311784"/>
          </a:xfrm>
        </p:grpSpPr>
        <p:sp>
          <p:nvSpPr>
            <p:cNvPr id="86" name="フローチャート: 結合子 85"/>
            <p:cNvSpPr/>
            <p:nvPr/>
          </p:nvSpPr>
          <p:spPr>
            <a:xfrm>
              <a:off x="12331641" y="1639894"/>
              <a:ext cx="329890" cy="28415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: 結合子 86"/>
            <p:cNvSpPr/>
            <p:nvPr/>
          </p:nvSpPr>
          <p:spPr>
            <a:xfrm>
              <a:off x="12769642" y="1619250"/>
              <a:ext cx="329890" cy="28415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ローチャート: 結合子 87"/>
            <p:cNvSpPr/>
            <p:nvPr/>
          </p:nvSpPr>
          <p:spPr>
            <a:xfrm>
              <a:off x="13224514" y="1612266"/>
              <a:ext cx="329890" cy="28415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5" name="正方形/長方形 94"/>
          <p:cNvSpPr/>
          <p:nvPr/>
        </p:nvSpPr>
        <p:spPr>
          <a:xfrm>
            <a:off x="464731" y="3174702"/>
            <a:ext cx="1450193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97438" y="6092586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伴走型相談支援の</a:t>
            </a:r>
            <a:r>
              <a:rPr kumimoji="1"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面談実施後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に支給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 flipV="1">
            <a:off x="17109501" y="4715234"/>
            <a:ext cx="2441142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7942178" y="13819383"/>
            <a:ext cx="1215934" cy="92339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角丸四角形 62"/>
          <p:cNvSpPr/>
          <p:nvPr/>
        </p:nvSpPr>
        <p:spPr>
          <a:xfrm>
            <a:off x="11724495" y="13802648"/>
            <a:ext cx="1215934" cy="92339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025248" y="13819384"/>
            <a:ext cx="1699527" cy="92339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9165426" y="12660371"/>
            <a:ext cx="5617651" cy="378048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4269072" y="12678564"/>
            <a:ext cx="1693551" cy="369884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981154" y="12678099"/>
            <a:ext cx="2529828" cy="378865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1182574" y="12679116"/>
            <a:ext cx="3086498" cy="372630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09161" y="12697966"/>
            <a:ext cx="12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妊娠初期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3592" y="12667736"/>
            <a:ext cx="300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妊娠中期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95472" y="12663316"/>
            <a:ext cx="24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妊娠後期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272819" y="126633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子育て期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9802" y="13841942"/>
            <a:ext cx="24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▶伴走型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相談支援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65539" y="13241702"/>
            <a:ext cx="195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①妊娠届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59272" y="1394118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・面談①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・アンケート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89618" y="13215820"/>
            <a:ext cx="24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②妊娠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か月ごろ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00670" y="13835811"/>
            <a:ext cx="198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アンケート②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か月頃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郵送します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65133" y="13954384"/>
            <a:ext cx="16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面談②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（希望者）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426335" y="13194233"/>
            <a:ext cx="184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③出生届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553554" y="13795775"/>
            <a:ext cx="194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給付金の案内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出生届時に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配布します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917442" y="14079681"/>
            <a:ext cx="12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面談③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1179500" y="11452346"/>
            <a:ext cx="1656529" cy="980969"/>
            <a:chOff x="809299" y="9010650"/>
            <a:chExt cx="1656529" cy="98096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865628" y="9151985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妊娠が</a:t>
              </a:r>
              <a:endPara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分かったら</a:t>
              </a: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809299" y="9010650"/>
              <a:ext cx="1489401" cy="980969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ホームベース 34"/>
          <p:cNvSpPr/>
          <p:nvPr/>
        </p:nvSpPr>
        <p:spPr>
          <a:xfrm>
            <a:off x="4463006" y="11461524"/>
            <a:ext cx="3575555" cy="971791"/>
          </a:xfrm>
          <a:prstGeom prst="homePlat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/>
        </p:nvSpPr>
        <p:spPr>
          <a:xfrm>
            <a:off x="3018525" y="11462223"/>
            <a:ext cx="1912193" cy="96454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05109" y="11688128"/>
            <a:ext cx="1911382" cy="84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妊娠届出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54934" y="11711207"/>
            <a:ext cx="2057400" cy="46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妊娠期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7383233" y="11433061"/>
            <a:ext cx="1184014" cy="10145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6728" y="11633537"/>
            <a:ext cx="553998" cy="907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出産</a:t>
            </a:r>
          </a:p>
        </p:txBody>
      </p:sp>
      <p:sp>
        <p:nvSpPr>
          <p:cNvPr id="37" name="ホームベース 36"/>
          <p:cNvSpPr/>
          <p:nvPr/>
        </p:nvSpPr>
        <p:spPr>
          <a:xfrm>
            <a:off x="9991803" y="11433645"/>
            <a:ext cx="4791274" cy="999670"/>
          </a:xfrm>
          <a:prstGeom prst="homePlat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9221" y="11722949"/>
            <a:ext cx="19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子育て期</a:t>
            </a:r>
          </a:p>
        </p:txBody>
      </p:sp>
      <p:sp>
        <p:nvSpPr>
          <p:cNvPr id="49" name="ホームベース 48"/>
          <p:cNvSpPr/>
          <p:nvPr/>
        </p:nvSpPr>
        <p:spPr>
          <a:xfrm>
            <a:off x="8529514" y="11438832"/>
            <a:ext cx="1912193" cy="99448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61468" y="11674656"/>
            <a:ext cx="1874460" cy="45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出生届出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1905184" y="13615853"/>
            <a:ext cx="12871306" cy="13172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7341080" y="14038504"/>
            <a:ext cx="439770" cy="517943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>
            <a:off x="11160010" y="14014506"/>
            <a:ext cx="439770" cy="517943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309845" y="15232876"/>
            <a:ext cx="14632744" cy="1585431"/>
            <a:chOff x="335005" y="15535718"/>
            <a:chExt cx="14632744" cy="1585431"/>
          </a:xfrm>
        </p:grpSpPr>
        <p:sp>
          <p:nvSpPr>
            <p:cNvPr id="69" name="正方形/長方形 68"/>
            <p:cNvSpPr/>
            <p:nvPr/>
          </p:nvSpPr>
          <p:spPr bwMode="gray">
            <a:xfrm>
              <a:off x="3250225" y="15535718"/>
              <a:ext cx="1494835" cy="1317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2547814" y="15535718"/>
              <a:ext cx="1941352" cy="1317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11693589" y="15563008"/>
              <a:ext cx="852505" cy="12899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393582" y="15540224"/>
              <a:ext cx="852505" cy="1317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35005" y="15824883"/>
              <a:ext cx="2071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▶経済的</a:t>
              </a:r>
              <a:endPara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　支援</a:t>
              </a: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1936931" y="15540224"/>
              <a:ext cx="12871306" cy="13172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543768" y="15810581"/>
              <a:ext cx="553998" cy="10432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申請</a:t>
              </a:r>
            </a:p>
          </p:txBody>
        </p:sp>
        <p:sp>
          <p:nvSpPr>
            <p:cNvPr id="54" name="テキスト ボックス 53"/>
            <p:cNvSpPr txBox="1"/>
            <p:nvPr/>
          </p:nvSpPr>
          <p:spPr bwMode="white">
            <a:xfrm>
              <a:off x="3338912" y="15771283"/>
              <a:ext cx="1485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出産応援</a:t>
              </a:r>
              <a:endParaRPr kumimoji="1" lang="en-US" altLang="ja-JP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給付金</a:t>
              </a:r>
            </a:p>
          </p:txBody>
        </p:sp>
        <p:sp>
          <p:nvSpPr>
            <p:cNvPr id="61" name="テキスト ボックス 60"/>
            <p:cNvSpPr txBox="1"/>
            <p:nvPr/>
          </p:nvSpPr>
          <p:spPr bwMode="white">
            <a:xfrm>
              <a:off x="12619946" y="15778847"/>
              <a:ext cx="2347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子育て応援</a:t>
              </a:r>
              <a:endParaRPr kumimoji="1" lang="en-US" altLang="ja-JP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給付金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1874633" y="15851396"/>
              <a:ext cx="553998" cy="12697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申請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18349" y="20615910"/>
            <a:ext cx="425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詳しくは市ホームページへ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1" y="18342083"/>
            <a:ext cx="2208293" cy="22082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7" y="10058757"/>
            <a:ext cx="2277844" cy="1535240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 bwMode="black">
          <a:xfrm>
            <a:off x="8445452" y="1311032"/>
            <a:ext cx="429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n w="10160">
                  <a:solidFill>
                    <a:srgbClr val="F1F117"/>
                  </a:solidFill>
                  <a:prstDash val="solid"/>
                </a:ln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寝屋川市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377096" y="5419384"/>
            <a:ext cx="6644374" cy="4933704"/>
            <a:chOff x="699926" y="4973708"/>
            <a:chExt cx="6644374" cy="4612488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1150090" y="5139342"/>
              <a:ext cx="5802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▶伴走型相談支援</a:t>
              </a:r>
            </a:p>
          </p:txBody>
        </p:sp>
        <p:sp>
          <p:nvSpPr>
            <p:cNvPr id="81" name="角丸四角形 80"/>
            <p:cNvSpPr/>
            <p:nvPr/>
          </p:nvSpPr>
          <p:spPr>
            <a:xfrm>
              <a:off x="699926" y="4973708"/>
              <a:ext cx="6644374" cy="461248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1289" y="7797103"/>
              <a:ext cx="2180952" cy="1390476"/>
            </a:xfrm>
            <a:prstGeom prst="rect">
              <a:avLst/>
            </a:prstGeom>
          </p:spPr>
        </p:pic>
      </p:grpSp>
      <p:sp>
        <p:nvSpPr>
          <p:cNvPr id="80" name="角丸四角形 79"/>
          <p:cNvSpPr/>
          <p:nvPr/>
        </p:nvSpPr>
        <p:spPr>
          <a:xfrm>
            <a:off x="7516453" y="5414890"/>
            <a:ext cx="6934162" cy="499598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2370" y="6895118"/>
            <a:ext cx="1949542" cy="1598181"/>
          </a:xfrm>
          <a:prstGeom prst="rect">
            <a:avLst/>
          </a:prstGeom>
        </p:spPr>
      </p:pic>
      <p:sp>
        <p:nvSpPr>
          <p:cNvPr id="108" name="正方形/長方形 107"/>
          <p:cNvSpPr/>
          <p:nvPr/>
        </p:nvSpPr>
        <p:spPr>
          <a:xfrm>
            <a:off x="442738" y="3061427"/>
            <a:ext cx="1450193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49788" y="19334803"/>
            <a:ext cx="1572904" cy="1511939"/>
          </a:xfrm>
          <a:prstGeom prst="rect">
            <a:avLst/>
          </a:prstGeom>
        </p:spPr>
      </p:pic>
      <p:sp>
        <p:nvSpPr>
          <p:cNvPr id="50" name="ストライプ矢印 49"/>
          <p:cNvSpPr/>
          <p:nvPr/>
        </p:nvSpPr>
        <p:spPr>
          <a:xfrm rot="5400000">
            <a:off x="2388198" y="14598065"/>
            <a:ext cx="782322" cy="830150"/>
          </a:xfrm>
          <a:prstGeom prst="stripedRightArrow">
            <a:avLst>
              <a:gd name="adj1" fmla="val 50000"/>
              <a:gd name="adj2" fmla="val 47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ストライプ矢印 95"/>
          <p:cNvSpPr/>
          <p:nvPr/>
        </p:nvSpPr>
        <p:spPr>
          <a:xfrm rot="5400000">
            <a:off x="11722248" y="14618362"/>
            <a:ext cx="782322" cy="830150"/>
          </a:xfrm>
          <a:prstGeom prst="stripedRightArrow">
            <a:avLst>
              <a:gd name="adj1" fmla="val 50000"/>
              <a:gd name="adj2" fmla="val 47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1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236</Words>
  <Application>Microsoft Office PowerPoint</Application>
  <PresentationFormat>ユーザー設定</PresentationFormat>
  <Paragraphs>68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Calibri</vt:lpstr>
      <vt:lpstr>Arial</vt:lpstr>
      <vt:lpstr>ＭＳ Ｐゴシック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モノクロ　写真　イベント　ポスター</dc:title>
  <dc:creator>上東ゆい</dc:creator>
  <cp:lastModifiedBy>杉山　愛香</cp:lastModifiedBy>
  <cp:revision>277</cp:revision>
  <cp:lastPrinted>2023-02-22T01:16:09Z</cp:lastPrinted>
  <dcterms:created xsi:type="dcterms:W3CDTF">2006-08-16T00:00:00Z</dcterms:created>
  <dcterms:modified xsi:type="dcterms:W3CDTF">2023-02-22T01:18:48Z</dcterms:modified>
  <dc:identifier>DAFFjrMeTKs</dc:identifier>
</cp:coreProperties>
</file>