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7336" r:id="rId3"/>
    <p:sldId id="7338" r:id="rId4"/>
    <p:sldId id="7337" r:id="rId5"/>
    <p:sldId id="7340" r:id="rId6"/>
    <p:sldId id="7341" r:id="rId7"/>
    <p:sldId id="7342" r:id="rId8"/>
    <p:sldId id="7343" r:id="rId9"/>
    <p:sldId id="7281" r:id="rId10"/>
    <p:sldId id="7279" r:id="rId11"/>
    <p:sldId id="7334" r:id="rId12"/>
    <p:sldId id="7280" r:id="rId13"/>
    <p:sldId id="7331" r:id="rId14"/>
    <p:sldId id="7332" r:id="rId15"/>
    <p:sldId id="257" r:id="rId16"/>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5" autoAdjust="0"/>
    <p:restoredTop sz="94660"/>
  </p:normalViewPr>
  <p:slideViewPr>
    <p:cSldViewPr snapToGrid="0">
      <p:cViewPr varScale="1">
        <p:scale>
          <a:sx n="107" d="100"/>
          <a:sy n="107" d="100"/>
        </p:scale>
        <p:origin x="58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2075" tIns="46038" rIns="92075" bIns="460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8693"/>
          </a:xfrm>
          <a:prstGeom prst="rect">
            <a:avLst/>
          </a:prstGeom>
        </p:spPr>
        <p:txBody>
          <a:bodyPr vert="horz" lIns="92075" tIns="46038" rIns="92075" bIns="46038" rtlCol="0"/>
          <a:lstStyle>
            <a:lvl1pPr algn="r">
              <a:defRPr sz="1200"/>
            </a:lvl1pPr>
          </a:lstStyle>
          <a:p>
            <a:fld id="{7B4C7613-870D-40EC-BDEF-B02C57203DE2}" type="datetimeFigureOut">
              <a:rPr kumimoji="1" lang="ja-JP" altLang="en-US" smtClean="0"/>
              <a:t>2025/1/17</a:t>
            </a:fld>
            <a:endParaRPr kumimoji="1" lang="ja-JP" altLang="en-US"/>
          </a:p>
        </p:txBody>
      </p:sp>
      <p:sp>
        <p:nvSpPr>
          <p:cNvPr id="4" name="スライド イメージ プレースホルダー 3"/>
          <p:cNvSpPr>
            <a:spLocks noGrp="1" noRot="1" noChangeAspect="1"/>
          </p:cNvSpPr>
          <p:nvPr>
            <p:ph type="sldImg" idx="2"/>
          </p:nvPr>
        </p:nvSpPr>
        <p:spPr>
          <a:xfrm>
            <a:off x="420688" y="1241425"/>
            <a:ext cx="5965825" cy="3355975"/>
          </a:xfrm>
          <a:prstGeom prst="rect">
            <a:avLst/>
          </a:prstGeom>
          <a:noFill/>
          <a:ln w="12700">
            <a:solidFill>
              <a:prstClr val="black"/>
            </a:solidFill>
          </a:ln>
        </p:spPr>
        <p:txBody>
          <a:bodyPr vert="horz" lIns="92075" tIns="46038" rIns="92075" bIns="46038" rtlCol="0" anchor="ctr"/>
          <a:lstStyle/>
          <a:p>
            <a:endParaRPr lang="ja-JP" altLang="en-US"/>
          </a:p>
        </p:txBody>
      </p:sp>
      <p:sp>
        <p:nvSpPr>
          <p:cNvPr id="5" name="ノート プレースホルダー 4"/>
          <p:cNvSpPr>
            <a:spLocks noGrp="1"/>
          </p:cNvSpPr>
          <p:nvPr>
            <p:ph type="body" sz="quarter" idx="3"/>
          </p:nvPr>
        </p:nvSpPr>
        <p:spPr>
          <a:xfrm>
            <a:off x="680720" y="4783306"/>
            <a:ext cx="5445760" cy="3913615"/>
          </a:xfrm>
          <a:prstGeom prst="rect">
            <a:avLst/>
          </a:prstGeom>
        </p:spPr>
        <p:txBody>
          <a:bodyPr vert="horz" lIns="92075" tIns="46038" rIns="92075" bIns="460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075" tIns="46038" rIns="92075" bIns="460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2075" tIns="46038" rIns="92075" bIns="46038" rtlCol="0" anchor="b"/>
          <a:lstStyle>
            <a:lvl1pPr algn="r">
              <a:defRPr sz="1200"/>
            </a:lvl1pPr>
          </a:lstStyle>
          <a:p>
            <a:fld id="{D2244A07-1A30-4D7C-88A5-FD0A282590D5}" type="slidenum">
              <a:rPr kumimoji="1" lang="ja-JP" altLang="en-US" smtClean="0"/>
              <a:t>‹#›</a:t>
            </a:fld>
            <a:endParaRPr kumimoji="1" lang="ja-JP" altLang="en-US"/>
          </a:p>
        </p:txBody>
      </p:sp>
    </p:spTree>
    <p:extLst>
      <p:ext uri="{BB962C8B-B14F-4D97-AF65-F5344CB8AC3E}">
        <p14:creationId xmlns:p14="http://schemas.microsoft.com/office/powerpoint/2010/main" val="36102204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2244A07-1A30-4D7C-88A5-FD0A282590D5}" type="slidenum">
              <a:rPr kumimoji="1" lang="ja-JP" altLang="en-US" smtClean="0"/>
              <a:t>5</a:t>
            </a:fld>
            <a:endParaRPr kumimoji="1" lang="ja-JP" altLang="en-US"/>
          </a:p>
        </p:txBody>
      </p:sp>
    </p:spTree>
    <p:extLst>
      <p:ext uri="{BB962C8B-B14F-4D97-AF65-F5344CB8AC3E}">
        <p14:creationId xmlns:p14="http://schemas.microsoft.com/office/powerpoint/2010/main" val="1883446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99B022-C035-92A9-D19F-8C48043908BC}"/>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4D29DC1-6B4B-8BC3-9D4F-7B3B9C3006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360AD2B-3252-EBF5-2214-EA26FD5A3C58}"/>
              </a:ext>
            </a:extLst>
          </p:cNvPr>
          <p:cNvSpPr>
            <a:spLocks noGrp="1"/>
          </p:cNvSpPr>
          <p:nvPr>
            <p:ph type="dt" sz="half" idx="10"/>
          </p:nvPr>
        </p:nvSpPr>
        <p:spPr/>
        <p:txBody>
          <a:bodyPr/>
          <a:lstStyle/>
          <a:p>
            <a:fld id="{59DDDA18-EA01-407A-8978-3F02A8413960}" type="datetimeFigureOut">
              <a:rPr kumimoji="1" lang="ja-JP" altLang="en-US" smtClean="0"/>
              <a:t>2025/1/17</a:t>
            </a:fld>
            <a:endParaRPr kumimoji="1" lang="ja-JP" altLang="en-US"/>
          </a:p>
        </p:txBody>
      </p:sp>
      <p:sp>
        <p:nvSpPr>
          <p:cNvPr id="5" name="フッター プレースホルダー 4">
            <a:extLst>
              <a:ext uri="{FF2B5EF4-FFF2-40B4-BE49-F238E27FC236}">
                <a16:creationId xmlns:a16="http://schemas.microsoft.com/office/drawing/2014/main" id="{0C6BD9B6-E226-2FF6-5806-7C79DE6AE92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5423074-B686-F15E-D9EE-480F44F6F967}"/>
              </a:ext>
            </a:extLst>
          </p:cNvPr>
          <p:cNvSpPr>
            <a:spLocks noGrp="1"/>
          </p:cNvSpPr>
          <p:nvPr>
            <p:ph type="sldNum" sz="quarter" idx="12"/>
          </p:nvPr>
        </p:nvSpPr>
        <p:spPr/>
        <p:txBody>
          <a:bodyPr/>
          <a:lstStyle/>
          <a:p>
            <a:fld id="{812A8050-37F7-45C7-A1EB-8DE8E95B405D}" type="slidenum">
              <a:rPr kumimoji="1" lang="ja-JP" altLang="en-US" smtClean="0"/>
              <a:t>‹#›</a:t>
            </a:fld>
            <a:endParaRPr kumimoji="1" lang="ja-JP" altLang="en-US"/>
          </a:p>
        </p:txBody>
      </p:sp>
    </p:spTree>
    <p:extLst>
      <p:ext uri="{BB962C8B-B14F-4D97-AF65-F5344CB8AC3E}">
        <p14:creationId xmlns:p14="http://schemas.microsoft.com/office/powerpoint/2010/main" val="1959881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9AD7B8-4949-2594-217C-233DB655C1E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B82643A-89D0-1650-53E5-284BF110689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68EC5EF-A1E0-0505-3F0C-1049FE39ED4D}"/>
              </a:ext>
            </a:extLst>
          </p:cNvPr>
          <p:cNvSpPr>
            <a:spLocks noGrp="1"/>
          </p:cNvSpPr>
          <p:nvPr>
            <p:ph type="dt" sz="half" idx="10"/>
          </p:nvPr>
        </p:nvSpPr>
        <p:spPr/>
        <p:txBody>
          <a:bodyPr/>
          <a:lstStyle/>
          <a:p>
            <a:fld id="{59DDDA18-EA01-407A-8978-3F02A8413960}" type="datetimeFigureOut">
              <a:rPr kumimoji="1" lang="ja-JP" altLang="en-US" smtClean="0"/>
              <a:t>2025/1/17</a:t>
            </a:fld>
            <a:endParaRPr kumimoji="1" lang="ja-JP" altLang="en-US"/>
          </a:p>
        </p:txBody>
      </p:sp>
      <p:sp>
        <p:nvSpPr>
          <p:cNvPr id="5" name="フッター プレースホルダー 4">
            <a:extLst>
              <a:ext uri="{FF2B5EF4-FFF2-40B4-BE49-F238E27FC236}">
                <a16:creationId xmlns:a16="http://schemas.microsoft.com/office/drawing/2014/main" id="{D01D50D6-1E6B-1B54-547E-3872031C7D2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6AAD000-CDEE-BC7D-EDF5-D452A0F7050D}"/>
              </a:ext>
            </a:extLst>
          </p:cNvPr>
          <p:cNvSpPr>
            <a:spLocks noGrp="1"/>
          </p:cNvSpPr>
          <p:nvPr>
            <p:ph type="sldNum" sz="quarter" idx="12"/>
          </p:nvPr>
        </p:nvSpPr>
        <p:spPr/>
        <p:txBody>
          <a:bodyPr/>
          <a:lstStyle/>
          <a:p>
            <a:fld id="{812A8050-37F7-45C7-A1EB-8DE8E95B405D}" type="slidenum">
              <a:rPr kumimoji="1" lang="ja-JP" altLang="en-US" smtClean="0"/>
              <a:t>‹#›</a:t>
            </a:fld>
            <a:endParaRPr kumimoji="1" lang="ja-JP" altLang="en-US"/>
          </a:p>
        </p:txBody>
      </p:sp>
    </p:spTree>
    <p:extLst>
      <p:ext uri="{BB962C8B-B14F-4D97-AF65-F5344CB8AC3E}">
        <p14:creationId xmlns:p14="http://schemas.microsoft.com/office/powerpoint/2010/main" val="650715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34BEF5D-059F-56CA-BAC3-EDD8CCE92E2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D8AB04C-60AD-1F80-A661-101C82E9CA12}"/>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23FEAD7-8D0A-4744-4C19-BE8E04DE526B}"/>
              </a:ext>
            </a:extLst>
          </p:cNvPr>
          <p:cNvSpPr>
            <a:spLocks noGrp="1"/>
          </p:cNvSpPr>
          <p:nvPr>
            <p:ph type="dt" sz="half" idx="10"/>
          </p:nvPr>
        </p:nvSpPr>
        <p:spPr/>
        <p:txBody>
          <a:bodyPr/>
          <a:lstStyle/>
          <a:p>
            <a:fld id="{59DDDA18-EA01-407A-8978-3F02A8413960}" type="datetimeFigureOut">
              <a:rPr kumimoji="1" lang="ja-JP" altLang="en-US" smtClean="0"/>
              <a:t>2025/1/17</a:t>
            </a:fld>
            <a:endParaRPr kumimoji="1" lang="ja-JP" altLang="en-US"/>
          </a:p>
        </p:txBody>
      </p:sp>
      <p:sp>
        <p:nvSpPr>
          <p:cNvPr id="5" name="フッター プレースホルダー 4">
            <a:extLst>
              <a:ext uri="{FF2B5EF4-FFF2-40B4-BE49-F238E27FC236}">
                <a16:creationId xmlns:a16="http://schemas.microsoft.com/office/drawing/2014/main" id="{27E85BA5-5009-B2A6-4D06-8EAF0EEE275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65F5FD5-6240-6E71-ADBC-24AC27DE5E47}"/>
              </a:ext>
            </a:extLst>
          </p:cNvPr>
          <p:cNvSpPr>
            <a:spLocks noGrp="1"/>
          </p:cNvSpPr>
          <p:nvPr>
            <p:ph type="sldNum" sz="quarter" idx="12"/>
          </p:nvPr>
        </p:nvSpPr>
        <p:spPr/>
        <p:txBody>
          <a:bodyPr/>
          <a:lstStyle/>
          <a:p>
            <a:fld id="{812A8050-37F7-45C7-A1EB-8DE8E95B405D}" type="slidenum">
              <a:rPr kumimoji="1" lang="ja-JP" altLang="en-US" smtClean="0"/>
              <a:t>‹#›</a:t>
            </a:fld>
            <a:endParaRPr kumimoji="1" lang="ja-JP" altLang="en-US"/>
          </a:p>
        </p:txBody>
      </p:sp>
    </p:spTree>
    <p:extLst>
      <p:ext uri="{BB962C8B-B14F-4D97-AF65-F5344CB8AC3E}">
        <p14:creationId xmlns:p14="http://schemas.microsoft.com/office/powerpoint/2010/main" val="211778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55E9C8-943B-4E71-1282-4DB674A919F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C171D5F-0806-F77F-8844-E4422B0DC68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031AF1E-D8D7-1589-B782-54182C16AF9C}"/>
              </a:ext>
            </a:extLst>
          </p:cNvPr>
          <p:cNvSpPr>
            <a:spLocks noGrp="1"/>
          </p:cNvSpPr>
          <p:nvPr>
            <p:ph type="dt" sz="half" idx="10"/>
          </p:nvPr>
        </p:nvSpPr>
        <p:spPr/>
        <p:txBody>
          <a:bodyPr/>
          <a:lstStyle/>
          <a:p>
            <a:fld id="{59DDDA18-EA01-407A-8978-3F02A8413960}" type="datetimeFigureOut">
              <a:rPr kumimoji="1" lang="ja-JP" altLang="en-US" smtClean="0"/>
              <a:t>2025/1/17</a:t>
            </a:fld>
            <a:endParaRPr kumimoji="1" lang="ja-JP" altLang="en-US"/>
          </a:p>
        </p:txBody>
      </p:sp>
      <p:sp>
        <p:nvSpPr>
          <p:cNvPr id="5" name="フッター プレースホルダー 4">
            <a:extLst>
              <a:ext uri="{FF2B5EF4-FFF2-40B4-BE49-F238E27FC236}">
                <a16:creationId xmlns:a16="http://schemas.microsoft.com/office/drawing/2014/main" id="{F6C65F75-6A03-D49C-37FA-4AA940CE737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4815C11-11A1-751F-2408-790D9249AED0}"/>
              </a:ext>
            </a:extLst>
          </p:cNvPr>
          <p:cNvSpPr>
            <a:spLocks noGrp="1"/>
          </p:cNvSpPr>
          <p:nvPr>
            <p:ph type="sldNum" sz="quarter" idx="12"/>
          </p:nvPr>
        </p:nvSpPr>
        <p:spPr/>
        <p:txBody>
          <a:bodyPr/>
          <a:lstStyle/>
          <a:p>
            <a:fld id="{812A8050-37F7-45C7-A1EB-8DE8E95B405D}" type="slidenum">
              <a:rPr kumimoji="1" lang="ja-JP" altLang="en-US" smtClean="0"/>
              <a:t>‹#›</a:t>
            </a:fld>
            <a:endParaRPr kumimoji="1" lang="ja-JP" altLang="en-US"/>
          </a:p>
        </p:txBody>
      </p:sp>
    </p:spTree>
    <p:extLst>
      <p:ext uri="{BB962C8B-B14F-4D97-AF65-F5344CB8AC3E}">
        <p14:creationId xmlns:p14="http://schemas.microsoft.com/office/powerpoint/2010/main" val="2601985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C433A9-8D4E-8795-5F3B-ECFAF0DEA7C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4D8FE32-7166-7DD1-1665-DEF6DCE519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1319463-660C-7768-D4C8-D8FEE7465338}"/>
              </a:ext>
            </a:extLst>
          </p:cNvPr>
          <p:cNvSpPr>
            <a:spLocks noGrp="1"/>
          </p:cNvSpPr>
          <p:nvPr>
            <p:ph type="dt" sz="half" idx="10"/>
          </p:nvPr>
        </p:nvSpPr>
        <p:spPr/>
        <p:txBody>
          <a:bodyPr/>
          <a:lstStyle/>
          <a:p>
            <a:fld id="{59DDDA18-EA01-407A-8978-3F02A8413960}" type="datetimeFigureOut">
              <a:rPr kumimoji="1" lang="ja-JP" altLang="en-US" smtClean="0"/>
              <a:t>2025/1/17</a:t>
            </a:fld>
            <a:endParaRPr kumimoji="1" lang="ja-JP" altLang="en-US"/>
          </a:p>
        </p:txBody>
      </p:sp>
      <p:sp>
        <p:nvSpPr>
          <p:cNvPr id="5" name="フッター プレースホルダー 4">
            <a:extLst>
              <a:ext uri="{FF2B5EF4-FFF2-40B4-BE49-F238E27FC236}">
                <a16:creationId xmlns:a16="http://schemas.microsoft.com/office/drawing/2014/main" id="{4BE29D19-D4BE-4032-9FD9-3BD665FB82F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9CD8730-0D92-883D-C868-F6CBE7C0AF54}"/>
              </a:ext>
            </a:extLst>
          </p:cNvPr>
          <p:cNvSpPr>
            <a:spLocks noGrp="1"/>
          </p:cNvSpPr>
          <p:nvPr>
            <p:ph type="sldNum" sz="quarter" idx="12"/>
          </p:nvPr>
        </p:nvSpPr>
        <p:spPr/>
        <p:txBody>
          <a:bodyPr/>
          <a:lstStyle/>
          <a:p>
            <a:fld id="{812A8050-37F7-45C7-A1EB-8DE8E95B405D}" type="slidenum">
              <a:rPr kumimoji="1" lang="ja-JP" altLang="en-US" smtClean="0"/>
              <a:t>‹#›</a:t>
            </a:fld>
            <a:endParaRPr kumimoji="1" lang="ja-JP" altLang="en-US"/>
          </a:p>
        </p:txBody>
      </p:sp>
    </p:spTree>
    <p:extLst>
      <p:ext uri="{BB962C8B-B14F-4D97-AF65-F5344CB8AC3E}">
        <p14:creationId xmlns:p14="http://schemas.microsoft.com/office/powerpoint/2010/main" val="3855527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C8F126-D965-DF82-F2A4-38EB0B62AF4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E59BD65-FE84-2A76-9236-EE862E53DCF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34D23CE-B215-6D6C-4D1D-B59476CED0D6}"/>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CAC86DF-5775-55C4-CBBB-80A54E0B8B71}"/>
              </a:ext>
            </a:extLst>
          </p:cNvPr>
          <p:cNvSpPr>
            <a:spLocks noGrp="1"/>
          </p:cNvSpPr>
          <p:nvPr>
            <p:ph type="dt" sz="half" idx="10"/>
          </p:nvPr>
        </p:nvSpPr>
        <p:spPr/>
        <p:txBody>
          <a:bodyPr/>
          <a:lstStyle/>
          <a:p>
            <a:fld id="{59DDDA18-EA01-407A-8978-3F02A8413960}" type="datetimeFigureOut">
              <a:rPr kumimoji="1" lang="ja-JP" altLang="en-US" smtClean="0"/>
              <a:t>2025/1/17</a:t>
            </a:fld>
            <a:endParaRPr kumimoji="1" lang="ja-JP" altLang="en-US"/>
          </a:p>
        </p:txBody>
      </p:sp>
      <p:sp>
        <p:nvSpPr>
          <p:cNvPr id="6" name="フッター プレースホルダー 5">
            <a:extLst>
              <a:ext uri="{FF2B5EF4-FFF2-40B4-BE49-F238E27FC236}">
                <a16:creationId xmlns:a16="http://schemas.microsoft.com/office/drawing/2014/main" id="{5BAC4E0E-AF2F-0603-CEA7-CD50867AD0E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C214E5C-96C7-3F5C-C675-ADDDECBE9D3D}"/>
              </a:ext>
            </a:extLst>
          </p:cNvPr>
          <p:cNvSpPr>
            <a:spLocks noGrp="1"/>
          </p:cNvSpPr>
          <p:nvPr>
            <p:ph type="sldNum" sz="quarter" idx="12"/>
          </p:nvPr>
        </p:nvSpPr>
        <p:spPr/>
        <p:txBody>
          <a:bodyPr/>
          <a:lstStyle/>
          <a:p>
            <a:fld id="{812A8050-37F7-45C7-A1EB-8DE8E95B405D}" type="slidenum">
              <a:rPr kumimoji="1" lang="ja-JP" altLang="en-US" smtClean="0"/>
              <a:t>‹#›</a:t>
            </a:fld>
            <a:endParaRPr kumimoji="1" lang="ja-JP" altLang="en-US"/>
          </a:p>
        </p:txBody>
      </p:sp>
    </p:spTree>
    <p:extLst>
      <p:ext uri="{BB962C8B-B14F-4D97-AF65-F5344CB8AC3E}">
        <p14:creationId xmlns:p14="http://schemas.microsoft.com/office/powerpoint/2010/main" val="44745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239470-083E-747F-ED75-D3972B61537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258DA99-FFA8-5C29-EFEB-9D50E1269A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0905D16-1CA4-CE4C-6B1F-A014702F9886}"/>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0C33A40-9549-6726-2F77-472A8C271D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09E6A59-4875-972B-7B51-FE83955FC5A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9B6C159-0C6E-919D-DFCF-B31C2CB8655D}"/>
              </a:ext>
            </a:extLst>
          </p:cNvPr>
          <p:cNvSpPr>
            <a:spLocks noGrp="1"/>
          </p:cNvSpPr>
          <p:nvPr>
            <p:ph type="dt" sz="half" idx="10"/>
          </p:nvPr>
        </p:nvSpPr>
        <p:spPr/>
        <p:txBody>
          <a:bodyPr/>
          <a:lstStyle/>
          <a:p>
            <a:fld id="{59DDDA18-EA01-407A-8978-3F02A8413960}" type="datetimeFigureOut">
              <a:rPr kumimoji="1" lang="ja-JP" altLang="en-US" smtClean="0"/>
              <a:t>2025/1/17</a:t>
            </a:fld>
            <a:endParaRPr kumimoji="1" lang="ja-JP" altLang="en-US"/>
          </a:p>
        </p:txBody>
      </p:sp>
      <p:sp>
        <p:nvSpPr>
          <p:cNvPr id="8" name="フッター プレースホルダー 7">
            <a:extLst>
              <a:ext uri="{FF2B5EF4-FFF2-40B4-BE49-F238E27FC236}">
                <a16:creationId xmlns:a16="http://schemas.microsoft.com/office/drawing/2014/main" id="{A4D05FD7-3D74-8CD2-82C4-78C4E92C08B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03CBE74-1180-EAC5-5D4C-4275D8801489}"/>
              </a:ext>
            </a:extLst>
          </p:cNvPr>
          <p:cNvSpPr>
            <a:spLocks noGrp="1"/>
          </p:cNvSpPr>
          <p:nvPr>
            <p:ph type="sldNum" sz="quarter" idx="12"/>
          </p:nvPr>
        </p:nvSpPr>
        <p:spPr/>
        <p:txBody>
          <a:bodyPr/>
          <a:lstStyle/>
          <a:p>
            <a:fld id="{812A8050-37F7-45C7-A1EB-8DE8E95B405D}" type="slidenum">
              <a:rPr kumimoji="1" lang="ja-JP" altLang="en-US" smtClean="0"/>
              <a:t>‹#›</a:t>
            </a:fld>
            <a:endParaRPr kumimoji="1" lang="ja-JP" altLang="en-US"/>
          </a:p>
        </p:txBody>
      </p:sp>
    </p:spTree>
    <p:extLst>
      <p:ext uri="{BB962C8B-B14F-4D97-AF65-F5344CB8AC3E}">
        <p14:creationId xmlns:p14="http://schemas.microsoft.com/office/powerpoint/2010/main" val="2726563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AEFF14-D11C-9764-BE39-A80741355E0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9EBD586-F23D-2C1C-5AF2-B9264BEB5847}"/>
              </a:ext>
            </a:extLst>
          </p:cNvPr>
          <p:cNvSpPr>
            <a:spLocks noGrp="1"/>
          </p:cNvSpPr>
          <p:nvPr>
            <p:ph type="dt" sz="half" idx="10"/>
          </p:nvPr>
        </p:nvSpPr>
        <p:spPr/>
        <p:txBody>
          <a:bodyPr/>
          <a:lstStyle/>
          <a:p>
            <a:fld id="{59DDDA18-EA01-407A-8978-3F02A8413960}" type="datetimeFigureOut">
              <a:rPr kumimoji="1" lang="ja-JP" altLang="en-US" smtClean="0"/>
              <a:t>2025/1/17</a:t>
            </a:fld>
            <a:endParaRPr kumimoji="1" lang="ja-JP" altLang="en-US"/>
          </a:p>
        </p:txBody>
      </p:sp>
      <p:sp>
        <p:nvSpPr>
          <p:cNvPr id="4" name="フッター プレースホルダー 3">
            <a:extLst>
              <a:ext uri="{FF2B5EF4-FFF2-40B4-BE49-F238E27FC236}">
                <a16:creationId xmlns:a16="http://schemas.microsoft.com/office/drawing/2014/main" id="{87C58B8D-B538-0DAD-507E-5CD26C5EE91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6D5F0DB-31AE-4103-5D40-13713FD3D1E3}"/>
              </a:ext>
            </a:extLst>
          </p:cNvPr>
          <p:cNvSpPr>
            <a:spLocks noGrp="1"/>
          </p:cNvSpPr>
          <p:nvPr>
            <p:ph type="sldNum" sz="quarter" idx="12"/>
          </p:nvPr>
        </p:nvSpPr>
        <p:spPr/>
        <p:txBody>
          <a:bodyPr/>
          <a:lstStyle/>
          <a:p>
            <a:fld id="{812A8050-37F7-45C7-A1EB-8DE8E95B405D}" type="slidenum">
              <a:rPr kumimoji="1" lang="ja-JP" altLang="en-US" smtClean="0"/>
              <a:t>‹#›</a:t>
            </a:fld>
            <a:endParaRPr kumimoji="1" lang="ja-JP" altLang="en-US"/>
          </a:p>
        </p:txBody>
      </p:sp>
    </p:spTree>
    <p:extLst>
      <p:ext uri="{BB962C8B-B14F-4D97-AF65-F5344CB8AC3E}">
        <p14:creationId xmlns:p14="http://schemas.microsoft.com/office/powerpoint/2010/main" val="3269670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0A762EE-E896-5873-064F-7F9FD0CCF284}"/>
              </a:ext>
            </a:extLst>
          </p:cNvPr>
          <p:cNvSpPr>
            <a:spLocks noGrp="1"/>
          </p:cNvSpPr>
          <p:nvPr>
            <p:ph type="dt" sz="half" idx="10"/>
          </p:nvPr>
        </p:nvSpPr>
        <p:spPr/>
        <p:txBody>
          <a:bodyPr/>
          <a:lstStyle/>
          <a:p>
            <a:fld id="{59DDDA18-EA01-407A-8978-3F02A8413960}" type="datetimeFigureOut">
              <a:rPr kumimoji="1" lang="ja-JP" altLang="en-US" smtClean="0"/>
              <a:t>2025/1/17</a:t>
            </a:fld>
            <a:endParaRPr kumimoji="1" lang="ja-JP" altLang="en-US"/>
          </a:p>
        </p:txBody>
      </p:sp>
      <p:sp>
        <p:nvSpPr>
          <p:cNvPr id="3" name="フッター プレースホルダー 2">
            <a:extLst>
              <a:ext uri="{FF2B5EF4-FFF2-40B4-BE49-F238E27FC236}">
                <a16:creationId xmlns:a16="http://schemas.microsoft.com/office/drawing/2014/main" id="{1B929426-9AB5-A964-6668-A266EAC46E3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1D5DD8E-2EED-DE38-8E42-5384F0DC8C9F}"/>
              </a:ext>
            </a:extLst>
          </p:cNvPr>
          <p:cNvSpPr>
            <a:spLocks noGrp="1"/>
          </p:cNvSpPr>
          <p:nvPr>
            <p:ph type="sldNum" sz="quarter" idx="12"/>
          </p:nvPr>
        </p:nvSpPr>
        <p:spPr/>
        <p:txBody>
          <a:bodyPr/>
          <a:lstStyle/>
          <a:p>
            <a:fld id="{812A8050-37F7-45C7-A1EB-8DE8E95B405D}" type="slidenum">
              <a:rPr kumimoji="1" lang="ja-JP" altLang="en-US" smtClean="0"/>
              <a:t>‹#›</a:t>
            </a:fld>
            <a:endParaRPr kumimoji="1" lang="ja-JP" altLang="en-US"/>
          </a:p>
        </p:txBody>
      </p:sp>
    </p:spTree>
    <p:extLst>
      <p:ext uri="{BB962C8B-B14F-4D97-AF65-F5344CB8AC3E}">
        <p14:creationId xmlns:p14="http://schemas.microsoft.com/office/powerpoint/2010/main" val="2134828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9BE653-3893-6565-5CEA-A066A4682B6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0701BB8-4AA5-D077-0099-1A1E496AF8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27ABCDA-DF9D-1D32-4554-7A2C49A866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60F193C-E4D6-578B-C825-C889FFA47949}"/>
              </a:ext>
            </a:extLst>
          </p:cNvPr>
          <p:cNvSpPr>
            <a:spLocks noGrp="1"/>
          </p:cNvSpPr>
          <p:nvPr>
            <p:ph type="dt" sz="half" idx="10"/>
          </p:nvPr>
        </p:nvSpPr>
        <p:spPr/>
        <p:txBody>
          <a:bodyPr/>
          <a:lstStyle/>
          <a:p>
            <a:fld id="{59DDDA18-EA01-407A-8978-3F02A8413960}" type="datetimeFigureOut">
              <a:rPr kumimoji="1" lang="ja-JP" altLang="en-US" smtClean="0"/>
              <a:t>2025/1/17</a:t>
            </a:fld>
            <a:endParaRPr kumimoji="1" lang="ja-JP" altLang="en-US"/>
          </a:p>
        </p:txBody>
      </p:sp>
      <p:sp>
        <p:nvSpPr>
          <p:cNvPr id="6" name="フッター プレースホルダー 5">
            <a:extLst>
              <a:ext uri="{FF2B5EF4-FFF2-40B4-BE49-F238E27FC236}">
                <a16:creationId xmlns:a16="http://schemas.microsoft.com/office/drawing/2014/main" id="{AB50CCCA-6E72-E641-DB83-807D2458FBC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59CA27D-CD0C-DFFD-06A0-9C73EEEE82B8}"/>
              </a:ext>
            </a:extLst>
          </p:cNvPr>
          <p:cNvSpPr>
            <a:spLocks noGrp="1"/>
          </p:cNvSpPr>
          <p:nvPr>
            <p:ph type="sldNum" sz="quarter" idx="12"/>
          </p:nvPr>
        </p:nvSpPr>
        <p:spPr/>
        <p:txBody>
          <a:bodyPr/>
          <a:lstStyle/>
          <a:p>
            <a:fld id="{812A8050-37F7-45C7-A1EB-8DE8E95B405D}" type="slidenum">
              <a:rPr kumimoji="1" lang="ja-JP" altLang="en-US" smtClean="0"/>
              <a:t>‹#›</a:t>
            </a:fld>
            <a:endParaRPr kumimoji="1" lang="ja-JP" altLang="en-US"/>
          </a:p>
        </p:txBody>
      </p:sp>
    </p:spTree>
    <p:extLst>
      <p:ext uri="{BB962C8B-B14F-4D97-AF65-F5344CB8AC3E}">
        <p14:creationId xmlns:p14="http://schemas.microsoft.com/office/powerpoint/2010/main" val="2336301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A900CA-67BC-7328-3353-378FE9B1CE8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0C908DB-4C84-9D25-575C-49AA3D3F1F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D2BF17A-067D-9AB8-C29D-A9539B2D09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5B52321-525D-ADE2-BF13-A5E6CB620310}"/>
              </a:ext>
            </a:extLst>
          </p:cNvPr>
          <p:cNvSpPr>
            <a:spLocks noGrp="1"/>
          </p:cNvSpPr>
          <p:nvPr>
            <p:ph type="dt" sz="half" idx="10"/>
          </p:nvPr>
        </p:nvSpPr>
        <p:spPr/>
        <p:txBody>
          <a:bodyPr/>
          <a:lstStyle/>
          <a:p>
            <a:fld id="{59DDDA18-EA01-407A-8978-3F02A8413960}" type="datetimeFigureOut">
              <a:rPr kumimoji="1" lang="ja-JP" altLang="en-US" smtClean="0"/>
              <a:t>2025/1/17</a:t>
            </a:fld>
            <a:endParaRPr kumimoji="1" lang="ja-JP" altLang="en-US"/>
          </a:p>
        </p:txBody>
      </p:sp>
      <p:sp>
        <p:nvSpPr>
          <p:cNvPr id="6" name="フッター プレースホルダー 5">
            <a:extLst>
              <a:ext uri="{FF2B5EF4-FFF2-40B4-BE49-F238E27FC236}">
                <a16:creationId xmlns:a16="http://schemas.microsoft.com/office/drawing/2014/main" id="{E6A8F384-150C-06D6-0952-62A245BCD46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AE21392-C85C-497B-8786-BE234FCAE48D}"/>
              </a:ext>
            </a:extLst>
          </p:cNvPr>
          <p:cNvSpPr>
            <a:spLocks noGrp="1"/>
          </p:cNvSpPr>
          <p:nvPr>
            <p:ph type="sldNum" sz="quarter" idx="12"/>
          </p:nvPr>
        </p:nvSpPr>
        <p:spPr/>
        <p:txBody>
          <a:bodyPr/>
          <a:lstStyle/>
          <a:p>
            <a:fld id="{812A8050-37F7-45C7-A1EB-8DE8E95B405D}" type="slidenum">
              <a:rPr kumimoji="1" lang="ja-JP" altLang="en-US" smtClean="0"/>
              <a:t>‹#›</a:t>
            </a:fld>
            <a:endParaRPr kumimoji="1" lang="ja-JP" altLang="en-US"/>
          </a:p>
        </p:txBody>
      </p:sp>
    </p:spTree>
    <p:extLst>
      <p:ext uri="{BB962C8B-B14F-4D97-AF65-F5344CB8AC3E}">
        <p14:creationId xmlns:p14="http://schemas.microsoft.com/office/powerpoint/2010/main" val="89157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0A9BE88-71EA-BE4A-99E0-305C8C3509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7CBCE89-0DF2-F67E-1ABF-7716B6AC5D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3724E9F-FB3C-5C5C-A65B-242A0EA35D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DDDA18-EA01-407A-8978-3F02A8413960}" type="datetimeFigureOut">
              <a:rPr kumimoji="1" lang="ja-JP" altLang="en-US" smtClean="0"/>
              <a:t>2025/1/17</a:t>
            </a:fld>
            <a:endParaRPr kumimoji="1" lang="ja-JP" altLang="en-US"/>
          </a:p>
        </p:txBody>
      </p:sp>
      <p:sp>
        <p:nvSpPr>
          <p:cNvPr id="5" name="フッター プレースホルダー 4">
            <a:extLst>
              <a:ext uri="{FF2B5EF4-FFF2-40B4-BE49-F238E27FC236}">
                <a16:creationId xmlns:a16="http://schemas.microsoft.com/office/drawing/2014/main" id="{6DDFABCC-F503-6854-BF4D-4C16E70544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841C592-B826-52C7-BAF4-1DCAB38250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2A8050-37F7-45C7-A1EB-8DE8E95B405D}" type="slidenum">
              <a:rPr kumimoji="1" lang="ja-JP" altLang="en-US" smtClean="0"/>
              <a:t>‹#›</a:t>
            </a:fld>
            <a:endParaRPr kumimoji="1" lang="ja-JP" altLang="en-US"/>
          </a:p>
        </p:txBody>
      </p:sp>
    </p:spTree>
    <p:extLst>
      <p:ext uri="{BB962C8B-B14F-4D97-AF65-F5344CB8AC3E}">
        <p14:creationId xmlns:p14="http://schemas.microsoft.com/office/powerpoint/2010/main" val="2336606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479060-9B80-89E2-96B7-78277A4C5CD2}"/>
              </a:ext>
            </a:extLst>
          </p:cNvPr>
          <p:cNvSpPr>
            <a:spLocks noGrp="1"/>
          </p:cNvSpPr>
          <p:nvPr>
            <p:ph type="ctrTitle"/>
          </p:nvPr>
        </p:nvSpPr>
        <p:spPr>
          <a:xfrm>
            <a:off x="829559" y="1776936"/>
            <a:ext cx="10586301" cy="3059015"/>
          </a:xfrm>
        </p:spPr>
        <p:txBody>
          <a:bodyPr>
            <a:normAutofit fontScale="90000"/>
          </a:bodyPr>
          <a:lstStyle/>
          <a:p>
            <a:r>
              <a:rPr lang="ja-JP" altLang="en-US" dirty="0">
                <a:latin typeface="HGP創英角ﾎﾟｯﾌﾟ体" panose="040B0A00000000000000" pitchFamily="50" charset="-128"/>
                <a:ea typeface="HGP創英角ﾎﾟｯﾌﾟ体" panose="040B0A00000000000000" pitchFamily="50" charset="-128"/>
              </a:rPr>
              <a:t>「一人の暮らしを支える」ことから</a:t>
            </a:r>
            <a:br>
              <a:rPr lang="en-US" altLang="ja-JP" dirty="0">
                <a:latin typeface="HGP創英角ﾎﾟｯﾌﾟ体" panose="040B0A00000000000000" pitchFamily="50" charset="-128"/>
                <a:ea typeface="HGP創英角ﾎﾟｯﾌﾟ体" panose="040B0A00000000000000" pitchFamily="50" charset="-128"/>
              </a:rPr>
            </a:br>
            <a:r>
              <a:rPr lang="ja-JP" altLang="en-US" dirty="0">
                <a:latin typeface="HGP創英角ﾎﾟｯﾌﾟ体" panose="040B0A00000000000000" pitchFamily="50" charset="-128"/>
                <a:ea typeface="HGP創英角ﾎﾟｯﾌﾟ体" panose="040B0A00000000000000" pitchFamily="50" charset="-128"/>
              </a:rPr>
              <a:t>支援を考える地域ケア会議！</a:t>
            </a:r>
            <a:br>
              <a:rPr lang="en-US" altLang="ja-JP" dirty="0">
                <a:latin typeface="HGP創英角ﾎﾟｯﾌﾟ体" panose="040B0A00000000000000" pitchFamily="50" charset="-128"/>
                <a:ea typeface="HGP創英角ﾎﾟｯﾌﾟ体" panose="040B0A00000000000000" pitchFamily="50" charset="-128"/>
              </a:rPr>
            </a:br>
            <a:br>
              <a:rPr lang="en-US" altLang="ja-JP" dirty="0">
                <a:latin typeface="HGP創英角ﾎﾟｯﾌﾟ体" panose="040B0A00000000000000" pitchFamily="50" charset="-128"/>
                <a:ea typeface="HGP創英角ﾎﾟｯﾌﾟ体" panose="040B0A00000000000000" pitchFamily="50" charset="-128"/>
              </a:rPr>
            </a:br>
            <a:r>
              <a:rPr lang="ja-JP" altLang="en-US" sz="6700" dirty="0">
                <a:latin typeface="HGP創英角ﾎﾟｯﾌﾟ体" panose="040B0A00000000000000" pitchFamily="50" charset="-128"/>
                <a:ea typeface="HGP創英角ﾎﾟｯﾌﾟ体" panose="040B0A00000000000000" pitchFamily="50" charset="-128"/>
              </a:rPr>
              <a:t>～ふらっと</a:t>
            </a:r>
            <a:r>
              <a:rPr lang="en-US" altLang="ja-JP" sz="6700" dirty="0">
                <a:latin typeface="HGP創英角ﾎﾟｯﾌﾟ体" panose="040B0A00000000000000" pitchFamily="50" charset="-128"/>
                <a:ea typeface="HGP創英角ﾎﾟｯﾌﾟ体" panose="040B0A00000000000000" pitchFamily="50" charset="-128"/>
              </a:rPr>
              <a:t>Flat</a:t>
            </a:r>
            <a:r>
              <a:rPr lang="ja-JP" altLang="en-US" sz="6700" dirty="0">
                <a:latin typeface="HGP創英角ﾎﾟｯﾌﾟ体" panose="040B0A00000000000000" pitchFamily="50" charset="-128"/>
                <a:ea typeface="HGP創英角ﾎﾟｯﾌﾟ体" panose="040B0A00000000000000" pitchFamily="50" charset="-128"/>
              </a:rPr>
              <a:t>～</a:t>
            </a:r>
            <a:endParaRPr kumimoji="1" lang="ja-JP" altLang="en-US" dirty="0">
              <a:latin typeface="HGP創英角ﾎﾟｯﾌﾟ体" panose="040B0A00000000000000" pitchFamily="50" charset="-128"/>
              <a:ea typeface="HGP創英角ﾎﾟｯﾌﾟ体" panose="040B0A00000000000000" pitchFamily="50" charset="-128"/>
            </a:endParaRPr>
          </a:p>
        </p:txBody>
      </p:sp>
      <p:sp>
        <p:nvSpPr>
          <p:cNvPr id="6" name="タイトル 1">
            <a:extLst>
              <a:ext uri="{FF2B5EF4-FFF2-40B4-BE49-F238E27FC236}">
                <a16:creationId xmlns:a16="http://schemas.microsoft.com/office/drawing/2014/main" id="{47E8EE59-4212-AAFD-E6D8-B28FBDCC7E7D}"/>
              </a:ext>
            </a:extLst>
          </p:cNvPr>
          <p:cNvSpPr txBox="1">
            <a:spLocks/>
          </p:cNvSpPr>
          <p:nvPr/>
        </p:nvSpPr>
        <p:spPr>
          <a:xfrm>
            <a:off x="1524000" y="4470400"/>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sz="3200" dirty="0">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2886957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ABECCE-0D33-F269-B0B8-40C4BABD1DC7}"/>
              </a:ext>
            </a:extLst>
          </p:cNvPr>
          <p:cNvSpPr>
            <a:spLocks noGrp="1"/>
          </p:cNvSpPr>
          <p:nvPr>
            <p:ph type="title"/>
          </p:nvPr>
        </p:nvSpPr>
        <p:spPr>
          <a:xfrm>
            <a:off x="552100" y="488541"/>
            <a:ext cx="10712410" cy="740009"/>
          </a:xfrm>
          <a:solidFill>
            <a:schemeClr val="accent6">
              <a:lumMod val="20000"/>
              <a:lumOff val="80000"/>
            </a:schemeClr>
          </a:solidFill>
        </p:spPr>
        <p:txBody>
          <a:bodyPr>
            <a:normAutofit/>
          </a:bodyPr>
          <a:lstStyle/>
          <a:p>
            <a:r>
              <a:rPr lang="ja-JP" altLang="en-US" dirty="0">
                <a:latin typeface="HGP創英角ﾎﾟｯﾌﾟ体" panose="040B0A00000000000000" pitchFamily="50" charset="-128"/>
                <a:ea typeface="HGP創英角ﾎﾟｯﾌﾟ体" panose="040B0A00000000000000" pitchFamily="50" charset="-128"/>
              </a:rPr>
              <a:t>ふらっと</a:t>
            </a:r>
            <a:r>
              <a:rPr lang="en-US" altLang="ja-JP" dirty="0">
                <a:latin typeface="HGP創英角ﾎﾟｯﾌﾟ体" panose="040B0A00000000000000" pitchFamily="50" charset="-128"/>
                <a:ea typeface="HGP創英角ﾎﾟｯﾌﾟ体" panose="040B0A00000000000000" pitchFamily="50" charset="-128"/>
              </a:rPr>
              <a:t>Flat</a:t>
            </a:r>
            <a:r>
              <a:rPr lang="ja-JP" altLang="en-US" dirty="0">
                <a:latin typeface="HGP創英角ﾎﾟｯﾌﾟ体" panose="040B0A00000000000000" pitchFamily="50" charset="-128"/>
                <a:ea typeface="HGP創英角ﾎﾟｯﾌﾟ体" panose="040B0A00000000000000" pitchFamily="50" charset="-128"/>
              </a:rPr>
              <a:t>の概要</a:t>
            </a:r>
            <a:endParaRPr kumimoji="1" lang="ja-JP" altLang="en-US" dirty="0">
              <a:latin typeface="HGP創英角ﾎﾟｯﾌﾟ体" panose="040B0A00000000000000" pitchFamily="50" charset="-128"/>
              <a:ea typeface="HGP創英角ﾎﾟｯﾌﾟ体" panose="040B0A00000000000000" pitchFamily="50" charset="-128"/>
            </a:endParaRPr>
          </a:p>
        </p:txBody>
      </p:sp>
      <p:sp>
        <p:nvSpPr>
          <p:cNvPr id="4" name="正方形/長方形 3">
            <a:extLst>
              <a:ext uri="{FF2B5EF4-FFF2-40B4-BE49-F238E27FC236}">
                <a16:creationId xmlns:a16="http://schemas.microsoft.com/office/drawing/2014/main" id="{6F2D6633-C29E-D8F1-A47E-E94A36245371}"/>
              </a:ext>
            </a:extLst>
          </p:cNvPr>
          <p:cNvSpPr/>
          <p:nvPr/>
        </p:nvSpPr>
        <p:spPr>
          <a:xfrm>
            <a:off x="617080" y="1351965"/>
            <a:ext cx="10647430" cy="5245178"/>
          </a:xfrm>
          <a:prstGeom prst="rect">
            <a:avLst/>
          </a:prstGeom>
          <a:solidFill>
            <a:schemeClr val="accent6">
              <a:lumMod val="20000"/>
              <a:lumOff val="8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2000" dirty="0">
                <a:solidFill>
                  <a:schemeClr val="tx1"/>
                </a:solidFill>
                <a:latin typeface="HGP創英角ﾎﾟｯﾌﾟ体" panose="040B0A00000000000000" pitchFamily="50" charset="-128"/>
                <a:ea typeface="HGP創英角ﾎﾟｯﾌﾟ体" panose="040B0A00000000000000" pitchFamily="50" charset="-128"/>
              </a:rPr>
              <a:t>〇開催頻度</a:t>
            </a:r>
            <a:endParaRPr kumimoji="1"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　・月１回　</a:t>
            </a:r>
            <a:r>
              <a:rPr lang="en-US" altLang="ja-JP" sz="2000" dirty="0">
                <a:solidFill>
                  <a:schemeClr val="tx1"/>
                </a:solidFill>
                <a:latin typeface="HGP創英角ﾎﾟｯﾌﾟ体" panose="040B0A00000000000000" pitchFamily="50" charset="-128"/>
                <a:ea typeface="HGP創英角ﾎﾟｯﾌﾟ体" panose="040B0A00000000000000" pitchFamily="50" charset="-128"/>
              </a:rPr>
              <a:t>1</a:t>
            </a:r>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時間半を想定</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〇参加対象者</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　・参加に関する資格要件などの制限がなく、寝屋川市に関係する多様な機関や人が参加可能</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　・自由参加でオープンな会議</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　・事例から学び、業務に活かしていきたい方</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〇参加方法</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　・申込書による事前申し込み</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〇内　容</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　・要支援認定高齢者の事例を</a:t>
            </a:r>
            <a:r>
              <a:rPr lang="en-US" altLang="ja-JP" sz="2000" dirty="0">
                <a:solidFill>
                  <a:schemeClr val="tx1"/>
                </a:solidFill>
                <a:latin typeface="HGP創英角ﾎﾟｯﾌﾟ体" panose="040B0A00000000000000" pitchFamily="50" charset="-128"/>
                <a:ea typeface="HGP創英角ﾎﾟｯﾌﾟ体" panose="040B0A00000000000000" pitchFamily="50" charset="-128"/>
              </a:rPr>
              <a:t>1</a:t>
            </a:r>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回の会議で２～</a:t>
            </a:r>
            <a:r>
              <a:rPr lang="en-US" altLang="ja-JP" sz="2000" dirty="0">
                <a:solidFill>
                  <a:schemeClr val="tx1"/>
                </a:solidFill>
                <a:latin typeface="HGP創英角ﾎﾟｯﾌﾟ体" panose="040B0A00000000000000" pitchFamily="50" charset="-128"/>
                <a:ea typeface="HGP創英角ﾎﾟｯﾌﾟ体" panose="040B0A00000000000000" pitchFamily="50" charset="-128"/>
              </a:rPr>
              <a:t>3</a:t>
            </a:r>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件検討</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　</a:t>
            </a:r>
            <a:r>
              <a:rPr lang="en-US" altLang="ja-JP" sz="2000" dirty="0">
                <a:solidFill>
                  <a:schemeClr val="tx1"/>
                </a:solidFill>
                <a:latin typeface="HGP創英角ﾎﾟｯﾌﾟ体" panose="040B0A00000000000000" pitchFamily="50" charset="-128"/>
                <a:ea typeface="HGP創英角ﾎﾟｯﾌﾟ体" panose="040B0A00000000000000" pitchFamily="50" charset="-128"/>
              </a:rPr>
              <a:t>※</a:t>
            </a:r>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今年度は通所型サービス（短期集中）利用中＋利用後に介護保険サービス継続中の方</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　・困難事例ではなく、ありがちなよくあるケースの検証</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　・高齢者が何に躓いているのかを考え、どう暮らしを支えるのかを意見交換</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　</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314707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ABECCE-0D33-F269-B0B8-40C4BABD1DC7}"/>
              </a:ext>
            </a:extLst>
          </p:cNvPr>
          <p:cNvSpPr>
            <a:spLocks noGrp="1"/>
          </p:cNvSpPr>
          <p:nvPr>
            <p:ph type="title"/>
          </p:nvPr>
        </p:nvSpPr>
        <p:spPr>
          <a:xfrm>
            <a:off x="552100" y="488541"/>
            <a:ext cx="10712410" cy="740009"/>
          </a:xfrm>
          <a:solidFill>
            <a:schemeClr val="accent6">
              <a:lumMod val="20000"/>
              <a:lumOff val="80000"/>
            </a:schemeClr>
          </a:solidFill>
        </p:spPr>
        <p:txBody>
          <a:bodyPr>
            <a:normAutofit/>
          </a:bodyPr>
          <a:lstStyle/>
          <a:p>
            <a:r>
              <a:rPr lang="ja-JP" altLang="en-US" dirty="0">
                <a:latin typeface="HGP創英角ﾎﾟｯﾌﾟ体" panose="040B0A00000000000000" pitchFamily="50" charset="-128"/>
                <a:ea typeface="HGP創英角ﾎﾟｯﾌﾟ体" panose="040B0A00000000000000" pitchFamily="50" charset="-128"/>
              </a:rPr>
              <a:t>ふらっと</a:t>
            </a:r>
            <a:r>
              <a:rPr lang="en-US" altLang="ja-JP" dirty="0">
                <a:latin typeface="HGP創英角ﾎﾟｯﾌﾟ体" panose="040B0A00000000000000" pitchFamily="50" charset="-128"/>
                <a:ea typeface="HGP創英角ﾎﾟｯﾌﾟ体" panose="040B0A00000000000000" pitchFamily="50" charset="-128"/>
              </a:rPr>
              <a:t>Flat</a:t>
            </a:r>
            <a:r>
              <a:rPr lang="ja-JP" altLang="en-US" dirty="0">
                <a:latin typeface="HGP創英角ﾎﾟｯﾌﾟ体" panose="040B0A00000000000000" pitchFamily="50" charset="-128"/>
                <a:ea typeface="HGP創英角ﾎﾟｯﾌﾟ体" panose="040B0A00000000000000" pitchFamily="50" charset="-128"/>
              </a:rPr>
              <a:t>事例検討の進め方</a:t>
            </a:r>
            <a:endParaRPr kumimoji="1" lang="ja-JP" altLang="en-US" dirty="0">
              <a:latin typeface="HGP創英角ﾎﾟｯﾌﾟ体" panose="040B0A00000000000000" pitchFamily="50" charset="-128"/>
              <a:ea typeface="HGP創英角ﾎﾟｯﾌﾟ体" panose="040B0A00000000000000" pitchFamily="50" charset="-128"/>
            </a:endParaRPr>
          </a:p>
        </p:txBody>
      </p:sp>
      <p:sp>
        <p:nvSpPr>
          <p:cNvPr id="4" name="正方形/長方形 3">
            <a:extLst>
              <a:ext uri="{FF2B5EF4-FFF2-40B4-BE49-F238E27FC236}">
                <a16:creationId xmlns:a16="http://schemas.microsoft.com/office/drawing/2014/main" id="{6F2D6633-C29E-D8F1-A47E-E94A36245371}"/>
              </a:ext>
            </a:extLst>
          </p:cNvPr>
          <p:cNvSpPr/>
          <p:nvPr/>
        </p:nvSpPr>
        <p:spPr>
          <a:xfrm>
            <a:off x="617080" y="1351965"/>
            <a:ext cx="10647430" cy="5245178"/>
          </a:xfrm>
          <a:prstGeom prst="rect">
            <a:avLst/>
          </a:prstGeom>
          <a:solidFill>
            <a:schemeClr val="accent6">
              <a:lumMod val="20000"/>
              <a:lumOff val="8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2000" dirty="0">
                <a:solidFill>
                  <a:schemeClr val="tx1"/>
                </a:solidFill>
                <a:latin typeface="HGP創英角ﾎﾟｯﾌﾟ体" panose="040B0A00000000000000" pitchFamily="50" charset="-128"/>
                <a:ea typeface="HGP創英角ﾎﾟｯﾌﾟ体" panose="040B0A00000000000000" pitchFamily="50" charset="-128"/>
              </a:rPr>
              <a:t>〇プラン説明（５分）</a:t>
            </a:r>
            <a:endParaRPr kumimoji="1"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　・事例検討シートに沿って、説明　</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　</a:t>
            </a:r>
            <a:r>
              <a:rPr lang="en-US" altLang="ja-JP" sz="2000" dirty="0">
                <a:solidFill>
                  <a:schemeClr val="tx1"/>
                </a:solidFill>
                <a:latin typeface="HGP創英角ﾎﾟｯﾌﾟ体" panose="040B0A00000000000000" pitchFamily="50" charset="-128"/>
                <a:ea typeface="HGP創英角ﾎﾟｯﾌﾟ体" panose="040B0A00000000000000" pitchFamily="50" charset="-128"/>
              </a:rPr>
              <a:t>※</a:t>
            </a:r>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特に、対象者がどのような目標を持ち、その目標を達成するためにどのような課題があるのか　</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　　　を中心に説明</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　・説明を踏まえ、各々の職種で気になる所をチェックしてください</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〇質問タイム</a:t>
            </a:r>
            <a:r>
              <a:rPr lang="en-US" altLang="ja-JP" sz="2000" dirty="0">
                <a:solidFill>
                  <a:schemeClr val="tx1"/>
                </a:solidFill>
                <a:latin typeface="HGP創英角ﾎﾟｯﾌﾟ体" panose="040B0A00000000000000" pitchFamily="50" charset="-128"/>
                <a:ea typeface="HGP創英角ﾎﾟｯﾌﾟ体" panose="040B0A00000000000000" pitchFamily="50" charset="-128"/>
              </a:rPr>
              <a:t>(</a:t>
            </a:r>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１０分</a:t>
            </a:r>
            <a:r>
              <a:rPr lang="en-US" altLang="ja-JP" sz="2000" dirty="0">
                <a:solidFill>
                  <a:schemeClr val="tx1"/>
                </a:solidFill>
                <a:latin typeface="HGP創英角ﾎﾟｯﾌﾟ体" panose="040B0A00000000000000" pitchFamily="50" charset="-128"/>
                <a:ea typeface="HGP創英角ﾎﾟｯﾌﾟ体" panose="040B0A00000000000000" pitchFamily="50" charset="-128"/>
              </a:rPr>
              <a:t>)</a:t>
            </a: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　・事例に対して質問</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　</a:t>
            </a:r>
            <a:r>
              <a:rPr lang="en-US" altLang="ja-JP" sz="2000" dirty="0">
                <a:solidFill>
                  <a:schemeClr val="tx1"/>
                </a:solidFill>
                <a:latin typeface="HGP創英角ﾎﾟｯﾌﾟ体" panose="040B0A00000000000000" pitchFamily="50" charset="-128"/>
                <a:ea typeface="HGP創英角ﾎﾟｯﾌﾟ体" panose="040B0A00000000000000" pitchFamily="50" charset="-128"/>
              </a:rPr>
              <a:t>※</a:t>
            </a:r>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各職種の目線で、事例に対する疑問点</a:t>
            </a:r>
            <a:r>
              <a:rPr lang="en-US" altLang="ja-JP" sz="2000" dirty="0">
                <a:solidFill>
                  <a:schemeClr val="tx1"/>
                </a:solidFill>
                <a:latin typeface="HGP創英角ﾎﾟｯﾌﾟ体" panose="040B0A00000000000000" pitchFamily="50" charset="-128"/>
                <a:ea typeface="HGP創英角ﾎﾟｯﾌﾟ体" panose="040B0A00000000000000" pitchFamily="50" charset="-128"/>
              </a:rPr>
              <a:t>(</a:t>
            </a:r>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課題や目標の深堀、足りない情報</a:t>
            </a:r>
            <a:r>
              <a:rPr lang="en-US" altLang="ja-JP" sz="2000" dirty="0">
                <a:solidFill>
                  <a:schemeClr val="tx1"/>
                </a:solidFill>
                <a:latin typeface="HGP創英角ﾎﾟｯﾌﾟ体" panose="040B0A00000000000000" pitchFamily="50" charset="-128"/>
                <a:ea typeface="HGP創英角ﾎﾟｯﾌﾟ体" panose="040B0A00000000000000" pitchFamily="50" charset="-128"/>
              </a:rPr>
              <a:t>)</a:t>
            </a:r>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を質問してください。</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〇アイデア発表タイム</a:t>
            </a:r>
            <a:r>
              <a:rPr lang="en-US" altLang="ja-JP" sz="2000" dirty="0">
                <a:solidFill>
                  <a:schemeClr val="tx1"/>
                </a:solidFill>
                <a:latin typeface="HGP創英角ﾎﾟｯﾌﾟ体" panose="040B0A00000000000000" pitchFamily="50" charset="-128"/>
                <a:ea typeface="HGP創英角ﾎﾟｯﾌﾟ体" panose="040B0A00000000000000" pitchFamily="50" charset="-128"/>
              </a:rPr>
              <a:t>(10</a:t>
            </a:r>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分</a:t>
            </a:r>
            <a:r>
              <a:rPr lang="en-US" altLang="ja-JP" sz="2000" dirty="0">
                <a:solidFill>
                  <a:schemeClr val="tx1"/>
                </a:solidFill>
                <a:latin typeface="HGP創英角ﾎﾟｯﾌﾟ体" panose="040B0A00000000000000" pitchFamily="50" charset="-128"/>
                <a:ea typeface="HGP創英角ﾎﾟｯﾌﾟ体" panose="040B0A00000000000000" pitchFamily="50" charset="-128"/>
              </a:rPr>
              <a:t>)</a:t>
            </a: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　・課題に対して解決に向けてのアイデアを発表してください。</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　・質より量のため、どんどんお願いします。恥ずかしがらずに、どうぞ！！</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　　</a:t>
            </a:r>
            <a:r>
              <a:rPr lang="en-US" altLang="ja-JP" sz="2000" dirty="0">
                <a:solidFill>
                  <a:schemeClr val="tx1"/>
                </a:solidFill>
                <a:latin typeface="HGP創英角ﾎﾟｯﾌﾟ体" panose="040B0A00000000000000" pitchFamily="50" charset="-128"/>
                <a:ea typeface="HGP創英角ﾎﾟｯﾌﾟ体" panose="040B0A00000000000000" pitchFamily="50" charset="-128"/>
              </a:rPr>
              <a:t>(</a:t>
            </a:r>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でも相手の事はかんがえてね</a:t>
            </a:r>
            <a:r>
              <a:rPr lang="en-US" altLang="ja-JP" sz="2000" dirty="0">
                <a:solidFill>
                  <a:schemeClr val="tx1"/>
                </a:solidFill>
                <a:latin typeface="HGP創英角ﾎﾟｯﾌﾟ体" panose="040B0A00000000000000" pitchFamily="50" charset="-128"/>
                <a:ea typeface="HGP創英角ﾎﾟｯﾌﾟ体" panose="040B0A00000000000000" pitchFamily="50" charset="-128"/>
              </a:rPr>
              <a:t>)</a:t>
            </a:r>
          </a:p>
          <a:p>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　</a:t>
            </a:r>
            <a:r>
              <a:rPr lang="en-US" altLang="ja-JP" sz="2000" dirty="0">
                <a:solidFill>
                  <a:schemeClr val="tx1"/>
                </a:solidFill>
                <a:latin typeface="HGP創英角ﾎﾟｯﾌﾟ体" panose="040B0A00000000000000" pitchFamily="50" charset="-128"/>
                <a:ea typeface="HGP創英角ﾎﾟｯﾌﾟ体" panose="040B0A00000000000000" pitchFamily="50" charset="-128"/>
              </a:rPr>
              <a:t>※</a:t>
            </a:r>
            <a:r>
              <a:rPr lang="ja-JP" altLang="en-US" sz="2000" dirty="0">
                <a:solidFill>
                  <a:schemeClr val="tx1"/>
                </a:solidFill>
                <a:latin typeface="HGP創英角ﾎﾟｯﾌﾟ体" panose="040B0A00000000000000" pitchFamily="50" charset="-128"/>
                <a:ea typeface="HGP創英角ﾎﾟｯﾌﾟ体" panose="040B0A00000000000000" pitchFamily="50" charset="-128"/>
              </a:rPr>
              <a:t>アイデア出しの時間は質問はなしでお願いします！</a:t>
            </a:r>
            <a:endParaRPr lang="en-US" altLang="ja-JP" sz="2000" dirty="0">
              <a:solidFill>
                <a:schemeClr val="tx1"/>
              </a:solidFill>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3643976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6B8453-B699-090E-7F53-5D0B9806FFDF}"/>
              </a:ext>
            </a:extLst>
          </p:cNvPr>
          <p:cNvSpPr>
            <a:spLocks noGrp="1"/>
          </p:cNvSpPr>
          <p:nvPr>
            <p:ph type="title"/>
          </p:nvPr>
        </p:nvSpPr>
        <p:spPr/>
        <p:txBody>
          <a:bodyPr/>
          <a:lstStyle/>
          <a:p>
            <a:r>
              <a:rPr kumimoji="1" lang="ja-JP" altLang="en-US" dirty="0"/>
              <a:t>ポイント</a:t>
            </a:r>
          </a:p>
        </p:txBody>
      </p:sp>
      <p:sp>
        <p:nvSpPr>
          <p:cNvPr id="3" name="コンテンツ プレースホルダー 2">
            <a:extLst>
              <a:ext uri="{FF2B5EF4-FFF2-40B4-BE49-F238E27FC236}">
                <a16:creationId xmlns:a16="http://schemas.microsoft.com/office/drawing/2014/main" id="{A01CCFC5-2874-6824-0650-47F156378000}"/>
              </a:ext>
            </a:extLst>
          </p:cNvPr>
          <p:cNvSpPr>
            <a:spLocks noGrp="1"/>
          </p:cNvSpPr>
          <p:nvPr>
            <p:ph idx="1"/>
          </p:nvPr>
        </p:nvSpPr>
        <p:spPr>
          <a:xfrm>
            <a:off x="461913" y="1825625"/>
            <a:ext cx="11510128" cy="3981286"/>
          </a:xfrm>
          <a:solidFill>
            <a:schemeClr val="accent6">
              <a:lumMod val="20000"/>
              <a:lumOff val="80000"/>
            </a:schemeClr>
          </a:solidFill>
        </p:spPr>
        <p:txBody>
          <a:bodyPr>
            <a:normAutofit/>
          </a:bodyPr>
          <a:lstStyle/>
          <a:p>
            <a:pPr marL="0" indent="0" defTabSz="898917">
              <a:spcBef>
                <a:spcPts val="1140"/>
              </a:spcBef>
              <a:buNone/>
              <a:defRPr/>
            </a:pPr>
            <a:r>
              <a:rPr lang="ja-JP" altLang="en-US"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〇</a:t>
            </a:r>
            <a:r>
              <a:rPr lang="ja-JP" altLang="en-US" sz="2800"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 </a:t>
            </a:r>
            <a:r>
              <a:rPr lang="ja-JP" altLang="en-US" sz="2800" dirty="0">
                <a:solidFill>
                  <a:prstClr val="black"/>
                </a:solidFill>
                <a:latin typeface="HGP創英角ﾎﾟｯﾌﾟ体" panose="040B0A00000000000000" pitchFamily="50" charset="-128"/>
                <a:ea typeface="HGP創英角ﾎﾟｯﾌﾟ体" panose="040B0A00000000000000" pitchFamily="50" charset="-128"/>
                <a:cs typeface="游ゴシック"/>
              </a:rPr>
              <a:t>普通の暮らしを取り戻す（自立）支援を参加者みんなで考える</a:t>
            </a:r>
          </a:p>
          <a:p>
            <a:pPr marL="0" indent="0" defTabSz="898917">
              <a:spcBef>
                <a:spcPts val="211"/>
              </a:spcBef>
              <a:buNone/>
              <a:defRPr/>
            </a:pPr>
            <a:r>
              <a:rPr lang="ja-JP" altLang="en-US" sz="2800" dirty="0">
                <a:solidFill>
                  <a:prstClr val="black"/>
                </a:solidFill>
                <a:latin typeface="HGP創英角ﾎﾟｯﾌﾟ体" panose="040B0A00000000000000" pitchFamily="50" charset="-128"/>
                <a:ea typeface="HGP創英角ﾎﾟｯﾌﾟ体" panose="040B0A00000000000000" pitchFamily="50" charset="-128"/>
                <a:cs typeface="游ゴシック"/>
              </a:rPr>
              <a:t>　・本人にとっての自立を考え、阻害要因の検証</a:t>
            </a:r>
            <a:endParaRPr lang="en-US" altLang="ja-JP" sz="2800" dirty="0">
              <a:solidFill>
                <a:prstClr val="black"/>
              </a:solidFill>
              <a:latin typeface="HGP創英角ﾎﾟｯﾌﾟ体" panose="040B0A00000000000000" pitchFamily="50" charset="-128"/>
              <a:ea typeface="HGP創英角ﾎﾟｯﾌﾟ体" panose="040B0A00000000000000" pitchFamily="50" charset="-128"/>
              <a:cs typeface="游ゴシック"/>
            </a:endParaRPr>
          </a:p>
          <a:p>
            <a:pPr marL="0" indent="0" defTabSz="898917">
              <a:spcBef>
                <a:spcPts val="211"/>
              </a:spcBef>
              <a:buNone/>
              <a:defRPr/>
            </a:pPr>
            <a:r>
              <a:rPr lang="ja-JP" altLang="en-US" dirty="0">
                <a:solidFill>
                  <a:prstClr val="black"/>
                </a:solidFill>
                <a:latin typeface="HGP創英角ﾎﾟｯﾌﾟ体" panose="040B0A00000000000000" pitchFamily="50" charset="-128"/>
                <a:ea typeface="HGP創英角ﾎﾟｯﾌﾟ体" panose="040B0A00000000000000" pitchFamily="50" charset="-128"/>
                <a:cs typeface="游ゴシック"/>
              </a:rPr>
              <a:t>　・高齢者個々の現状と高齢者のありたい姿の</a:t>
            </a:r>
            <a:r>
              <a:rPr lang="ja-JP" altLang="en-US" u="sng" dirty="0">
                <a:solidFill>
                  <a:prstClr val="black"/>
                </a:solidFill>
                <a:latin typeface="HGP創英角ﾎﾟｯﾌﾟ体" panose="040B0A00000000000000" pitchFamily="50" charset="-128"/>
                <a:ea typeface="HGP創英角ﾎﾟｯﾌﾟ体" panose="040B0A00000000000000" pitchFamily="50" charset="-128"/>
                <a:cs typeface="游ゴシック"/>
              </a:rPr>
              <a:t>「ギャップ」</a:t>
            </a:r>
            <a:r>
              <a:rPr lang="ja-JP" altLang="en-US" dirty="0">
                <a:solidFill>
                  <a:prstClr val="black"/>
                </a:solidFill>
                <a:latin typeface="HGP創英角ﾎﾟｯﾌﾟ体" panose="040B0A00000000000000" pitchFamily="50" charset="-128"/>
                <a:ea typeface="HGP創英角ﾎﾟｯﾌﾟ体" panose="040B0A00000000000000" pitchFamily="50" charset="-128"/>
                <a:cs typeface="游ゴシック"/>
              </a:rPr>
              <a:t>から課題を特定</a:t>
            </a:r>
            <a:r>
              <a:rPr lang="ja-JP" altLang="en-US" sz="2800" dirty="0">
                <a:solidFill>
                  <a:prstClr val="black"/>
                </a:solidFill>
                <a:latin typeface="HGP創英角ﾎﾟｯﾌﾟ体" panose="040B0A00000000000000" pitchFamily="50" charset="-128"/>
                <a:ea typeface="HGP創英角ﾎﾟｯﾌﾟ体" panose="040B0A00000000000000" pitchFamily="50" charset="-128"/>
                <a:cs typeface="游ゴシック"/>
              </a:rPr>
              <a:t>　</a:t>
            </a:r>
            <a:endParaRPr lang="en-US" altLang="ja-JP" sz="2800" dirty="0">
              <a:solidFill>
                <a:prstClr val="black"/>
              </a:solidFill>
              <a:latin typeface="HGP創英角ﾎﾟｯﾌﾟ体" panose="040B0A00000000000000" pitchFamily="50" charset="-128"/>
              <a:ea typeface="HGP創英角ﾎﾟｯﾌﾟ体" panose="040B0A00000000000000" pitchFamily="50" charset="-128"/>
              <a:cs typeface="游ゴシック"/>
            </a:endParaRPr>
          </a:p>
          <a:p>
            <a:pPr marL="0" indent="0" defTabSz="898917">
              <a:spcBef>
                <a:spcPts val="211"/>
              </a:spcBef>
              <a:buNone/>
              <a:defRPr/>
            </a:pPr>
            <a:r>
              <a:rPr lang="ja-JP" altLang="en-US" dirty="0">
                <a:solidFill>
                  <a:prstClr val="black"/>
                </a:solidFill>
                <a:latin typeface="HGP創英角ﾎﾟｯﾌﾟ体" panose="040B0A00000000000000" pitchFamily="50" charset="-128"/>
                <a:ea typeface="HGP創英角ﾎﾟｯﾌﾟ体" panose="040B0A00000000000000" pitchFamily="50" charset="-128"/>
              </a:rPr>
              <a:t>　・サービスはその</a:t>
            </a:r>
            <a:r>
              <a:rPr lang="ja-JP" altLang="en-US" u="sng" dirty="0">
                <a:solidFill>
                  <a:prstClr val="black"/>
                </a:solidFill>
                <a:latin typeface="HGP創英角ﾎﾟｯﾌﾟ体" panose="040B0A00000000000000" pitchFamily="50" charset="-128"/>
                <a:ea typeface="HGP創英角ﾎﾟｯﾌﾟ体" panose="040B0A00000000000000" pitchFamily="50" charset="-128"/>
              </a:rPr>
              <a:t>「ギャップ」</a:t>
            </a:r>
            <a:r>
              <a:rPr lang="ja-JP" altLang="en-US" dirty="0">
                <a:solidFill>
                  <a:prstClr val="black"/>
                </a:solidFill>
                <a:latin typeface="HGP創英角ﾎﾟｯﾌﾟ体" panose="040B0A00000000000000" pitchFamily="50" charset="-128"/>
                <a:ea typeface="HGP創英角ﾎﾟｯﾌﾟ体" panose="040B0A00000000000000" pitchFamily="50" charset="-128"/>
              </a:rPr>
              <a:t>を解決できるものなのか意見交換</a:t>
            </a:r>
            <a:endParaRPr lang="en-US" altLang="ja-JP" dirty="0">
              <a:solidFill>
                <a:prstClr val="black"/>
              </a:solidFill>
              <a:latin typeface="HGP創英角ﾎﾟｯﾌﾟ体" panose="040B0A00000000000000" pitchFamily="50" charset="-128"/>
              <a:ea typeface="HGP創英角ﾎﾟｯﾌﾟ体" panose="040B0A00000000000000" pitchFamily="50" charset="-128"/>
            </a:endParaRPr>
          </a:p>
          <a:p>
            <a:pPr marL="0" indent="0" defTabSz="898917">
              <a:spcBef>
                <a:spcPts val="211"/>
              </a:spcBef>
              <a:buNone/>
              <a:defRPr/>
            </a:pPr>
            <a:r>
              <a:rPr lang="ja-JP" altLang="en-US" dirty="0">
                <a:latin typeface="HGP創英角ﾎﾟｯﾌﾟ体" panose="040B0A00000000000000" pitchFamily="50" charset="-128"/>
                <a:ea typeface="HGP創英角ﾎﾟｯﾌﾟ体" panose="040B0A00000000000000" pitchFamily="50" charset="-128"/>
              </a:rPr>
              <a:t>〇</a:t>
            </a:r>
            <a:r>
              <a:rPr lang="ja-JP" altLang="en-US" dirty="0">
                <a:solidFill>
                  <a:schemeClr val="tx1"/>
                </a:solidFill>
                <a:latin typeface="HGP創英角ﾎﾟｯﾌﾟ体" panose="040B0A00000000000000" pitchFamily="50" charset="-128"/>
                <a:ea typeface="HGP創英角ﾎﾟｯﾌﾟ体" panose="040B0A00000000000000" pitchFamily="50" charset="-128"/>
              </a:rPr>
              <a:t>ケーススタディ型でケアプラン修正が目的ではない</a:t>
            </a:r>
            <a:endParaRPr lang="en-US" altLang="ja-JP" dirty="0">
              <a:solidFill>
                <a:schemeClr val="tx1"/>
              </a:solidFill>
              <a:latin typeface="HGP創英角ﾎﾟｯﾌﾟ体" panose="040B0A00000000000000" pitchFamily="50" charset="-128"/>
              <a:ea typeface="HGP創英角ﾎﾟｯﾌﾟ体" panose="040B0A00000000000000" pitchFamily="50" charset="-128"/>
            </a:endParaRPr>
          </a:p>
          <a:p>
            <a:pPr marL="0" indent="0" defTabSz="898917">
              <a:spcBef>
                <a:spcPts val="211"/>
              </a:spcBef>
              <a:buNone/>
              <a:defRPr/>
            </a:pPr>
            <a:r>
              <a:rPr lang="ja-JP" altLang="en-US" dirty="0">
                <a:latin typeface="HGP創英角ﾎﾟｯﾌﾟ体" panose="040B0A00000000000000" pitchFamily="50" charset="-128"/>
                <a:ea typeface="HGP創英角ﾎﾟｯﾌﾟ体" panose="040B0A00000000000000" pitchFamily="50" charset="-128"/>
              </a:rPr>
              <a:t>〇参加者みんなで学ぶ場</a:t>
            </a:r>
            <a:endParaRPr lang="en-US" altLang="ja-JP" dirty="0">
              <a:solidFill>
                <a:schemeClr val="tx1"/>
              </a:solidFill>
              <a:latin typeface="HGP創英角ﾎﾟｯﾌﾟ体" panose="040B0A00000000000000" pitchFamily="50" charset="-128"/>
              <a:ea typeface="HGP創英角ﾎﾟｯﾌﾟ体" panose="040B0A00000000000000" pitchFamily="50" charset="-128"/>
            </a:endParaRPr>
          </a:p>
          <a:p>
            <a:pPr marL="0" indent="0">
              <a:buNone/>
            </a:pPr>
            <a:r>
              <a:rPr lang="ja-JP" altLang="en-US" dirty="0">
                <a:latin typeface="HGP創英角ﾎﾟｯﾌﾟ体" panose="040B0A00000000000000" pitchFamily="50" charset="-128"/>
                <a:ea typeface="HGP創英角ﾎﾟｯﾌﾟ体" panose="040B0A00000000000000" pitchFamily="50" charset="-128"/>
              </a:rPr>
              <a:t>〇アドバイザー不在。参加者は平等でフラットな関係</a:t>
            </a:r>
            <a:endParaRPr lang="en-US" altLang="ja-JP" dirty="0">
              <a:latin typeface="HGP創英角ﾎﾟｯﾌﾟ体" panose="040B0A00000000000000" pitchFamily="50" charset="-128"/>
              <a:ea typeface="HGP創英角ﾎﾟｯﾌﾟ体" panose="040B0A00000000000000" pitchFamily="50" charset="-128"/>
            </a:endParaRPr>
          </a:p>
          <a:p>
            <a:pPr marL="0" indent="0">
              <a:buNone/>
            </a:pPr>
            <a:r>
              <a:rPr lang="ja-JP" altLang="en-US" dirty="0">
                <a:latin typeface="HGP創英角ﾎﾟｯﾌﾟ体" panose="040B0A00000000000000" pitchFamily="50" charset="-128"/>
                <a:ea typeface="HGP創英角ﾎﾟｯﾌﾟ体" panose="040B0A00000000000000" pitchFamily="50" charset="-128"/>
              </a:rPr>
              <a:t>〇「なぜ」できないのかを繰り返し、「本当に解決できるのか」を考える</a:t>
            </a:r>
            <a:endParaRPr lang="en-US" altLang="ja-JP" dirty="0">
              <a:latin typeface="HGP創英角ﾎﾟｯﾌﾟ体" panose="040B0A00000000000000" pitchFamily="50" charset="-128"/>
              <a:ea typeface="HGP創英角ﾎﾟｯﾌﾟ体" panose="040B0A00000000000000" pitchFamily="50" charset="-128"/>
            </a:endParaRPr>
          </a:p>
          <a:p>
            <a:pPr marL="0" indent="0">
              <a:buNone/>
            </a:pPr>
            <a:endParaRPr lang="en-US" altLang="ja-JP" dirty="0">
              <a:solidFill>
                <a:schemeClr val="tx1"/>
              </a:solidFill>
              <a:latin typeface="HGP創英角ﾎﾟｯﾌﾟ体" panose="040B0A00000000000000" pitchFamily="50" charset="-128"/>
              <a:ea typeface="HGP創英角ﾎﾟｯﾌﾟ体" panose="040B0A00000000000000" pitchFamily="50" charset="-128"/>
            </a:endParaRPr>
          </a:p>
          <a:p>
            <a:endParaRPr kumimoji="1" lang="en-US" altLang="ja-JP" dirty="0">
              <a:latin typeface="HGP創英角ﾎﾟｯﾌﾟ体" panose="040B0A00000000000000" pitchFamily="50" charset="-128"/>
              <a:ea typeface="HGP創英角ﾎﾟｯﾌﾟ体" panose="040B0A00000000000000" pitchFamily="50" charset="-128"/>
            </a:endParaRPr>
          </a:p>
          <a:p>
            <a:pPr marL="0" indent="0">
              <a:buNone/>
            </a:pPr>
            <a:endParaRPr kumimoji="1" lang="ja-JP" altLang="en-US" dirty="0">
              <a:latin typeface="HGP創英角ﾎﾟｯﾌﾟ体" panose="040B0A00000000000000" pitchFamily="50" charset="-128"/>
              <a:ea typeface="HGP創英角ﾎﾟｯﾌﾟ体" panose="040B0A00000000000000" pitchFamily="50" charset="-128"/>
            </a:endParaRPr>
          </a:p>
        </p:txBody>
      </p:sp>
      <p:sp>
        <p:nvSpPr>
          <p:cNvPr id="4" name="タイトル 1">
            <a:extLst>
              <a:ext uri="{FF2B5EF4-FFF2-40B4-BE49-F238E27FC236}">
                <a16:creationId xmlns:a16="http://schemas.microsoft.com/office/drawing/2014/main" id="{1377E875-9E36-0044-9096-761D706D3677}"/>
              </a:ext>
            </a:extLst>
          </p:cNvPr>
          <p:cNvSpPr txBox="1">
            <a:spLocks/>
          </p:cNvSpPr>
          <p:nvPr/>
        </p:nvSpPr>
        <p:spPr>
          <a:xfrm>
            <a:off x="461913" y="600737"/>
            <a:ext cx="11510127" cy="740009"/>
          </a:xfrm>
          <a:prstGeom prst="rect">
            <a:avLst/>
          </a:prstGeom>
          <a:solidFill>
            <a:schemeClr val="accent6">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latin typeface="HGP創英角ﾎﾟｯﾌﾟ体" panose="040B0A00000000000000" pitchFamily="50" charset="-128"/>
                <a:ea typeface="HGP創英角ﾎﾟｯﾌﾟ体" panose="040B0A00000000000000" pitchFamily="50" charset="-128"/>
              </a:rPr>
              <a:t>ポイント！！</a:t>
            </a:r>
          </a:p>
        </p:txBody>
      </p:sp>
    </p:spTree>
    <p:extLst>
      <p:ext uri="{BB962C8B-B14F-4D97-AF65-F5344CB8AC3E}">
        <p14:creationId xmlns:p14="http://schemas.microsoft.com/office/powerpoint/2010/main" val="540989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6B8453-B699-090E-7F53-5D0B9806FFDF}"/>
              </a:ext>
            </a:extLst>
          </p:cNvPr>
          <p:cNvSpPr>
            <a:spLocks noGrp="1"/>
          </p:cNvSpPr>
          <p:nvPr>
            <p:ph type="title"/>
          </p:nvPr>
        </p:nvSpPr>
        <p:spPr/>
        <p:txBody>
          <a:bodyPr/>
          <a:lstStyle/>
          <a:p>
            <a:r>
              <a:rPr kumimoji="1" lang="ja-JP" altLang="en-US" dirty="0"/>
              <a:t>ポイント</a:t>
            </a:r>
          </a:p>
        </p:txBody>
      </p:sp>
      <p:sp>
        <p:nvSpPr>
          <p:cNvPr id="3" name="コンテンツ プレースホルダー 2">
            <a:extLst>
              <a:ext uri="{FF2B5EF4-FFF2-40B4-BE49-F238E27FC236}">
                <a16:creationId xmlns:a16="http://schemas.microsoft.com/office/drawing/2014/main" id="{A01CCFC5-2874-6824-0650-47F156378000}"/>
              </a:ext>
            </a:extLst>
          </p:cNvPr>
          <p:cNvSpPr>
            <a:spLocks noGrp="1"/>
          </p:cNvSpPr>
          <p:nvPr>
            <p:ph idx="1"/>
          </p:nvPr>
        </p:nvSpPr>
        <p:spPr>
          <a:xfrm>
            <a:off x="461912" y="1905924"/>
            <a:ext cx="11510128" cy="4711691"/>
          </a:xfrm>
          <a:solidFill>
            <a:schemeClr val="accent6">
              <a:lumMod val="20000"/>
              <a:lumOff val="80000"/>
            </a:schemeClr>
          </a:solidFill>
        </p:spPr>
        <p:txBody>
          <a:bodyPr>
            <a:normAutofit fontScale="85000" lnSpcReduction="20000"/>
          </a:bodyPr>
          <a:lstStyle/>
          <a:p>
            <a:pPr marL="0" indent="0" defTabSz="898917">
              <a:spcBef>
                <a:spcPts val="1140"/>
              </a:spcBef>
              <a:buNone/>
              <a:defRPr/>
            </a:pPr>
            <a:r>
              <a:rPr lang="ja-JP" altLang="en-US"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〇ご本人に、何があればできるのか考えましょう！</a:t>
            </a:r>
            <a:endParaRPr lang="en-US" altLang="ja-JP" spc="112" dirty="0">
              <a:solidFill>
                <a:prstClr val="black"/>
              </a:solidFill>
              <a:latin typeface="HGP創英角ﾎﾟｯﾌﾟ体" panose="040B0A00000000000000" pitchFamily="50" charset="-128"/>
              <a:ea typeface="HGP創英角ﾎﾟｯﾌﾟ体" panose="040B0A00000000000000" pitchFamily="50" charset="-128"/>
              <a:cs typeface="游ゴシック"/>
            </a:endParaRPr>
          </a:p>
          <a:p>
            <a:pPr marL="0" indent="0" defTabSz="898917">
              <a:spcBef>
                <a:spcPts val="1140"/>
              </a:spcBef>
              <a:buNone/>
              <a:defRPr/>
            </a:pPr>
            <a:endParaRPr lang="en-US" altLang="ja-JP" spc="112" dirty="0">
              <a:solidFill>
                <a:prstClr val="black"/>
              </a:solidFill>
              <a:latin typeface="HGP創英角ﾎﾟｯﾌﾟ体" panose="040B0A00000000000000" pitchFamily="50" charset="-128"/>
              <a:ea typeface="HGP創英角ﾎﾟｯﾌﾟ体" panose="040B0A00000000000000" pitchFamily="50" charset="-128"/>
              <a:cs typeface="游ゴシック"/>
            </a:endParaRPr>
          </a:p>
          <a:p>
            <a:pPr marL="0" indent="0" defTabSz="898917">
              <a:spcBef>
                <a:spcPts val="1140"/>
              </a:spcBef>
              <a:buNone/>
              <a:defRPr/>
            </a:pPr>
            <a:r>
              <a:rPr lang="ja-JP" altLang="en-US"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〇積極的な発言をお願いします！</a:t>
            </a:r>
            <a:endParaRPr lang="en-US" altLang="ja-JP" spc="112" dirty="0">
              <a:solidFill>
                <a:prstClr val="black"/>
              </a:solidFill>
              <a:latin typeface="HGP創英角ﾎﾟｯﾌﾟ体" panose="040B0A00000000000000" pitchFamily="50" charset="-128"/>
              <a:ea typeface="HGP創英角ﾎﾟｯﾌﾟ体" panose="040B0A00000000000000" pitchFamily="50" charset="-128"/>
              <a:cs typeface="游ゴシック"/>
            </a:endParaRPr>
          </a:p>
          <a:p>
            <a:pPr marL="0" indent="0" defTabSz="898917">
              <a:spcBef>
                <a:spcPts val="1140"/>
              </a:spcBef>
              <a:buNone/>
              <a:defRPr/>
            </a:pPr>
            <a:endParaRPr lang="en-US" altLang="ja-JP" u="sng" dirty="0">
              <a:solidFill>
                <a:srgbClr val="FF0000"/>
              </a:solidFill>
              <a:latin typeface="HGP創英角ﾎﾟｯﾌﾟ体" panose="040B0A00000000000000" pitchFamily="50" charset="-128"/>
              <a:ea typeface="HGP創英角ﾎﾟｯﾌﾟ体" panose="040B0A00000000000000" pitchFamily="50" charset="-128"/>
            </a:endParaRPr>
          </a:p>
          <a:p>
            <a:pPr marL="0" indent="0" defTabSz="898917">
              <a:spcBef>
                <a:spcPts val="1140"/>
              </a:spcBef>
              <a:buNone/>
              <a:defRPr/>
            </a:pPr>
            <a:r>
              <a:rPr lang="ja-JP" altLang="en-US" dirty="0">
                <a:solidFill>
                  <a:srgbClr val="FF0000"/>
                </a:solidFill>
                <a:latin typeface="HGP創英角ﾎﾟｯﾌﾟ体" panose="040B0A00000000000000" pitchFamily="50" charset="-128"/>
                <a:ea typeface="HGP創英角ﾎﾟｯﾌﾟ体" panose="040B0A00000000000000" pitchFamily="50" charset="-128"/>
              </a:rPr>
              <a:t>〇</a:t>
            </a:r>
            <a:r>
              <a:rPr lang="en-US" altLang="ja-JP" dirty="0">
                <a:solidFill>
                  <a:srgbClr val="FF0000"/>
                </a:solidFill>
                <a:latin typeface="HGP創英角ﾎﾟｯﾌﾟ体" panose="040B0A00000000000000" pitchFamily="50" charset="-128"/>
                <a:ea typeface="HGP創英角ﾎﾟｯﾌﾟ体" panose="040B0A00000000000000" pitchFamily="50" charset="-128"/>
              </a:rPr>
              <a:t>【</a:t>
            </a:r>
            <a:r>
              <a:rPr lang="ja-JP" altLang="en-US" dirty="0">
                <a:solidFill>
                  <a:srgbClr val="FF0000"/>
                </a:solidFill>
                <a:latin typeface="HGP創英角ﾎﾟｯﾌﾟ体" panose="040B0A00000000000000" pitchFamily="50" charset="-128"/>
                <a:ea typeface="HGP創英角ﾎﾟｯﾌﾟ体" panose="040B0A00000000000000" pitchFamily="50" charset="-128"/>
              </a:rPr>
              <a:t>誰かにしてほしい</a:t>
            </a:r>
            <a:r>
              <a:rPr lang="en-US" altLang="ja-JP" dirty="0">
                <a:solidFill>
                  <a:srgbClr val="FF0000"/>
                </a:solidFill>
                <a:latin typeface="HGP創英角ﾎﾟｯﾌﾟ体" panose="040B0A00000000000000" pitchFamily="50" charset="-128"/>
                <a:ea typeface="HGP創英角ﾎﾟｯﾌﾟ体" panose="040B0A00000000000000" pitchFamily="50" charset="-128"/>
              </a:rPr>
              <a:t>】</a:t>
            </a:r>
            <a:r>
              <a:rPr lang="ja-JP" altLang="en-US" dirty="0">
                <a:solidFill>
                  <a:srgbClr val="FF0000"/>
                </a:solidFill>
                <a:latin typeface="HGP創英角ﾎﾟｯﾌﾟ体" panose="040B0A00000000000000" pitchFamily="50" charset="-128"/>
                <a:ea typeface="HGP創英角ﾎﾟｯﾌﾟ体" panose="040B0A00000000000000" pitchFamily="50" charset="-128"/>
              </a:rPr>
              <a:t>ではなく、</a:t>
            </a:r>
            <a:r>
              <a:rPr lang="en-US" altLang="ja-JP" dirty="0">
                <a:solidFill>
                  <a:srgbClr val="FF0000"/>
                </a:solidFill>
                <a:latin typeface="HGP創英角ﾎﾟｯﾌﾟ体" panose="040B0A00000000000000" pitchFamily="50" charset="-128"/>
                <a:ea typeface="HGP創英角ﾎﾟｯﾌﾟ体" panose="040B0A00000000000000" pitchFamily="50" charset="-128"/>
              </a:rPr>
              <a:t>【</a:t>
            </a:r>
            <a:r>
              <a:rPr lang="ja-JP" altLang="en-US" dirty="0">
                <a:solidFill>
                  <a:srgbClr val="FF0000"/>
                </a:solidFill>
                <a:latin typeface="HGP創英角ﾎﾟｯﾌﾟ体" panose="040B0A00000000000000" pitchFamily="50" charset="-128"/>
                <a:ea typeface="HGP創英角ﾎﾟｯﾌﾟ体" panose="040B0A00000000000000" pitchFamily="50" charset="-128"/>
              </a:rPr>
              <a:t>自分なら何ができるか</a:t>
            </a:r>
            <a:r>
              <a:rPr lang="en-US" altLang="ja-JP" dirty="0">
                <a:solidFill>
                  <a:srgbClr val="FF0000"/>
                </a:solidFill>
                <a:latin typeface="HGP創英角ﾎﾟｯﾌﾟ体" panose="040B0A00000000000000" pitchFamily="50" charset="-128"/>
                <a:ea typeface="HGP創英角ﾎﾟｯﾌﾟ体" panose="040B0A00000000000000" pitchFamily="50" charset="-128"/>
              </a:rPr>
              <a:t>】</a:t>
            </a:r>
            <a:r>
              <a:rPr lang="ja-JP" altLang="en-US" dirty="0">
                <a:solidFill>
                  <a:srgbClr val="FF0000"/>
                </a:solidFill>
                <a:latin typeface="HGP創英角ﾎﾟｯﾌﾟ体" panose="040B0A00000000000000" pitchFamily="50" charset="-128"/>
                <a:ea typeface="HGP創英角ﾎﾟｯﾌﾟ体" panose="040B0A00000000000000" pitchFamily="50" charset="-128"/>
              </a:rPr>
              <a:t>を考えましょう！</a:t>
            </a:r>
            <a:endParaRPr lang="en-US" altLang="ja-JP" spc="112" dirty="0">
              <a:solidFill>
                <a:prstClr val="black"/>
              </a:solidFill>
              <a:latin typeface="HGP創英角ﾎﾟｯﾌﾟ体" panose="040B0A00000000000000" pitchFamily="50" charset="-128"/>
              <a:ea typeface="HGP創英角ﾎﾟｯﾌﾟ体" panose="040B0A00000000000000" pitchFamily="50" charset="-128"/>
              <a:cs typeface="游ゴシック"/>
            </a:endParaRPr>
          </a:p>
          <a:p>
            <a:pPr marL="0" indent="0" defTabSz="898917">
              <a:spcBef>
                <a:spcPts val="1140"/>
              </a:spcBef>
              <a:buNone/>
              <a:defRPr/>
            </a:pPr>
            <a:endParaRPr lang="en-US" altLang="ja-JP" spc="112" dirty="0">
              <a:solidFill>
                <a:prstClr val="black"/>
              </a:solidFill>
              <a:latin typeface="HGP創英角ﾎﾟｯﾌﾟ体" panose="040B0A00000000000000" pitchFamily="50" charset="-128"/>
              <a:ea typeface="HGP創英角ﾎﾟｯﾌﾟ体" panose="040B0A00000000000000" pitchFamily="50" charset="-128"/>
              <a:cs typeface="游ゴシック"/>
            </a:endParaRPr>
          </a:p>
          <a:p>
            <a:pPr marL="0" indent="0" defTabSz="898917">
              <a:spcBef>
                <a:spcPts val="1140"/>
              </a:spcBef>
              <a:buNone/>
              <a:defRPr/>
            </a:pPr>
            <a:r>
              <a:rPr lang="ja-JP" altLang="en-US"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〇事例に関する発言は自由です！斬新なアイデア募集中！</a:t>
            </a:r>
            <a:endParaRPr lang="en-US" altLang="ja-JP" spc="112" dirty="0">
              <a:solidFill>
                <a:prstClr val="black"/>
              </a:solidFill>
              <a:latin typeface="HGP創英角ﾎﾟｯﾌﾟ体" panose="040B0A00000000000000" pitchFamily="50" charset="-128"/>
              <a:ea typeface="HGP創英角ﾎﾟｯﾌﾟ体" panose="040B0A00000000000000" pitchFamily="50" charset="-128"/>
              <a:cs typeface="游ゴシック"/>
            </a:endParaRPr>
          </a:p>
          <a:p>
            <a:pPr marL="0" indent="0" defTabSz="898917">
              <a:spcBef>
                <a:spcPts val="1140"/>
              </a:spcBef>
              <a:buNone/>
              <a:defRPr/>
            </a:pPr>
            <a:r>
              <a:rPr lang="ja-JP" altLang="en-US"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　</a:t>
            </a:r>
            <a:r>
              <a:rPr lang="ja-JP" altLang="en-US" u="sng"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ただし議事進行にはご協力お願いします　</a:t>
            </a:r>
            <a:r>
              <a:rPr lang="en-US" altLang="ja-JP" u="sng"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m(__)m</a:t>
            </a:r>
          </a:p>
          <a:p>
            <a:pPr marL="0" indent="0" defTabSz="898917">
              <a:spcBef>
                <a:spcPts val="1140"/>
              </a:spcBef>
              <a:buNone/>
              <a:defRPr/>
            </a:pPr>
            <a:r>
              <a:rPr lang="ja-JP" altLang="en-US" u="sng"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　</a:t>
            </a:r>
            <a:r>
              <a:rPr lang="en-US" altLang="ja-JP" u="sng"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a:t>
            </a:r>
            <a:r>
              <a:rPr lang="ja-JP" altLang="en-US" u="sng"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お時間に限りがあるので、運営面に関するご意見はぜひアンケートに！</a:t>
            </a:r>
            <a:endParaRPr lang="en-US" altLang="ja-JP" u="sng" spc="112" dirty="0">
              <a:solidFill>
                <a:prstClr val="black"/>
              </a:solidFill>
              <a:latin typeface="HGP創英角ﾎﾟｯﾌﾟ体" panose="040B0A00000000000000" pitchFamily="50" charset="-128"/>
              <a:ea typeface="HGP創英角ﾎﾟｯﾌﾟ体" panose="040B0A00000000000000" pitchFamily="50" charset="-128"/>
              <a:cs typeface="游ゴシック"/>
            </a:endParaRPr>
          </a:p>
          <a:p>
            <a:pPr marL="0" indent="0" defTabSz="898917">
              <a:spcBef>
                <a:spcPts val="1140"/>
              </a:spcBef>
              <a:buNone/>
              <a:defRPr/>
            </a:pPr>
            <a:endParaRPr lang="en-US" altLang="ja-JP" u="sng" spc="112" dirty="0">
              <a:solidFill>
                <a:prstClr val="black"/>
              </a:solidFill>
              <a:latin typeface="HGP創英角ﾎﾟｯﾌﾟ体" panose="040B0A00000000000000" pitchFamily="50" charset="-128"/>
              <a:ea typeface="HGP創英角ﾎﾟｯﾌﾟ体" panose="040B0A00000000000000" pitchFamily="50" charset="-128"/>
              <a:cs typeface="游ゴシック"/>
            </a:endParaRPr>
          </a:p>
          <a:p>
            <a:pPr marL="0" indent="0" defTabSz="898917">
              <a:spcBef>
                <a:spcPts val="1140"/>
              </a:spcBef>
              <a:buNone/>
              <a:defRPr/>
            </a:pPr>
            <a:r>
              <a:rPr lang="ja-JP" altLang="en-US"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〇アットホームな雰囲気でしたいので、批判は辞めましょう！</a:t>
            </a:r>
            <a:endParaRPr lang="en-US" altLang="ja-JP" spc="112" dirty="0">
              <a:solidFill>
                <a:prstClr val="black"/>
              </a:solidFill>
              <a:latin typeface="HGP創英角ﾎﾟｯﾌﾟ体" panose="040B0A00000000000000" pitchFamily="50" charset="-128"/>
              <a:ea typeface="HGP創英角ﾎﾟｯﾌﾟ体" panose="040B0A00000000000000" pitchFamily="50" charset="-128"/>
              <a:cs typeface="游ゴシック"/>
            </a:endParaRPr>
          </a:p>
          <a:p>
            <a:pPr marL="0" indent="0" defTabSz="898917">
              <a:spcBef>
                <a:spcPts val="1140"/>
              </a:spcBef>
              <a:buNone/>
              <a:defRPr/>
            </a:pPr>
            <a:r>
              <a:rPr lang="ja-JP" altLang="en-US"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　</a:t>
            </a:r>
            <a:r>
              <a:rPr lang="en-US" altLang="ja-JP"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a:t>
            </a:r>
            <a:r>
              <a:rPr lang="ja-JP" altLang="en-US"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地域ケア会議が終わった後も・・・</a:t>
            </a:r>
            <a:endParaRPr lang="en-US" altLang="ja-JP" spc="112" dirty="0">
              <a:solidFill>
                <a:prstClr val="black"/>
              </a:solidFill>
              <a:latin typeface="HGP創英角ﾎﾟｯﾌﾟ体" panose="040B0A00000000000000" pitchFamily="50" charset="-128"/>
              <a:ea typeface="HGP創英角ﾎﾟｯﾌﾟ体" panose="040B0A00000000000000" pitchFamily="50" charset="-128"/>
              <a:cs typeface="游ゴシック"/>
            </a:endParaRPr>
          </a:p>
          <a:p>
            <a:pPr marL="0" indent="0" defTabSz="898917">
              <a:spcBef>
                <a:spcPts val="1140"/>
              </a:spcBef>
              <a:buNone/>
              <a:defRPr/>
            </a:pPr>
            <a:endParaRPr lang="en-US" altLang="ja-JP" spc="112" dirty="0">
              <a:solidFill>
                <a:prstClr val="black"/>
              </a:solidFill>
              <a:latin typeface="HGP創英角ﾎﾟｯﾌﾟ体" panose="040B0A00000000000000" pitchFamily="50" charset="-128"/>
              <a:ea typeface="HGP創英角ﾎﾟｯﾌﾟ体" panose="040B0A00000000000000" pitchFamily="50" charset="-128"/>
              <a:cs typeface="游ゴシック"/>
            </a:endParaRPr>
          </a:p>
          <a:p>
            <a:pPr marL="0" indent="0" defTabSz="898917">
              <a:spcBef>
                <a:spcPts val="1140"/>
              </a:spcBef>
              <a:buNone/>
              <a:defRPr/>
            </a:pPr>
            <a:endParaRPr lang="en-US" altLang="ja-JP" u="sng" dirty="0">
              <a:solidFill>
                <a:srgbClr val="FF0000"/>
              </a:solidFill>
              <a:latin typeface="HGP創英角ﾎﾟｯﾌﾟ体" panose="040B0A00000000000000" pitchFamily="50" charset="-128"/>
              <a:ea typeface="HGP創英角ﾎﾟｯﾌﾟ体" panose="040B0A00000000000000" pitchFamily="50" charset="-128"/>
            </a:endParaRPr>
          </a:p>
          <a:p>
            <a:pPr marL="0" indent="0" defTabSz="898917">
              <a:spcBef>
                <a:spcPts val="1140"/>
              </a:spcBef>
              <a:buNone/>
              <a:defRPr/>
            </a:pPr>
            <a:endParaRPr lang="en-US" altLang="ja-JP" u="sng" dirty="0">
              <a:solidFill>
                <a:srgbClr val="FF0000"/>
              </a:solidFill>
              <a:latin typeface="HGP創英角ﾎﾟｯﾌﾟ体" panose="040B0A00000000000000" pitchFamily="50" charset="-128"/>
              <a:ea typeface="HGP創英角ﾎﾟｯﾌﾟ体" panose="040B0A00000000000000" pitchFamily="50" charset="-128"/>
            </a:endParaRPr>
          </a:p>
          <a:p>
            <a:pPr marL="0" indent="0" defTabSz="898917">
              <a:spcBef>
                <a:spcPts val="1140"/>
              </a:spcBef>
              <a:buNone/>
              <a:defRPr/>
            </a:pPr>
            <a:endParaRPr lang="en-US" altLang="ja-JP" u="sng" dirty="0">
              <a:solidFill>
                <a:srgbClr val="FF0000"/>
              </a:solidFill>
              <a:latin typeface="HGP創英角ﾎﾟｯﾌﾟ体" panose="040B0A00000000000000" pitchFamily="50" charset="-128"/>
              <a:ea typeface="HGP創英角ﾎﾟｯﾌﾟ体" panose="040B0A00000000000000" pitchFamily="50" charset="-128"/>
            </a:endParaRPr>
          </a:p>
          <a:p>
            <a:pPr marL="0" indent="0" defTabSz="898917">
              <a:spcBef>
                <a:spcPts val="1140"/>
              </a:spcBef>
              <a:buNone/>
              <a:defRPr/>
            </a:pPr>
            <a:endParaRPr lang="en-US" altLang="ja-JP" dirty="0">
              <a:latin typeface="HGP創英角ﾎﾟｯﾌﾟ体" panose="040B0A00000000000000" pitchFamily="50" charset="-128"/>
              <a:ea typeface="HGP創英角ﾎﾟｯﾌﾟ体" panose="040B0A00000000000000" pitchFamily="50" charset="-128"/>
            </a:endParaRPr>
          </a:p>
          <a:p>
            <a:pPr marL="0" indent="0">
              <a:buNone/>
            </a:pPr>
            <a:endParaRPr lang="en-US" altLang="ja-JP" dirty="0">
              <a:solidFill>
                <a:schemeClr val="tx1"/>
              </a:solidFill>
              <a:latin typeface="HGP創英角ﾎﾟｯﾌﾟ体" panose="040B0A00000000000000" pitchFamily="50" charset="-128"/>
              <a:ea typeface="HGP創英角ﾎﾟｯﾌﾟ体" panose="040B0A00000000000000" pitchFamily="50" charset="-128"/>
            </a:endParaRPr>
          </a:p>
          <a:p>
            <a:endParaRPr kumimoji="1" lang="en-US" altLang="ja-JP" dirty="0">
              <a:latin typeface="HGP創英角ﾎﾟｯﾌﾟ体" panose="040B0A00000000000000" pitchFamily="50" charset="-128"/>
              <a:ea typeface="HGP創英角ﾎﾟｯﾌﾟ体" panose="040B0A00000000000000" pitchFamily="50" charset="-128"/>
            </a:endParaRPr>
          </a:p>
          <a:p>
            <a:pPr marL="0" indent="0">
              <a:buNone/>
            </a:pPr>
            <a:endParaRPr kumimoji="1" lang="ja-JP" altLang="en-US" dirty="0">
              <a:latin typeface="HGP創英角ﾎﾟｯﾌﾟ体" panose="040B0A00000000000000" pitchFamily="50" charset="-128"/>
              <a:ea typeface="HGP創英角ﾎﾟｯﾌﾟ体" panose="040B0A00000000000000" pitchFamily="50" charset="-128"/>
            </a:endParaRPr>
          </a:p>
        </p:txBody>
      </p:sp>
      <p:sp>
        <p:nvSpPr>
          <p:cNvPr id="4" name="タイトル 1">
            <a:extLst>
              <a:ext uri="{FF2B5EF4-FFF2-40B4-BE49-F238E27FC236}">
                <a16:creationId xmlns:a16="http://schemas.microsoft.com/office/drawing/2014/main" id="{1377E875-9E36-0044-9096-761D706D3677}"/>
              </a:ext>
            </a:extLst>
          </p:cNvPr>
          <p:cNvSpPr txBox="1">
            <a:spLocks/>
          </p:cNvSpPr>
          <p:nvPr/>
        </p:nvSpPr>
        <p:spPr>
          <a:xfrm>
            <a:off x="461913" y="600737"/>
            <a:ext cx="11510127" cy="740009"/>
          </a:xfrm>
          <a:prstGeom prst="rect">
            <a:avLst/>
          </a:prstGeom>
          <a:solidFill>
            <a:schemeClr val="accent6">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latin typeface="HGP創英角ﾎﾟｯﾌﾟ体" panose="040B0A00000000000000" pitchFamily="50" charset="-128"/>
                <a:ea typeface="HGP創英角ﾎﾟｯﾌﾟ体" panose="040B0A00000000000000" pitchFamily="50" charset="-128"/>
              </a:rPr>
              <a:t>ふらっと</a:t>
            </a:r>
            <a:r>
              <a:rPr lang="en-US" altLang="ja-JP" dirty="0">
                <a:latin typeface="HGP創英角ﾎﾟｯﾌﾟ体" panose="040B0A00000000000000" pitchFamily="50" charset="-128"/>
                <a:ea typeface="HGP創英角ﾎﾟｯﾌﾟ体" panose="040B0A00000000000000" pitchFamily="50" charset="-128"/>
              </a:rPr>
              <a:t>Flat</a:t>
            </a:r>
            <a:r>
              <a:rPr lang="ja-JP" altLang="en-US" dirty="0">
                <a:latin typeface="HGP創英角ﾎﾟｯﾌﾟ体" panose="040B0A00000000000000" pitchFamily="50" charset="-128"/>
                <a:ea typeface="HGP創英角ﾎﾟｯﾌﾟ体" panose="040B0A00000000000000" pitchFamily="50" charset="-128"/>
              </a:rPr>
              <a:t>のお約束</a:t>
            </a:r>
          </a:p>
        </p:txBody>
      </p:sp>
    </p:spTree>
    <p:extLst>
      <p:ext uri="{BB962C8B-B14F-4D97-AF65-F5344CB8AC3E}">
        <p14:creationId xmlns:p14="http://schemas.microsoft.com/office/powerpoint/2010/main" val="608826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6B8453-B699-090E-7F53-5D0B9806FFDF}"/>
              </a:ext>
            </a:extLst>
          </p:cNvPr>
          <p:cNvSpPr>
            <a:spLocks noGrp="1"/>
          </p:cNvSpPr>
          <p:nvPr>
            <p:ph type="title"/>
          </p:nvPr>
        </p:nvSpPr>
        <p:spPr/>
        <p:txBody>
          <a:bodyPr/>
          <a:lstStyle/>
          <a:p>
            <a:r>
              <a:rPr kumimoji="1" lang="ja-JP" altLang="en-US" dirty="0"/>
              <a:t>ポイント</a:t>
            </a:r>
          </a:p>
        </p:txBody>
      </p:sp>
      <p:sp>
        <p:nvSpPr>
          <p:cNvPr id="3" name="コンテンツ プレースホルダー 2">
            <a:extLst>
              <a:ext uri="{FF2B5EF4-FFF2-40B4-BE49-F238E27FC236}">
                <a16:creationId xmlns:a16="http://schemas.microsoft.com/office/drawing/2014/main" id="{A01CCFC5-2874-6824-0650-47F156378000}"/>
              </a:ext>
            </a:extLst>
          </p:cNvPr>
          <p:cNvSpPr>
            <a:spLocks noGrp="1"/>
          </p:cNvSpPr>
          <p:nvPr>
            <p:ph idx="1"/>
          </p:nvPr>
        </p:nvSpPr>
        <p:spPr>
          <a:xfrm>
            <a:off x="461912" y="1905924"/>
            <a:ext cx="11510128" cy="4711691"/>
          </a:xfrm>
          <a:solidFill>
            <a:schemeClr val="accent6">
              <a:lumMod val="20000"/>
              <a:lumOff val="80000"/>
            </a:schemeClr>
          </a:solidFill>
        </p:spPr>
        <p:txBody>
          <a:bodyPr>
            <a:normAutofit/>
          </a:bodyPr>
          <a:lstStyle/>
          <a:p>
            <a:pPr marL="0" indent="0" defTabSz="898917">
              <a:spcBef>
                <a:spcPts val="1140"/>
              </a:spcBef>
              <a:buNone/>
              <a:defRPr/>
            </a:pPr>
            <a:r>
              <a:rPr lang="ja-JP" altLang="en-US"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〇私たち寝屋川市の職員は、寝屋川市の高齢者がいきいきと、元気に暮</a:t>
            </a:r>
            <a:endParaRPr lang="en-US" altLang="ja-JP" spc="112" dirty="0">
              <a:solidFill>
                <a:prstClr val="black"/>
              </a:solidFill>
              <a:latin typeface="HGP創英角ﾎﾟｯﾌﾟ体" panose="040B0A00000000000000" pitchFamily="50" charset="-128"/>
              <a:ea typeface="HGP創英角ﾎﾟｯﾌﾟ体" panose="040B0A00000000000000" pitchFamily="50" charset="-128"/>
              <a:cs typeface="游ゴシック"/>
            </a:endParaRPr>
          </a:p>
          <a:p>
            <a:pPr marL="0" indent="0" defTabSz="898917">
              <a:spcBef>
                <a:spcPts val="1140"/>
              </a:spcBef>
              <a:buNone/>
              <a:defRPr/>
            </a:pPr>
            <a:r>
              <a:rPr lang="ja-JP" altLang="en-US"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　らせるまちを実現するために、様々な事に試行錯誤しながら挑戦してい</a:t>
            </a:r>
            <a:endParaRPr lang="en-US" altLang="ja-JP" spc="112" dirty="0">
              <a:solidFill>
                <a:prstClr val="black"/>
              </a:solidFill>
              <a:latin typeface="HGP創英角ﾎﾟｯﾌﾟ体" panose="040B0A00000000000000" pitchFamily="50" charset="-128"/>
              <a:ea typeface="HGP創英角ﾎﾟｯﾌﾟ体" panose="040B0A00000000000000" pitchFamily="50" charset="-128"/>
              <a:cs typeface="游ゴシック"/>
            </a:endParaRPr>
          </a:p>
          <a:p>
            <a:pPr marL="0" indent="0" defTabSz="898917">
              <a:spcBef>
                <a:spcPts val="1140"/>
              </a:spcBef>
              <a:buNone/>
              <a:defRPr/>
            </a:pPr>
            <a:r>
              <a:rPr lang="ja-JP" altLang="en-US"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　ます。</a:t>
            </a:r>
            <a:endParaRPr lang="en-US" altLang="ja-JP" spc="112" dirty="0">
              <a:solidFill>
                <a:prstClr val="black"/>
              </a:solidFill>
              <a:latin typeface="HGP創英角ﾎﾟｯﾌﾟ体" panose="040B0A00000000000000" pitchFamily="50" charset="-128"/>
              <a:ea typeface="HGP創英角ﾎﾟｯﾌﾟ体" panose="040B0A00000000000000" pitchFamily="50" charset="-128"/>
              <a:cs typeface="游ゴシック"/>
            </a:endParaRPr>
          </a:p>
          <a:p>
            <a:pPr marL="0" indent="0" defTabSz="898917">
              <a:spcBef>
                <a:spcPts val="1140"/>
              </a:spcBef>
              <a:buNone/>
              <a:defRPr/>
            </a:pPr>
            <a:endParaRPr lang="en-US" altLang="ja-JP" spc="112" dirty="0">
              <a:solidFill>
                <a:prstClr val="black"/>
              </a:solidFill>
              <a:latin typeface="HGP創英角ﾎﾟｯﾌﾟ体" panose="040B0A00000000000000" pitchFamily="50" charset="-128"/>
              <a:ea typeface="HGP創英角ﾎﾟｯﾌﾟ体" panose="040B0A00000000000000" pitchFamily="50" charset="-128"/>
              <a:cs typeface="游ゴシック"/>
            </a:endParaRPr>
          </a:p>
          <a:p>
            <a:pPr marL="0" indent="0" defTabSz="898917">
              <a:spcBef>
                <a:spcPts val="1140"/>
              </a:spcBef>
              <a:buNone/>
              <a:defRPr/>
            </a:pPr>
            <a:r>
              <a:rPr lang="ja-JP" altLang="en-US"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〇運営に対するご意見はありがたく頂戴いたします。それと共に、</a:t>
            </a:r>
            <a:endParaRPr lang="en-US" altLang="ja-JP" spc="112" dirty="0">
              <a:solidFill>
                <a:prstClr val="black"/>
              </a:solidFill>
              <a:latin typeface="HGP創英角ﾎﾟｯﾌﾟ体" panose="040B0A00000000000000" pitchFamily="50" charset="-128"/>
              <a:ea typeface="HGP創英角ﾎﾟｯﾌﾟ体" panose="040B0A00000000000000" pitchFamily="50" charset="-128"/>
              <a:cs typeface="游ゴシック"/>
            </a:endParaRPr>
          </a:p>
          <a:p>
            <a:pPr marL="0" indent="0" defTabSz="898917">
              <a:spcBef>
                <a:spcPts val="1140"/>
              </a:spcBef>
              <a:buNone/>
              <a:defRPr/>
            </a:pPr>
            <a:r>
              <a:rPr lang="ja-JP" altLang="en-US"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　ご意見いただけるほどの熱い思いをお持ちの方、是非一緒に</a:t>
            </a:r>
            <a:endParaRPr lang="en-US" altLang="ja-JP" spc="112" dirty="0">
              <a:solidFill>
                <a:prstClr val="black"/>
              </a:solidFill>
              <a:latin typeface="HGP創英角ﾎﾟｯﾌﾟ体" panose="040B0A00000000000000" pitchFamily="50" charset="-128"/>
              <a:ea typeface="HGP創英角ﾎﾟｯﾌﾟ体" panose="040B0A00000000000000" pitchFamily="50" charset="-128"/>
              <a:cs typeface="游ゴシック"/>
            </a:endParaRPr>
          </a:p>
          <a:p>
            <a:pPr marL="0" indent="0" defTabSz="898917">
              <a:spcBef>
                <a:spcPts val="1140"/>
              </a:spcBef>
              <a:buNone/>
              <a:defRPr/>
            </a:pPr>
            <a:r>
              <a:rPr lang="ja-JP" altLang="en-US"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　この会議を盛り上げていきませんか？</a:t>
            </a:r>
            <a:endParaRPr lang="en-US" altLang="ja-JP" spc="112" dirty="0">
              <a:solidFill>
                <a:prstClr val="black"/>
              </a:solidFill>
              <a:latin typeface="HGP創英角ﾎﾟｯﾌﾟ体" panose="040B0A00000000000000" pitchFamily="50" charset="-128"/>
              <a:ea typeface="HGP創英角ﾎﾟｯﾌﾟ体" panose="040B0A00000000000000" pitchFamily="50" charset="-128"/>
              <a:cs typeface="游ゴシック"/>
            </a:endParaRPr>
          </a:p>
          <a:p>
            <a:pPr marL="0" indent="0" defTabSz="898917">
              <a:spcBef>
                <a:spcPts val="1140"/>
              </a:spcBef>
              <a:buNone/>
              <a:defRPr/>
            </a:pPr>
            <a:r>
              <a:rPr lang="ja-JP" altLang="en-US" b="1" i="1" spc="112" dirty="0">
                <a:solidFill>
                  <a:prstClr val="black"/>
                </a:solidFill>
                <a:latin typeface="HGP創英角ﾎﾟｯﾌﾟ体" panose="040B0A00000000000000" pitchFamily="50" charset="-128"/>
                <a:ea typeface="HGP創英角ﾎﾟｯﾌﾟ体" panose="040B0A00000000000000" pitchFamily="50" charset="-128"/>
                <a:cs typeface="游ゴシック"/>
              </a:rPr>
              <a:t>　</a:t>
            </a:r>
            <a:r>
              <a:rPr lang="ja-JP" altLang="en-US" sz="3600" b="1" i="1" spc="112" dirty="0">
                <a:solidFill>
                  <a:srgbClr val="FF0000"/>
                </a:solidFill>
                <a:latin typeface="HGP創英角ﾎﾟｯﾌﾟ体" panose="040B0A00000000000000" pitchFamily="50" charset="-128"/>
                <a:ea typeface="HGP創英角ﾎﾟｯﾌﾟ体" panose="040B0A00000000000000" pitchFamily="50" charset="-128"/>
                <a:cs typeface="游ゴシック"/>
              </a:rPr>
              <a:t>会議に協力してくれる人大募集です！！</a:t>
            </a:r>
            <a:endParaRPr lang="en-US" altLang="ja-JP" b="1" i="1" spc="112" dirty="0">
              <a:solidFill>
                <a:srgbClr val="FF0000"/>
              </a:solidFill>
              <a:latin typeface="HGP創英角ﾎﾟｯﾌﾟ体" panose="040B0A00000000000000" pitchFamily="50" charset="-128"/>
              <a:ea typeface="HGP創英角ﾎﾟｯﾌﾟ体" panose="040B0A00000000000000" pitchFamily="50" charset="-128"/>
              <a:cs typeface="游ゴシック"/>
            </a:endParaRPr>
          </a:p>
          <a:p>
            <a:pPr marL="0" indent="0" defTabSz="898917">
              <a:spcBef>
                <a:spcPts val="1140"/>
              </a:spcBef>
              <a:buNone/>
              <a:defRPr/>
            </a:pPr>
            <a:endParaRPr lang="en-US" altLang="ja-JP" u="sng" dirty="0">
              <a:solidFill>
                <a:srgbClr val="FF0000"/>
              </a:solidFill>
              <a:latin typeface="HGP創英角ﾎﾟｯﾌﾟ体" panose="040B0A00000000000000" pitchFamily="50" charset="-128"/>
              <a:ea typeface="HGP創英角ﾎﾟｯﾌﾟ体" panose="040B0A00000000000000" pitchFamily="50" charset="-128"/>
            </a:endParaRPr>
          </a:p>
          <a:p>
            <a:pPr marL="0" indent="0" defTabSz="898917">
              <a:spcBef>
                <a:spcPts val="1140"/>
              </a:spcBef>
              <a:buNone/>
              <a:defRPr/>
            </a:pPr>
            <a:endParaRPr lang="en-US" altLang="ja-JP" u="sng" dirty="0">
              <a:solidFill>
                <a:srgbClr val="FF0000"/>
              </a:solidFill>
              <a:latin typeface="HGP創英角ﾎﾟｯﾌﾟ体" panose="040B0A00000000000000" pitchFamily="50" charset="-128"/>
              <a:ea typeface="HGP創英角ﾎﾟｯﾌﾟ体" panose="040B0A00000000000000" pitchFamily="50" charset="-128"/>
            </a:endParaRPr>
          </a:p>
          <a:p>
            <a:pPr marL="0" indent="0" defTabSz="898917">
              <a:spcBef>
                <a:spcPts val="1140"/>
              </a:spcBef>
              <a:buNone/>
              <a:defRPr/>
            </a:pPr>
            <a:endParaRPr lang="en-US" altLang="ja-JP" u="sng" dirty="0">
              <a:solidFill>
                <a:srgbClr val="FF0000"/>
              </a:solidFill>
              <a:latin typeface="HGP創英角ﾎﾟｯﾌﾟ体" panose="040B0A00000000000000" pitchFamily="50" charset="-128"/>
              <a:ea typeface="HGP創英角ﾎﾟｯﾌﾟ体" panose="040B0A00000000000000" pitchFamily="50" charset="-128"/>
            </a:endParaRPr>
          </a:p>
          <a:p>
            <a:pPr marL="0" indent="0" defTabSz="898917">
              <a:spcBef>
                <a:spcPts val="1140"/>
              </a:spcBef>
              <a:buNone/>
              <a:defRPr/>
            </a:pPr>
            <a:endParaRPr lang="en-US" altLang="ja-JP" dirty="0">
              <a:latin typeface="HGP創英角ﾎﾟｯﾌﾟ体" panose="040B0A00000000000000" pitchFamily="50" charset="-128"/>
              <a:ea typeface="HGP創英角ﾎﾟｯﾌﾟ体" panose="040B0A00000000000000" pitchFamily="50" charset="-128"/>
            </a:endParaRPr>
          </a:p>
          <a:p>
            <a:pPr marL="0" indent="0">
              <a:buNone/>
            </a:pPr>
            <a:endParaRPr lang="en-US" altLang="ja-JP" dirty="0">
              <a:solidFill>
                <a:schemeClr val="tx1"/>
              </a:solidFill>
              <a:latin typeface="HGP創英角ﾎﾟｯﾌﾟ体" panose="040B0A00000000000000" pitchFamily="50" charset="-128"/>
              <a:ea typeface="HGP創英角ﾎﾟｯﾌﾟ体" panose="040B0A00000000000000" pitchFamily="50" charset="-128"/>
            </a:endParaRPr>
          </a:p>
          <a:p>
            <a:endParaRPr kumimoji="1" lang="en-US" altLang="ja-JP" dirty="0">
              <a:latin typeface="HGP創英角ﾎﾟｯﾌﾟ体" panose="040B0A00000000000000" pitchFamily="50" charset="-128"/>
              <a:ea typeface="HGP創英角ﾎﾟｯﾌﾟ体" panose="040B0A00000000000000" pitchFamily="50" charset="-128"/>
            </a:endParaRPr>
          </a:p>
          <a:p>
            <a:pPr marL="0" indent="0">
              <a:buNone/>
            </a:pPr>
            <a:endParaRPr kumimoji="1" lang="ja-JP" altLang="en-US" dirty="0">
              <a:latin typeface="HGP創英角ﾎﾟｯﾌﾟ体" panose="040B0A00000000000000" pitchFamily="50" charset="-128"/>
              <a:ea typeface="HGP創英角ﾎﾟｯﾌﾟ体" panose="040B0A00000000000000" pitchFamily="50" charset="-128"/>
            </a:endParaRPr>
          </a:p>
        </p:txBody>
      </p:sp>
      <p:sp>
        <p:nvSpPr>
          <p:cNvPr id="4" name="タイトル 1">
            <a:extLst>
              <a:ext uri="{FF2B5EF4-FFF2-40B4-BE49-F238E27FC236}">
                <a16:creationId xmlns:a16="http://schemas.microsoft.com/office/drawing/2014/main" id="{1377E875-9E36-0044-9096-761D706D3677}"/>
              </a:ext>
            </a:extLst>
          </p:cNvPr>
          <p:cNvSpPr txBox="1">
            <a:spLocks/>
          </p:cNvSpPr>
          <p:nvPr/>
        </p:nvSpPr>
        <p:spPr>
          <a:xfrm>
            <a:off x="461913" y="600737"/>
            <a:ext cx="11510127" cy="740009"/>
          </a:xfrm>
          <a:prstGeom prst="rect">
            <a:avLst/>
          </a:prstGeom>
          <a:solidFill>
            <a:schemeClr val="accent6">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latin typeface="HGP創英角ﾎﾟｯﾌﾟ体" panose="040B0A00000000000000" pitchFamily="50" charset="-128"/>
                <a:ea typeface="HGP創英角ﾎﾟｯﾌﾟ体" panose="040B0A00000000000000" pitchFamily="50" charset="-128"/>
              </a:rPr>
              <a:t>事務局からのお願い</a:t>
            </a:r>
          </a:p>
        </p:txBody>
      </p:sp>
    </p:spTree>
    <p:extLst>
      <p:ext uri="{BB962C8B-B14F-4D97-AF65-F5344CB8AC3E}">
        <p14:creationId xmlns:p14="http://schemas.microsoft.com/office/powerpoint/2010/main" val="1464580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四角形: 角を丸くする 31">
            <a:extLst>
              <a:ext uri="{FF2B5EF4-FFF2-40B4-BE49-F238E27FC236}">
                <a16:creationId xmlns:a16="http://schemas.microsoft.com/office/drawing/2014/main" id="{BEF22A2B-222E-F6F2-0363-A4C33C784E7E}"/>
              </a:ext>
            </a:extLst>
          </p:cNvPr>
          <p:cNvSpPr/>
          <p:nvPr/>
        </p:nvSpPr>
        <p:spPr>
          <a:xfrm>
            <a:off x="10676273" y="3701293"/>
            <a:ext cx="1230706" cy="233047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a:effectLst>
                  <a:outerShdw blurRad="38100" dist="38100" dir="2700000" algn="tl">
                    <a:srgbClr val="000000">
                      <a:alpha val="43137"/>
                    </a:srgbClr>
                  </a:outerShdw>
                </a:effectLst>
              </a:rPr>
              <a:t>自立支援型</a:t>
            </a:r>
            <a:endParaRPr lang="en-US" altLang="ja-JP" sz="1200" dirty="0">
              <a:effectLst>
                <a:outerShdw blurRad="38100" dist="38100" dir="2700000" algn="tl">
                  <a:srgbClr val="000000">
                    <a:alpha val="43137"/>
                  </a:srgbClr>
                </a:outerShdw>
              </a:effectLst>
            </a:endParaRPr>
          </a:p>
          <a:p>
            <a:pPr algn="ctr"/>
            <a:r>
              <a:rPr lang="ja-JP" altLang="en-US" sz="1200" dirty="0">
                <a:effectLst>
                  <a:outerShdw blurRad="38100" dist="38100" dir="2700000" algn="tl">
                    <a:srgbClr val="000000">
                      <a:alpha val="43137"/>
                    </a:srgbClr>
                  </a:outerShdw>
                </a:effectLst>
              </a:rPr>
              <a:t>地域ケア会議</a:t>
            </a:r>
            <a:endParaRPr lang="en-US" altLang="ja-JP" sz="1200" dirty="0">
              <a:effectLst>
                <a:outerShdw blurRad="38100" dist="38100" dir="2700000" algn="tl">
                  <a:srgbClr val="000000">
                    <a:alpha val="43137"/>
                  </a:srgbClr>
                </a:outerShdw>
              </a:effectLst>
            </a:endParaRPr>
          </a:p>
          <a:p>
            <a:pPr algn="ctr"/>
            <a:r>
              <a:rPr lang="en-US" altLang="ja-JP" sz="1200" dirty="0">
                <a:effectLst>
                  <a:outerShdw blurRad="38100" dist="38100" dir="2700000" algn="tl">
                    <a:srgbClr val="000000">
                      <a:alpha val="43137"/>
                    </a:srgbClr>
                  </a:outerShdw>
                </a:effectLst>
              </a:rPr>
              <a:t>(</a:t>
            </a:r>
            <a:r>
              <a:rPr lang="ja-JP" altLang="en-US" sz="1200" dirty="0">
                <a:effectLst>
                  <a:outerShdw blurRad="38100" dist="38100" dir="2700000" algn="tl">
                    <a:srgbClr val="000000">
                      <a:alpha val="43137"/>
                    </a:srgbClr>
                  </a:outerShdw>
                </a:effectLst>
              </a:rPr>
              <a:t>評価会議</a:t>
            </a:r>
            <a:r>
              <a:rPr lang="en-US" altLang="ja-JP" sz="1200" dirty="0">
                <a:effectLst>
                  <a:outerShdw blurRad="38100" dist="38100" dir="2700000" algn="tl">
                    <a:srgbClr val="000000">
                      <a:alpha val="43137"/>
                    </a:srgbClr>
                  </a:outerShdw>
                </a:effectLst>
              </a:rPr>
              <a:t>)</a:t>
            </a:r>
          </a:p>
          <a:p>
            <a:pPr algn="ctr"/>
            <a:r>
              <a:rPr lang="ja-JP" altLang="en-US" sz="1200" dirty="0"/>
              <a:t>内容：</a:t>
            </a:r>
            <a:endParaRPr lang="en-US" altLang="ja-JP" sz="1200" dirty="0"/>
          </a:p>
          <a:p>
            <a:pPr algn="ctr"/>
            <a:r>
              <a:rPr lang="ja-JP" altLang="en-US" sz="1200" dirty="0"/>
              <a:t>短期集中終了後のケアマネジメントの確認と助言・提案が主な内容</a:t>
            </a:r>
            <a:endParaRPr lang="en-US" altLang="ja-JP" sz="1200" dirty="0"/>
          </a:p>
          <a:p>
            <a:pPr algn="ctr"/>
            <a:r>
              <a:rPr lang="en-US" altLang="ja-JP" sz="1200" dirty="0">
                <a:solidFill>
                  <a:srgbClr val="FF0000"/>
                </a:solidFill>
              </a:rPr>
              <a:t>※</a:t>
            </a:r>
            <a:r>
              <a:rPr lang="ja-JP" altLang="en-US" sz="1200" dirty="0">
                <a:solidFill>
                  <a:srgbClr val="FF0000"/>
                </a:solidFill>
              </a:rPr>
              <a:t>参加職種が限定</a:t>
            </a:r>
            <a:endParaRPr lang="en-US" altLang="ja-JP" sz="1200" dirty="0">
              <a:solidFill>
                <a:srgbClr val="FF0000"/>
              </a:solidFill>
            </a:endParaRPr>
          </a:p>
          <a:p>
            <a:pPr algn="ctr"/>
            <a:endParaRPr lang="en-US" altLang="ja-JP" sz="1200" dirty="0"/>
          </a:p>
        </p:txBody>
      </p:sp>
      <p:sp>
        <p:nvSpPr>
          <p:cNvPr id="19" name="矢印: 右 18">
            <a:extLst>
              <a:ext uri="{FF2B5EF4-FFF2-40B4-BE49-F238E27FC236}">
                <a16:creationId xmlns:a16="http://schemas.microsoft.com/office/drawing/2014/main" id="{B5F07FEC-B14C-EDBF-6BF2-B250F7367E21}"/>
              </a:ext>
            </a:extLst>
          </p:cNvPr>
          <p:cNvSpPr/>
          <p:nvPr/>
        </p:nvSpPr>
        <p:spPr>
          <a:xfrm rot="5400000">
            <a:off x="2500716" y="2873978"/>
            <a:ext cx="2506378" cy="28656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四角形: 角を丸くする 3">
            <a:extLst>
              <a:ext uri="{FF2B5EF4-FFF2-40B4-BE49-F238E27FC236}">
                <a16:creationId xmlns:a16="http://schemas.microsoft.com/office/drawing/2014/main" id="{B8C9DB35-108B-DB04-04BB-D103092E7E78}"/>
              </a:ext>
            </a:extLst>
          </p:cNvPr>
          <p:cNvSpPr/>
          <p:nvPr/>
        </p:nvSpPr>
        <p:spPr>
          <a:xfrm>
            <a:off x="886351" y="1135771"/>
            <a:ext cx="3910042" cy="628299"/>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b="1" dirty="0"/>
              <a:t>市地域ケア会議</a:t>
            </a:r>
            <a:r>
              <a:rPr lang="en-US" altLang="ja-JP" dirty="0"/>
              <a:t>(</a:t>
            </a:r>
            <a:r>
              <a:rPr lang="ja-JP" altLang="en-US" dirty="0">
                <a:solidFill>
                  <a:srgbClr val="FF0000"/>
                </a:solidFill>
                <a:effectLst>
                  <a:outerShdw blurRad="38100" dist="38100" dir="2700000" algn="tl">
                    <a:srgbClr val="000000">
                      <a:alpha val="43137"/>
                    </a:srgbClr>
                  </a:outerShdw>
                </a:effectLst>
              </a:rPr>
              <a:t>市が</a:t>
            </a:r>
            <a:r>
              <a:rPr lang="ja-JP" altLang="en-US" dirty="0"/>
              <a:t>主催</a:t>
            </a:r>
            <a:r>
              <a:rPr lang="en-US" altLang="ja-JP" dirty="0"/>
              <a:t>)</a:t>
            </a:r>
            <a:endParaRPr kumimoji="1" lang="en-US" altLang="ja-JP" dirty="0"/>
          </a:p>
          <a:p>
            <a:pPr algn="ctr"/>
            <a:r>
              <a:rPr kumimoji="1" lang="ja-JP" altLang="en-US" dirty="0"/>
              <a:t>内容：政策形成</a:t>
            </a:r>
          </a:p>
        </p:txBody>
      </p:sp>
      <p:sp>
        <p:nvSpPr>
          <p:cNvPr id="6" name="四角形: 角を丸くする 5">
            <a:extLst>
              <a:ext uri="{FF2B5EF4-FFF2-40B4-BE49-F238E27FC236}">
                <a16:creationId xmlns:a16="http://schemas.microsoft.com/office/drawing/2014/main" id="{29EA714F-9200-39E8-60D0-B9D65D0BE982}"/>
              </a:ext>
            </a:extLst>
          </p:cNvPr>
          <p:cNvSpPr/>
          <p:nvPr/>
        </p:nvSpPr>
        <p:spPr>
          <a:xfrm>
            <a:off x="886351" y="2853937"/>
            <a:ext cx="3910042" cy="743307"/>
          </a:xfrm>
          <a:prstGeom prst="roundRect">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a:t>圏域地域ケア会議</a:t>
            </a:r>
            <a:endParaRPr lang="en-US" altLang="ja-JP" b="1" dirty="0"/>
          </a:p>
          <a:p>
            <a:pPr algn="ctr"/>
            <a:r>
              <a:rPr kumimoji="1" lang="ja-JP" altLang="en-US" dirty="0"/>
              <a:t>内容：地域課題の発見・開発</a:t>
            </a:r>
          </a:p>
        </p:txBody>
      </p:sp>
      <p:sp>
        <p:nvSpPr>
          <p:cNvPr id="7" name="四角形: 角を丸くする 6">
            <a:extLst>
              <a:ext uri="{FF2B5EF4-FFF2-40B4-BE49-F238E27FC236}">
                <a16:creationId xmlns:a16="http://schemas.microsoft.com/office/drawing/2014/main" id="{BCBD97BD-99EE-B350-444C-141953D28828}"/>
              </a:ext>
            </a:extLst>
          </p:cNvPr>
          <p:cNvSpPr/>
          <p:nvPr/>
        </p:nvSpPr>
        <p:spPr>
          <a:xfrm>
            <a:off x="900374" y="4239602"/>
            <a:ext cx="2168195" cy="1779731"/>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b="1" dirty="0"/>
              <a:t>ネットワーク型地域ケア会議</a:t>
            </a:r>
            <a:endParaRPr lang="en-US" altLang="ja-JP" b="1" dirty="0"/>
          </a:p>
          <a:p>
            <a:pPr algn="ctr"/>
            <a:r>
              <a:rPr lang="ja-JP" altLang="en-US" dirty="0"/>
              <a:t>内容：ネットワーク構築</a:t>
            </a:r>
            <a:endParaRPr lang="en-US" altLang="ja-JP" dirty="0"/>
          </a:p>
        </p:txBody>
      </p:sp>
      <p:sp>
        <p:nvSpPr>
          <p:cNvPr id="8" name="矢印: 右 7">
            <a:extLst>
              <a:ext uri="{FF2B5EF4-FFF2-40B4-BE49-F238E27FC236}">
                <a16:creationId xmlns:a16="http://schemas.microsoft.com/office/drawing/2014/main" id="{FD4C2776-C10C-DB16-23EF-CBD92036C87C}"/>
              </a:ext>
            </a:extLst>
          </p:cNvPr>
          <p:cNvSpPr/>
          <p:nvPr/>
        </p:nvSpPr>
        <p:spPr>
          <a:xfrm rot="16200000">
            <a:off x="2232606" y="3691018"/>
            <a:ext cx="810603" cy="28656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 角を丸くする 8">
            <a:extLst>
              <a:ext uri="{FF2B5EF4-FFF2-40B4-BE49-F238E27FC236}">
                <a16:creationId xmlns:a16="http://schemas.microsoft.com/office/drawing/2014/main" id="{5AB5E008-CBEF-B75E-F0C3-B47232B70442}"/>
              </a:ext>
            </a:extLst>
          </p:cNvPr>
          <p:cNvSpPr/>
          <p:nvPr/>
        </p:nvSpPr>
        <p:spPr>
          <a:xfrm>
            <a:off x="2844177" y="4270447"/>
            <a:ext cx="1952216" cy="1748886"/>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tLang="ja-JP" b="1"/>
          </a:p>
          <a:p>
            <a:pPr algn="ctr"/>
            <a:r>
              <a:rPr lang="ja-JP" altLang="en-US" b="1"/>
              <a:t>課題</a:t>
            </a:r>
            <a:r>
              <a:rPr lang="ja-JP" altLang="en-US" b="1" dirty="0"/>
              <a:t>解決型</a:t>
            </a:r>
            <a:endParaRPr lang="en-US" altLang="ja-JP" b="1" dirty="0"/>
          </a:p>
          <a:p>
            <a:pPr algn="ctr"/>
            <a:r>
              <a:rPr lang="ja-JP" altLang="en-US" b="1" dirty="0"/>
              <a:t>地域ケア会議</a:t>
            </a:r>
            <a:endParaRPr lang="en-US" altLang="ja-JP" b="1" dirty="0"/>
          </a:p>
          <a:p>
            <a:pPr algn="ctr"/>
            <a:r>
              <a:rPr lang="ja-JP" altLang="en-US" dirty="0"/>
              <a:t>内容：</a:t>
            </a:r>
            <a:endParaRPr lang="en-US" altLang="ja-JP" dirty="0"/>
          </a:p>
          <a:p>
            <a:pPr algn="ctr"/>
            <a:r>
              <a:rPr lang="ja-JP" altLang="en-US" u="sng" dirty="0">
                <a:solidFill>
                  <a:srgbClr val="FF0000"/>
                </a:solidFill>
              </a:rPr>
              <a:t>困難事例の</a:t>
            </a:r>
            <a:endParaRPr lang="en-US" altLang="ja-JP" u="sng" dirty="0">
              <a:solidFill>
                <a:srgbClr val="FF0000"/>
              </a:solidFill>
            </a:endParaRPr>
          </a:p>
          <a:p>
            <a:pPr algn="ctr"/>
            <a:r>
              <a:rPr lang="ja-JP" altLang="en-US" dirty="0"/>
              <a:t>個別課題解決</a:t>
            </a:r>
            <a:endParaRPr lang="en-US" altLang="ja-JP" dirty="0"/>
          </a:p>
          <a:p>
            <a:pPr algn="ctr"/>
            <a:endParaRPr lang="en-US" altLang="ja-JP" dirty="0"/>
          </a:p>
        </p:txBody>
      </p:sp>
      <p:sp>
        <p:nvSpPr>
          <p:cNvPr id="11" name="四角形: 角を丸くする 10">
            <a:extLst>
              <a:ext uri="{FF2B5EF4-FFF2-40B4-BE49-F238E27FC236}">
                <a16:creationId xmlns:a16="http://schemas.microsoft.com/office/drawing/2014/main" id="{7BA794B1-06F7-1795-A791-E11DDAED66EC}"/>
              </a:ext>
            </a:extLst>
          </p:cNvPr>
          <p:cNvSpPr/>
          <p:nvPr/>
        </p:nvSpPr>
        <p:spPr>
          <a:xfrm>
            <a:off x="639051" y="2249536"/>
            <a:ext cx="4410252" cy="4437365"/>
          </a:xfrm>
          <a:prstGeom prst="roundRect">
            <a:avLst/>
          </a:prstGeom>
          <a:noFill/>
          <a:ln w="28575">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FC978C1D-6888-4577-CDD4-07CE2A90089F}"/>
              </a:ext>
            </a:extLst>
          </p:cNvPr>
          <p:cNvSpPr/>
          <p:nvPr/>
        </p:nvSpPr>
        <p:spPr>
          <a:xfrm>
            <a:off x="6011034" y="1135771"/>
            <a:ext cx="4263856" cy="5489422"/>
          </a:xfrm>
          <a:prstGeom prst="roundRect">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tLang="ja-JP" sz="2000" b="1" dirty="0"/>
          </a:p>
          <a:p>
            <a:pPr algn="ctr"/>
            <a:endParaRPr lang="en-US" altLang="ja-JP" sz="2000" b="1" dirty="0"/>
          </a:p>
          <a:p>
            <a:pPr algn="ctr"/>
            <a:endParaRPr lang="en-US" altLang="ja-JP" sz="2000" b="1" dirty="0"/>
          </a:p>
          <a:p>
            <a:pPr algn="ctr"/>
            <a:endParaRPr lang="en-US" altLang="ja-JP" sz="2000" b="1" dirty="0"/>
          </a:p>
          <a:p>
            <a:pPr algn="ctr"/>
            <a:endParaRPr lang="en-US" altLang="ja-JP" sz="2000" b="1" dirty="0"/>
          </a:p>
          <a:p>
            <a:pPr algn="ctr"/>
            <a:endParaRPr lang="en-US" altLang="ja-JP" sz="2000" b="1" dirty="0"/>
          </a:p>
          <a:p>
            <a:pPr algn="ctr"/>
            <a:endParaRPr lang="en-US" altLang="ja-JP" sz="2000" b="1" dirty="0"/>
          </a:p>
          <a:p>
            <a:pPr algn="ctr"/>
            <a:endParaRPr lang="en-US" altLang="ja-JP" sz="2000" b="1" dirty="0"/>
          </a:p>
          <a:p>
            <a:pPr algn="ctr"/>
            <a:endParaRPr lang="en-US" altLang="ja-JP" sz="2000" b="1" dirty="0"/>
          </a:p>
          <a:p>
            <a:pPr algn="ctr"/>
            <a:endParaRPr lang="en-US" altLang="ja-JP" sz="2000" b="1" dirty="0"/>
          </a:p>
          <a:p>
            <a:pPr algn="ctr"/>
            <a:r>
              <a:rPr lang="ja-JP" altLang="en-US" sz="2000" b="1" dirty="0"/>
              <a:t>自立支援型地域ケア会議</a:t>
            </a:r>
            <a:endParaRPr lang="en-US" altLang="ja-JP" sz="2000" b="1" dirty="0"/>
          </a:p>
          <a:p>
            <a:pPr algn="ctr"/>
            <a:r>
              <a:rPr lang="ja-JP" altLang="en-US" sz="2000" b="1" dirty="0"/>
              <a:t>ふらっと</a:t>
            </a:r>
            <a:r>
              <a:rPr lang="en-US" altLang="ja-JP" sz="2000" b="1" dirty="0"/>
              <a:t>Flat</a:t>
            </a:r>
          </a:p>
          <a:p>
            <a:pPr algn="ctr"/>
            <a:endParaRPr lang="en-US" altLang="ja-JP" sz="200" dirty="0"/>
          </a:p>
          <a:p>
            <a:pPr algn="ctr"/>
            <a:r>
              <a:rPr lang="ja-JP" altLang="en-US" sz="2000" dirty="0"/>
              <a:t>内容：</a:t>
            </a:r>
            <a:endParaRPr lang="en-US" altLang="ja-JP" sz="2000" dirty="0"/>
          </a:p>
          <a:p>
            <a:pPr algn="ctr"/>
            <a:r>
              <a:rPr lang="ja-JP" altLang="en-US" sz="2000" u="sng" dirty="0">
                <a:solidFill>
                  <a:srgbClr val="FF0000"/>
                </a:solidFill>
              </a:rPr>
              <a:t>よくある事例</a:t>
            </a:r>
            <a:r>
              <a:rPr lang="en-US" altLang="ja-JP" sz="2000" u="sng" dirty="0">
                <a:solidFill>
                  <a:srgbClr val="FF0000"/>
                </a:solidFill>
              </a:rPr>
              <a:t>(</a:t>
            </a:r>
            <a:r>
              <a:rPr lang="ja-JP" altLang="en-US" sz="2000" u="sng" dirty="0">
                <a:solidFill>
                  <a:srgbClr val="FF0000"/>
                </a:solidFill>
              </a:rPr>
              <a:t>要支援認定者</a:t>
            </a:r>
            <a:r>
              <a:rPr lang="en-US" altLang="ja-JP" sz="2000" u="sng" dirty="0">
                <a:solidFill>
                  <a:srgbClr val="FF0000"/>
                </a:solidFill>
              </a:rPr>
              <a:t>)</a:t>
            </a:r>
            <a:r>
              <a:rPr lang="ja-JP" altLang="en-US" sz="2000" u="sng" dirty="0">
                <a:solidFill>
                  <a:srgbClr val="FF0000"/>
                </a:solidFill>
              </a:rPr>
              <a:t>の</a:t>
            </a:r>
            <a:endParaRPr lang="en-US" altLang="ja-JP" sz="1050" dirty="0"/>
          </a:p>
          <a:p>
            <a:pPr algn="ctr"/>
            <a:r>
              <a:rPr lang="ja-JP" altLang="en-US" sz="2000" dirty="0"/>
              <a:t>個別課題解決</a:t>
            </a:r>
            <a:endParaRPr lang="en-US" altLang="ja-JP" sz="2000" dirty="0"/>
          </a:p>
          <a:p>
            <a:pPr algn="ctr"/>
            <a:r>
              <a:rPr lang="ja-JP" altLang="en-US" sz="2000" dirty="0"/>
              <a:t>ネットワーク構築</a:t>
            </a:r>
            <a:endParaRPr lang="en-US" altLang="ja-JP" sz="2000" dirty="0"/>
          </a:p>
          <a:p>
            <a:pPr algn="ctr"/>
            <a:r>
              <a:rPr lang="ja-JP" altLang="en-US" sz="2000" dirty="0"/>
              <a:t>地域課題の発見・開発</a:t>
            </a:r>
            <a:endParaRPr lang="en-US" altLang="ja-JP" sz="2000" dirty="0"/>
          </a:p>
          <a:p>
            <a:pPr algn="ctr"/>
            <a:endParaRPr lang="en-US" altLang="ja-JP" sz="2000" dirty="0"/>
          </a:p>
          <a:p>
            <a:pPr algn="ctr"/>
            <a:r>
              <a:rPr lang="ja-JP" altLang="en-US" dirty="0">
                <a:solidFill>
                  <a:srgbClr val="FF0000"/>
                </a:solidFill>
                <a:effectLst>
                  <a:outerShdw blurRad="38100" dist="38100" dir="2700000" algn="tl">
                    <a:srgbClr val="000000">
                      <a:alpha val="43137"/>
                    </a:srgbClr>
                  </a:outerShdw>
                </a:effectLst>
              </a:rPr>
              <a:t>地域支え合い推進員</a:t>
            </a:r>
            <a:r>
              <a:rPr lang="ja-JP" altLang="en-US" dirty="0"/>
              <a:t>＋市が主催</a:t>
            </a:r>
            <a:endParaRPr lang="en-US" altLang="ja-JP" dirty="0"/>
          </a:p>
          <a:p>
            <a:pPr algn="ctr"/>
            <a:endParaRPr lang="en-US" altLang="ja-JP" sz="2000" dirty="0"/>
          </a:p>
          <a:p>
            <a:pPr algn="ctr"/>
            <a:endParaRPr lang="en-US" altLang="ja-JP" sz="2000" dirty="0"/>
          </a:p>
        </p:txBody>
      </p:sp>
      <p:sp>
        <p:nvSpPr>
          <p:cNvPr id="15" name="正方形/長方形 14">
            <a:extLst>
              <a:ext uri="{FF2B5EF4-FFF2-40B4-BE49-F238E27FC236}">
                <a16:creationId xmlns:a16="http://schemas.microsoft.com/office/drawing/2014/main" id="{E130BEA1-90BE-7437-0217-C7DF364BC8F5}"/>
              </a:ext>
            </a:extLst>
          </p:cNvPr>
          <p:cNvSpPr/>
          <p:nvPr/>
        </p:nvSpPr>
        <p:spPr>
          <a:xfrm>
            <a:off x="516099" y="213173"/>
            <a:ext cx="4583224" cy="835606"/>
          </a:xfrm>
          <a:prstGeom prst="rect">
            <a:avLst/>
          </a:prstGeom>
          <a:solidFill>
            <a:schemeClr val="accent4"/>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u="sng" dirty="0">
                <a:solidFill>
                  <a:srgbClr val="FF0000"/>
                </a:solidFill>
              </a:rPr>
              <a:t>困難事例</a:t>
            </a:r>
            <a:r>
              <a:rPr lang="ja-JP" altLang="en-US" dirty="0">
                <a:solidFill>
                  <a:schemeClr val="tx1"/>
                </a:solidFill>
              </a:rPr>
              <a:t>や</a:t>
            </a:r>
            <a:r>
              <a:rPr kumimoji="1" lang="ja-JP" altLang="en-US" dirty="0">
                <a:solidFill>
                  <a:schemeClr val="tx1"/>
                </a:solidFill>
              </a:rPr>
              <a:t>要支援・要介護高齢者、認知症</a:t>
            </a:r>
            <a:endParaRPr kumimoji="1" lang="en-US" altLang="ja-JP" dirty="0">
              <a:solidFill>
                <a:schemeClr val="tx1"/>
              </a:solidFill>
            </a:endParaRPr>
          </a:p>
          <a:p>
            <a:pPr algn="ctr"/>
            <a:r>
              <a:rPr kumimoji="1" lang="ja-JP" altLang="en-US" dirty="0">
                <a:solidFill>
                  <a:schemeClr val="tx1"/>
                </a:solidFill>
              </a:rPr>
              <a:t>高齢者の地域課題、災害時の対応</a:t>
            </a:r>
            <a:endParaRPr kumimoji="1" lang="en-US" altLang="ja-JP" dirty="0">
              <a:solidFill>
                <a:schemeClr val="tx1"/>
              </a:solidFill>
            </a:endParaRPr>
          </a:p>
          <a:p>
            <a:pPr algn="ctr"/>
            <a:r>
              <a:rPr lang="ja-JP" altLang="en-US" dirty="0">
                <a:solidFill>
                  <a:schemeClr val="tx1"/>
                </a:solidFill>
              </a:rPr>
              <a:t>など</a:t>
            </a:r>
            <a:r>
              <a:rPr lang="ja-JP" altLang="en-US" u="sng" dirty="0">
                <a:solidFill>
                  <a:srgbClr val="FF0000"/>
                </a:solidFill>
              </a:rPr>
              <a:t>幅広い</a:t>
            </a:r>
            <a:r>
              <a:rPr lang="ja-JP" altLang="en-US" dirty="0">
                <a:solidFill>
                  <a:schemeClr val="tx1"/>
                </a:solidFill>
              </a:rPr>
              <a:t>事項の検討</a:t>
            </a: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048CD475-9278-E180-D936-307181C09718}"/>
              </a:ext>
            </a:extLst>
          </p:cNvPr>
          <p:cNvSpPr txBox="1"/>
          <p:nvPr/>
        </p:nvSpPr>
        <p:spPr>
          <a:xfrm>
            <a:off x="1335485" y="6202567"/>
            <a:ext cx="3630019" cy="369332"/>
          </a:xfrm>
          <a:prstGeom prst="rect">
            <a:avLst/>
          </a:prstGeom>
          <a:noFill/>
        </p:spPr>
        <p:txBody>
          <a:bodyPr wrap="square" rtlCol="0">
            <a:spAutoFit/>
          </a:bodyPr>
          <a:lstStyle/>
          <a:p>
            <a:r>
              <a:rPr kumimoji="1" lang="ja-JP" altLang="en-US" dirty="0">
                <a:solidFill>
                  <a:srgbClr val="FF0000"/>
                </a:solidFill>
                <a:effectLst>
                  <a:outerShdw blurRad="38100" dist="38100" dir="2700000" algn="tl">
                    <a:srgbClr val="000000">
                      <a:alpha val="43137"/>
                    </a:srgbClr>
                  </a:outerShdw>
                </a:effectLst>
              </a:rPr>
              <a:t>地域包括支援センター</a:t>
            </a:r>
            <a:r>
              <a:rPr kumimoji="1" lang="ja-JP" altLang="en-US" dirty="0">
                <a:effectLst>
                  <a:outerShdw blurRad="38100" dist="38100" dir="2700000" algn="tl">
                    <a:srgbClr val="000000">
                      <a:alpha val="43137"/>
                    </a:srgbClr>
                  </a:outerShdw>
                </a:effectLst>
              </a:rPr>
              <a:t>が主催</a:t>
            </a:r>
          </a:p>
        </p:txBody>
      </p:sp>
      <p:sp>
        <p:nvSpPr>
          <p:cNvPr id="18" name="矢印: 右 17">
            <a:extLst>
              <a:ext uri="{FF2B5EF4-FFF2-40B4-BE49-F238E27FC236}">
                <a16:creationId xmlns:a16="http://schemas.microsoft.com/office/drawing/2014/main" id="{0305FC4A-29B8-49F4-789C-37F87F29D017}"/>
              </a:ext>
            </a:extLst>
          </p:cNvPr>
          <p:cNvSpPr/>
          <p:nvPr/>
        </p:nvSpPr>
        <p:spPr>
          <a:xfrm rot="5400000">
            <a:off x="2603534" y="3758928"/>
            <a:ext cx="823477" cy="28656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6C34BBC5-D0BE-54FF-D71D-2E5782B47BF8}"/>
              </a:ext>
            </a:extLst>
          </p:cNvPr>
          <p:cNvSpPr txBox="1"/>
          <p:nvPr/>
        </p:nvSpPr>
        <p:spPr>
          <a:xfrm>
            <a:off x="2747740" y="3690694"/>
            <a:ext cx="2014994" cy="261610"/>
          </a:xfrm>
          <a:prstGeom prst="rect">
            <a:avLst/>
          </a:prstGeom>
          <a:solidFill>
            <a:schemeClr val="bg1"/>
          </a:solidFill>
          <a:ln>
            <a:solidFill>
              <a:schemeClr val="accent2">
                <a:lumMod val="40000"/>
                <a:lumOff val="60000"/>
              </a:schemeClr>
            </a:solidFill>
          </a:ln>
        </p:spPr>
        <p:txBody>
          <a:bodyPr wrap="square" rtlCol="0">
            <a:spAutoFit/>
          </a:bodyPr>
          <a:lstStyle/>
          <a:p>
            <a:r>
              <a:rPr kumimoji="1" lang="ja-JP" altLang="en-US" sz="1100" dirty="0"/>
              <a:t>検討結果のフィードバック</a:t>
            </a:r>
          </a:p>
        </p:txBody>
      </p:sp>
      <p:sp>
        <p:nvSpPr>
          <p:cNvPr id="24" name="テキスト ボックス 23">
            <a:extLst>
              <a:ext uri="{FF2B5EF4-FFF2-40B4-BE49-F238E27FC236}">
                <a16:creationId xmlns:a16="http://schemas.microsoft.com/office/drawing/2014/main" id="{6AA5E742-31B3-66EB-F4FF-A12C57098C9E}"/>
              </a:ext>
            </a:extLst>
          </p:cNvPr>
          <p:cNvSpPr txBox="1"/>
          <p:nvPr/>
        </p:nvSpPr>
        <p:spPr>
          <a:xfrm>
            <a:off x="955279" y="3701293"/>
            <a:ext cx="1630834" cy="261610"/>
          </a:xfrm>
          <a:prstGeom prst="rect">
            <a:avLst/>
          </a:prstGeom>
          <a:solidFill>
            <a:schemeClr val="bg1"/>
          </a:solidFill>
          <a:ln>
            <a:solidFill>
              <a:schemeClr val="accent2">
                <a:lumMod val="40000"/>
                <a:lumOff val="60000"/>
              </a:schemeClr>
            </a:solidFill>
          </a:ln>
        </p:spPr>
        <p:txBody>
          <a:bodyPr wrap="square" rtlCol="0">
            <a:spAutoFit/>
          </a:bodyPr>
          <a:lstStyle/>
          <a:p>
            <a:r>
              <a:rPr lang="ja-JP" altLang="en-US" sz="1100" dirty="0"/>
              <a:t>残された課題の共有</a:t>
            </a:r>
            <a:endParaRPr kumimoji="1" lang="ja-JP" altLang="en-US" sz="1100" dirty="0"/>
          </a:p>
        </p:txBody>
      </p:sp>
      <p:sp>
        <p:nvSpPr>
          <p:cNvPr id="28" name="四角形: 角を丸くする 27">
            <a:extLst>
              <a:ext uri="{FF2B5EF4-FFF2-40B4-BE49-F238E27FC236}">
                <a16:creationId xmlns:a16="http://schemas.microsoft.com/office/drawing/2014/main" id="{FA300E61-2B4F-15E4-D7E3-379296D2274F}"/>
              </a:ext>
            </a:extLst>
          </p:cNvPr>
          <p:cNvSpPr/>
          <p:nvPr/>
        </p:nvSpPr>
        <p:spPr>
          <a:xfrm>
            <a:off x="6228274" y="3636509"/>
            <a:ext cx="3909908" cy="2517405"/>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四角形: 角を丸くする 30">
            <a:extLst>
              <a:ext uri="{FF2B5EF4-FFF2-40B4-BE49-F238E27FC236}">
                <a16:creationId xmlns:a16="http://schemas.microsoft.com/office/drawing/2014/main" id="{B9E15188-CC60-36EF-6907-C753209FC37D}"/>
              </a:ext>
            </a:extLst>
          </p:cNvPr>
          <p:cNvSpPr/>
          <p:nvPr/>
        </p:nvSpPr>
        <p:spPr>
          <a:xfrm>
            <a:off x="6152100" y="1200378"/>
            <a:ext cx="3910042" cy="45133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a:t>市</a:t>
            </a:r>
            <a:r>
              <a:rPr kumimoji="1" lang="ja-JP" altLang="en-US" dirty="0"/>
              <a:t>：政策形成</a:t>
            </a:r>
            <a:endParaRPr kumimoji="1" lang="en-US" altLang="ja-JP" dirty="0"/>
          </a:p>
        </p:txBody>
      </p:sp>
      <p:sp>
        <p:nvSpPr>
          <p:cNvPr id="2" name="矢印: 右 1">
            <a:extLst>
              <a:ext uri="{FF2B5EF4-FFF2-40B4-BE49-F238E27FC236}">
                <a16:creationId xmlns:a16="http://schemas.microsoft.com/office/drawing/2014/main" id="{952A774A-3514-8D98-D4AA-ADDB4BEC0555}"/>
              </a:ext>
            </a:extLst>
          </p:cNvPr>
          <p:cNvSpPr/>
          <p:nvPr/>
        </p:nvSpPr>
        <p:spPr>
          <a:xfrm rot="16200000">
            <a:off x="7806389" y="1799026"/>
            <a:ext cx="652566" cy="24231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6A95BC53-2D8E-3D4A-67B3-42A7D3CB94D0}"/>
              </a:ext>
            </a:extLst>
          </p:cNvPr>
          <p:cNvSpPr txBox="1"/>
          <p:nvPr/>
        </p:nvSpPr>
        <p:spPr>
          <a:xfrm>
            <a:off x="6511023" y="1859345"/>
            <a:ext cx="3208456" cy="261610"/>
          </a:xfrm>
          <a:prstGeom prst="rect">
            <a:avLst/>
          </a:prstGeom>
          <a:solidFill>
            <a:schemeClr val="bg1"/>
          </a:solidFill>
          <a:ln>
            <a:solidFill>
              <a:srgbClr val="FFC000"/>
            </a:solidFill>
          </a:ln>
        </p:spPr>
        <p:txBody>
          <a:bodyPr wrap="square" rtlCol="0">
            <a:spAutoFit/>
          </a:bodyPr>
          <a:lstStyle/>
          <a:p>
            <a:pPr algn="ctr"/>
            <a:r>
              <a:rPr lang="ja-JP" altLang="en-US" sz="1100" dirty="0"/>
              <a:t>地域支え合い推進員で解決できない課題の解決</a:t>
            </a:r>
            <a:endParaRPr kumimoji="1" lang="en-US" altLang="ja-JP" sz="1100" dirty="0"/>
          </a:p>
        </p:txBody>
      </p:sp>
      <p:sp>
        <p:nvSpPr>
          <p:cNvPr id="14" name="正方形/長方形 13">
            <a:extLst>
              <a:ext uri="{FF2B5EF4-FFF2-40B4-BE49-F238E27FC236}">
                <a16:creationId xmlns:a16="http://schemas.microsoft.com/office/drawing/2014/main" id="{AAE3A2A8-5E0F-0A59-3342-581CC203A19B}"/>
              </a:ext>
            </a:extLst>
          </p:cNvPr>
          <p:cNvSpPr/>
          <p:nvPr/>
        </p:nvSpPr>
        <p:spPr>
          <a:xfrm>
            <a:off x="5891616" y="212986"/>
            <a:ext cx="4583224" cy="835606"/>
          </a:xfrm>
          <a:prstGeom prst="rect">
            <a:avLst/>
          </a:prstGeom>
          <a:solidFill>
            <a:schemeClr val="accent4"/>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rPr>
              <a:t>改善可能性が高い要支援認定者に</a:t>
            </a:r>
            <a:r>
              <a:rPr kumimoji="1" lang="ja-JP" altLang="en-US" u="sng" dirty="0">
                <a:solidFill>
                  <a:srgbClr val="FF0000"/>
                </a:solidFill>
              </a:rPr>
              <a:t>絞った</a:t>
            </a:r>
            <a:endParaRPr kumimoji="1" lang="en-US" altLang="ja-JP" u="sng" dirty="0">
              <a:solidFill>
                <a:srgbClr val="FF0000"/>
              </a:solidFill>
            </a:endParaRPr>
          </a:p>
          <a:p>
            <a:pPr algn="ctr"/>
            <a:r>
              <a:rPr kumimoji="1" lang="ja-JP" altLang="en-US" u="sng" dirty="0">
                <a:solidFill>
                  <a:srgbClr val="FF0000"/>
                </a:solidFill>
              </a:rPr>
              <a:t>よくある課題</a:t>
            </a:r>
            <a:r>
              <a:rPr kumimoji="1" lang="ja-JP" altLang="en-US" dirty="0">
                <a:solidFill>
                  <a:schemeClr val="tx1"/>
                </a:solidFill>
              </a:rPr>
              <a:t>の解決方法の検討</a:t>
            </a:r>
            <a:endParaRPr kumimoji="1" lang="en-US" altLang="ja-JP" dirty="0">
              <a:solidFill>
                <a:schemeClr val="tx1"/>
              </a:solidFill>
            </a:endParaRPr>
          </a:p>
        </p:txBody>
      </p:sp>
      <p:sp>
        <p:nvSpPr>
          <p:cNvPr id="26" name="矢印: 右 25">
            <a:extLst>
              <a:ext uri="{FF2B5EF4-FFF2-40B4-BE49-F238E27FC236}">
                <a16:creationId xmlns:a16="http://schemas.microsoft.com/office/drawing/2014/main" id="{2BA27372-A31B-BA43-8BDD-CEFE59AFC7DD}"/>
              </a:ext>
            </a:extLst>
          </p:cNvPr>
          <p:cNvSpPr/>
          <p:nvPr/>
        </p:nvSpPr>
        <p:spPr>
          <a:xfrm rot="3175671">
            <a:off x="9564574" y="2593286"/>
            <a:ext cx="1810612" cy="37344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矢印: 右 26">
            <a:extLst>
              <a:ext uri="{FF2B5EF4-FFF2-40B4-BE49-F238E27FC236}">
                <a16:creationId xmlns:a16="http://schemas.microsoft.com/office/drawing/2014/main" id="{F9848A17-ACED-28C3-0F04-299C585246CD}"/>
              </a:ext>
            </a:extLst>
          </p:cNvPr>
          <p:cNvSpPr/>
          <p:nvPr/>
        </p:nvSpPr>
        <p:spPr>
          <a:xfrm rot="516222">
            <a:off x="9939151" y="4843145"/>
            <a:ext cx="808186" cy="19768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E613C726-E732-E3E2-DE4E-E769AC83C17D}"/>
              </a:ext>
            </a:extLst>
          </p:cNvPr>
          <p:cNvSpPr txBox="1"/>
          <p:nvPr/>
        </p:nvSpPr>
        <p:spPr>
          <a:xfrm>
            <a:off x="9447121" y="4983698"/>
            <a:ext cx="908301" cy="600164"/>
          </a:xfrm>
          <a:prstGeom prst="rect">
            <a:avLst/>
          </a:prstGeom>
          <a:solidFill>
            <a:schemeClr val="bg1"/>
          </a:solidFill>
          <a:ln>
            <a:solidFill>
              <a:schemeClr val="accent2">
                <a:lumMod val="40000"/>
                <a:lumOff val="60000"/>
              </a:schemeClr>
            </a:solidFill>
          </a:ln>
        </p:spPr>
        <p:txBody>
          <a:bodyPr wrap="square" rtlCol="0">
            <a:spAutoFit/>
          </a:bodyPr>
          <a:lstStyle/>
          <a:p>
            <a:r>
              <a:rPr kumimoji="1" lang="ja-JP" altLang="en-US" sz="1100" dirty="0"/>
              <a:t>検討結果の</a:t>
            </a:r>
            <a:endParaRPr kumimoji="1" lang="en-US" altLang="ja-JP" sz="1100" dirty="0"/>
          </a:p>
          <a:p>
            <a:r>
              <a:rPr kumimoji="1" lang="ja-JP" altLang="en-US" sz="1100" dirty="0"/>
              <a:t>フィードバック</a:t>
            </a:r>
          </a:p>
        </p:txBody>
      </p:sp>
      <p:sp>
        <p:nvSpPr>
          <p:cNvPr id="30" name="四角形: 角を丸くする 29">
            <a:extLst>
              <a:ext uri="{FF2B5EF4-FFF2-40B4-BE49-F238E27FC236}">
                <a16:creationId xmlns:a16="http://schemas.microsoft.com/office/drawing/2014/main" id="{F4E1EF59-9459-76B9-9068-E3F2CCDFB4DA}"/>
              </a:ext>
            </a:extLst>
          </p:cNvPr>
          <p:cNvSpPr/>
          <p:nvPr/>
        </p:nvSpPr>
        <p:spPr>
          <a:xfrm>
            <a:off x="900374" y="2356191"/>
            <a:ext cx="9374515" cy="584723"/>
          </a:xfrm>
          <a:prstGeom prst="roundRect">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a:effectLst>
                  <a:outerShdw blurRad="38100" dist="38100" dir="2700000" algn="tl">
                    <a:srgbClr val="000000">
                      <a:alpha val="43137"/>
                    </a:srgbClr>
                  </a:outerShdw>
                </a:effectLst>
              </a:rPr>
              <a:t>地域支え合い推進員</a:t>
            </a:r>
            <a:r>
              <a:rPr kumimoji="1" lang="ja-JP" altLang="en-US" b="1" dirty="0"/>
              <a:t>：</a:t>
            </a:r>
            <a:endParaRPr kumimoji="1" lang="en-US" altLang="ja-JP" b="1" dirty="0"/>
          </a:p>
          <a:p>
            <a:pPr algn="ctr"/>
            <a:r>
              <a:rPr kumimoji="1" lang="ja-JP" altLang="en-US" b="1" dirty="0">
                <a:solidFill>
                  <a:srgbClr val="FF0000"/>
                </a:solidFill>
                <a:effectLst>
                  <a:outerShdw blurRad="38100" dist="38100" dir="2700000" algn="tl">
                    <a:srgbClr val="000000">
                      <a:alpha val="43137"/>
                    </a:srgbClr>
                  </a:outerShdw>
                </a:effectLst>
              </a:rPr>
              <a:t>課題解決のための資源調査・マッチング</a:t>
            </a:r>
            <a:r>
              <a:rPr kumimoji="1" lang="en-US" altLang="ja-JP" b="1" dirty="0">
                <a:solidFill>
                  <a:srgbClr val="FF0000"/>
                </a:solidFill>
                <a:effectLst>
                  <a:outerShdw blurRad="38100" dist="38100" dir="2700000" algn="tl">
                    <a:srgbClr val="000000">
                      <a:alpha val="43137"/>
                    </a:srgbClr>
                  </a:outerShdw>
                </a:effectLst>
              </a:rPr>
              <a:t>(</a:t>
            </a:r>
            <a:r>
              <a:rPr kumimoji="1" lang="ja-JP" altLang="en-US" b="1" dirty="0">
                <a:solidFill>
                  <a:srgbClr val="FF0000"/>
                </a:solidFill>
                <a:effectLst>
                  <a:outerShdw blurRad="38100" dist="38100" dir="2700000" algn="tl">
                    <a:srgbClr val="000000">
                      <a:alpha val="43137"/>
                    </a:srgbClr>
                  </a:outerShdw>
                </a:effectLst>
              </a:rPr>
              <a:t>資源への仲介</a:t>
            </a:r>
            <a:r>
              <a:rPr kumimoji="1" lang="en-US" altLang="ja-JP" b="1" dirty="0">
                <a:solidFill>
                  <a:srgbClr val="FF0000"/>
                </a:solidFill>
                <a:effectLst>
                  <a:outerShdw blurRad="38100" dist="38100" dir="2700000" algn="tl">
                    <a:srgbClr val="000000">
                      <a:alpha val="43137"/>
                    </a:srgbClr>
                  </a:outerShdw>
                </a:effectLst>
              </a:rPr>
              <a:t>)</a:t>
            </a:r>
            <a:r>
              <a:rPr kumimoji="1" lang="ja-JP" altLang="en-US" b="1" dirty="0">
                <a:solidFill>
                  <a:srgbClr val="FF0000"/>
                </a:solidFill>
                <a:effectLst>
                  <a:outerShdw blurRad="38100" dist="38100" dir="2700000" algn="tl">
                    <a:srgbClr val="000000">
                      <a:alpha val="43137"/>
                    </a:srgbClr>
                  </a:outerShdw>
                </a:effectLst>
              </a:rPr>
              <a:t>・開発及び拡充</a:t>
            </a:r>
            <a:endParaRPr kumimoji="1" lang="en-US" altLang="ja-JP" b="1" dirty="0">
              <a:solidFill>
                <a:srgbClr val="FF0000"/>
              </a:solidFill>
              <a:effectLst>
                <a:outerShdw blurRad="38100" dist="38100" dir="2700000" algn="tl">
                  <a:srgbClr val="000000">
                    <a:alpha val="43137"/>
                  </a:srgbClr>
                </a:outerShdw>
              </a:effectLst>
            </a:endParaRPr>
          </a:p>
        </p:txBody>
      </p:sp>
      <p:sp>
        <p:nvSpPr>
          <p:cNvPr id="25" name="テキスト ボックス 24">
            <a:extLst>
              <a:ext uri="{FF2B5EF4-FFF2-40B4-BE49-F238E27FC236}">
                <a16:creationId xmlns:a16="http://schemas.microsoft.com/office/drawing/2014/main" id="{4AB3A8D7-63D8-530D-FF11-D6F80595AD4B}"/>
              </a:ext>
            </a:extLst>
          </p:cNvPr>
          <p:cNvSpPr txBox="1"/>
          <p:nvPr/>
        </p:nvSpPr>
        <p:spPr>
          <a:xfrm>
            <a:off x="3460737" y="1956142"/>
            <a:ext cx="1921685" cy="261610"/>
          </a:xfrm>
          <a:prstGeom prst="rect">
            <a:avLst/>
          </a:prstGeom>
          <a:solidFill>
            <a:schemeClr val="bg1"/>
          </a:solidFill>
          <a:ln>
            <a:solidFill>
              <a:schemeClr val="accent2">
                <a:lumMod val="40000"/>
                <a:lumOff val="60000"/>
              </a:schemeClr>
            </a:solidFill>
          </a:ln>
        </p:spPr>
        <p:txBody>
          <a:bodyPr wrap="square" rtlCol="0">
            <a:spAutoFit/>
          </a:bodyPr>
          <a:lstStyle/>
          <a:p>
            <a:r>
              <a:rPr kumimoji="1" lang="ja-JP" altLang="en-US" sz="1100" dirty="0"/>
              <a:t>検討結果のフィードバック</a:t>
            </a:r>
          </a:p>
        </p:txBody>
      </p:sp>
      <p:sp>
        <p:nvSpPr>
          <p:cNvPr id="29" name="矢印: 右 28">
            <a:extLst>
              <a:ext uri="{FF2B5EF4-FFF2-40B4-BE49-F238E27FC236}">
                <a16:creationId xmlns:a16="http://schemas.microsoft.com/office/drawing/2014/main" id="{F2A59EF1-7675-9142-11C7-42DC1615F313}"/>
              </a:ext>
            </a:extLst>
          </p:cNvPr>
          <p:cNvSpPr/>
          <p:nvPr/>
        </p:nvSpPr>
        <p:spPr>
          <a:xfrm rot="16200000">
            <a:off x="7732998" y="3102616"/>
            <a:ext cx="786267" cy="28890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9B7B72E3-F087-BC70-F5C4-49A75E18FE25}"/>
              </a:ext>
            </a:extLst>
          </p:cNvPr>
          <p:cNvSpPr txBox="1"/>
          <p:nvPr/>
        </p:nvSpPr>
        <p:spPr>
          <a:xfrm>
            <a:off x="6836921" y="3099986"/>
            <a:ext cx="2591502" cy="430887"/>
          </a:xfrm>
          <a:prstGeom prst="rect">
            <a:avLst/>
          </a:prstGeom>
          <a:solidFill>
            <a:schemeClr val="bg1"/>
          </a:solidFill>
          <a:ln>
            <a:solidFill>
              <a:srgbClr val="FFC000"/>
            </a:solidFill>
          </a:ln>
        </p:spPr>
        <p:txBody>
          <a:bodyPr wrap="square" rtlCol="0">
            <a:spAutoFit/>
          </a:bodyPr>
          <a:lstStyle/>
          <a:p>
            <a:r>
              <a:rPr kumimoji="1" lang="ja-JP" altLang="en-US" sz="1100" dirty="0"/>
              <a:t>地域課題に対するアイデアの具現化</a:t>
            </a:r>
            <a:endParaRPr kumimoji="1" lang="en-US" altLang="ja-JP" sz="1100" dirty="0"/>
          </a:p>
          <a:p>
            <a:r>
              <a:rPr kumimoji="1" lang="en-US" altLang="ja-JP" sz="1100" dirty="0"/>
              <a:t>※</a:t>
            </a:r>
            <a:r>
              <a:rPr kumimoji="1" lang="ja-JP" altLang="en-US" sz="1100" dirty="0"/>
              <a:t>できたネットワークを活用</a:t>
            </a:r>
            <a:endParaRPr kumimoji="1" lang="en-US" altLang="ja-JP" sz="1100" dirty="0"/>
          </a:p>
        </p:txBody>
      </p:sp>
      <p:sp>
        <p:nvSpPr>
          <p:cNvPr id="5" name="矢印: 右 4">
            <a:extLst>
              <a:ext uri="{FF2B5EF4-FFF2-40B4-BE49-F238E27FC236}">
                <a16:creationId xmlns:a16="http://schemas.microsoft.com/office/drawing/2014/main" id="{A475DE5C-DA4B-CD3D-3F69-8AF56A658430}"/>
              </a:ext>
            </a:extLst>
          </p:cNvPr>
          <p:cNvSpPr/>
          <p:nvPr/>
        </p:nvSpPr>
        <p:spPr>
          <a:xfrm rot="16200000">
            <a:off x="2325269" y="1964836"/>
            <a:ext cx="830252" cy="28890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EF456AA7-FDC6-FC64-E7D0-0EDE6F4DDBBC}"/>
              </a:ext>
            </a:extLst>
          </p:cNvPr>
          <p:cNvSpPr txBox="1"/>
          <p:nvPr/>
        </p:nvSpPr>
        <p:spPr>
          <a:xfrm>
            <a:off x="1454837" y="1961430"/>
            <a:ext cx="1832531" cy="261610"/>
          </a:xfrm>
          <a:prstGeom prst="rect">
            <a:avLst/>
          </a:prstGeom>
          <a:solidFill>
            <a:schemeClr val="bg1"/>
          </a:solidFill>
          <a:ln>
            <a:solidFill>
              <a:srgbClr val="FFC000"/>
            </a:solidFill>
          </a:ln>
        </p:spPr>
        <p:txBody>
          <a:bodyPr wrap="square" rtlCol="0">
            <a:spAutoFit/>
          </a:bodyPr>
          <a:lstStyle/>
          <a:p>
            <a:r>
              <a:rPr kumimoji="1" lang="ja-JP" altLang="en-US" sz="1100" dirty="0"/>
              <a:t>解決できない課題の共有</a:t>
            </a:r>
            <a:endParaRPr kumimoji="1" lang="en-US" altLang="ja-JP" sz="1100" dirty="0"/>
          </a:p>
        </p:txBody>
      </p:sp>
      <p:sp>
        <p:nvSpPr>
          <p:cNvPr id="33" name="テキスト ボックス 32">
            <a:extLst>
              <a:ext uri="{FF2B5EF4-FFF2-40B4-BE49-F238E27FC236}">
                <a16:creationId xmlns:a16="http://schemas.microsoft.com/office/drawing/2014/main" id="{D55FADD0-EA90-73CD-2C20-9BF869D03C3E}"/>
              </a:ext>
            </a:extLst>
          </p:cNvPr>
          <p:cNvSpPr txBox="1"/>
          <p:nvPr/>
        </p:nvSpPr>
        <p:spPr>
          <a:xfrm>
            <a:off x="10086686" y="2717201"/>
            <a:ext cx="1921685" cy="261610"/>
          </a:xfrm>
          <a:prstGeom prst="rect">
            <a:avLst/>
          </a:prstGeom>
          <a:solidFill>
            <a:schemeClr val="bg1"/>
          </a:solidFill>
          <a:ln>
            <a:solidFill>
              <a:schemeClr val="accent2">
                <a:lumMod val="40000"/>
                <a:lumOff val="60000"/>
              </a:schemeClr>
            </a:solidFill>
          </a:ln>
        </p:spPr>
        <p:txBody>
          <a:bodyPr wrap="square" rtlCol="0">
            <a:spAutoFit/>
          </a:bodyPr>
          <a:lstStyle/>
          <a:p>
            <a:r>
              <a:rPr kumimoji="1" lang="ja-JP" altLang="en-US" sz="1100" dirty="0"/>
              <a:t>検討結果のフィードバック</a:t>
            </a:r>
          </a:p>
        </p:txBody>
      </p:sp>
      <p:sp>
        <p:nvSpPr>
          <p:cNvPr id="3" name="矢印: 左右 2">
            <a:extLst>
              <a:ext uri="{FF2B5EF4-FFF2-40B4-BE49-F238E27FC236}">
                <a16:creationId xmlns:a16="http://schemas.microsoft.com/office/drawing/2014/main" id="{A61C42DC-C45B-0951-534C-A738C7922608}"/>
              </a:ext>
            </a:extLst>
          </p:cNvPr>
          <p:cNvSpPr/>
          <p:nvPr/>
        </p:nvSpPr>
        <p:spPr>
          <a:xfrm>
            <a:off x="5070437" y="3368086"/>
            <a:ext cx="911711" cy="453413"/>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0C947F6A-675E-ED54-A2CB-BFFAD5DCF08C}"/>
              </a:ext>
            </a:extLst>
          </p:cNvPr>
          <p:cNvSpPr txBox="1"/>
          <p:nvPr/>
        </p:nvSpPr>
        <p:spPr>
          <a:xfrm>
            <a:off x="5140104" y="3902210"/>
            <a:ext cx="842313" cy="400110"/>
          </a:xfrm>
          <a:prstGeom prst="rect">
            <a:avLst/>
          </a:prstGeom>
          <a:noFill/>
        </p:spPr>
        <p:txBody>
          <a:bodyPr wrap="square" rtlCol="0">
            <a:spAutoFit/>
          </a:bodyPr>
          <a:lstStyle/>
          <a:p>
            <a:pPr algn="ctr"/>
            <a:r>
              <a:rPr kumimoji="1" lang="ja-JP" altLang="en-US" sz="2000" b="1" dirty="0"/>
              <a:t>両輪</a:t>
            </a:r>
          </a:p>
        </p:txBody>
      </p:sp>
    </p:spTree>
    <p:extLst>
      <p:ext uri="{BB962C8B-B14F-4D97-AF65-F5344CB8AC3E}">
        <p14:creationId xmlns:p14="http://schemas.microsoft.com/office/powerpoint/2010/main" val="2584236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D470CC-4709-405A-9A13-1BD7B023A3FA}"/>
              </a:ext>
            </a:extLst>
          </p:cNvPr>
          <p:cNvSpPr>
            <a:spLocks noGrp="1"/>
          </p:cNvSpPr>
          <p:nvPr>
            <p:ph type="title"/>
          </p:nvPr>
        </p:nvSpPr>
        <p:spPr/>
        <p:txBody>
          <a:bodyPr/>
          <a:lstStyle/>
          <a:p>
            <a:r>
              <a:rPr kumimoji="1" lang="ja-JP" altLang="en-US" dirty="0">
                <a:latin typeface="HGP創英角ﾎﾟｯﾌﾟ体" panose="040B0A00000000000000" pitchFamily="50" charset="-128"/>
                <a:ea typeface="HGP創英角ﾎﾟｯﾌﾟ体" panose="040B0A00000000000000" pitchFamily="50" charset="-128"/>
              </a:rPr>
              <a:t>地域ケア会議って？？</a:t>
            </a:r>
          </a:p>
        </p:txBody>
      </p:sp>
      <p:sp>
        <p:nvSpPr>
          <p:cNvPr id="3" name="コンテンツ プレースホルダー 2">
            <a:extLst>
              <a:ext uri="{FF2B5EF4-FFF2-40B4-BE49-F238E27FC236}">
                <a16:creationId xmlns:a16="http://schemas.microsoft.com/office/drawing/2014/main" id="{91E10BCC-4702-417B-AFFD-35AD0C50ABEE}"/>
              </a:ext>
            </a:extLst>
          </p:cNvPr>
          <p:cNvSpPr>
            <a:spLocks noGrp="1"/>
          </p:cNvSpPr>
          <p:nvPr>
            <p:ph idx="1"/>
          </p:nvPr>
        </p:nvSpPr>
        <p:spPr/>
        <p:txBody>
          <a:bodyPr>
            <a:normAutofit lnSpcReduction="10000"/>
          </a:bodyPr>
          <a:lstStyle/>
          <a:p>
            <a:r>
              <a:rPr lang="ja-JP" altLang="en-US" dirty="0"/>
              <a:t>高齢者が</a:t>
            </a:r>
            <a:r>
              <a:rPr lang="ja-JP" altLang="en-US" u="sng" dirty="0"/>
              <a:t>できる限り</a:t>
            </a:r>
            <a:r>
              <a:rPr lang="ja-JP" altLang="en-US" dirty="0"/>
              <a:t>住み慣れた地域で、安心した生活ができるよう支援していきたいと思っています。</a:t>
            </a:r>
            <a:endParaRPr lang="en-US" altLang="ja-JP" dirty="0"/>
          </a:p>
          <a:p>
            <a:endParaRPr lang="en-US" altLang="ja-JP" dirty="0"/>
          </a:p>
          <a:p>
            <a:r>
              <a:rPr lang="ja-JP" altLang="en-US" dirty="0"/>
              <a:t>そのために、高齢者個人に対する支援と、</a:t>
            </a:r>
            <a:r>
              <a:rPr lang="ja-JP" altLang="en-US" u="sng" dirty="0"/>
              <a:t>個人を支える周りの環境</a:t>
            </a:r>
            <a:r>
              <a:rPr lang="en-US" altLang="ja-JP" u="sng" dirty="0"/>
              <a:t>(</a:t>
            </a:r>
            <a:r>
              <a:rPr lang="ja-JP" altLang="en-US" u="sng" dirty="0"/>
              <a:t>社会資源</a:t>
            </a:r>
            <a:r>
              <a:rPr lang="en-US" altLang="ja-JP" u="sng" dirty="0"/>
              <a:t>)</a:t>
            </a:r>
            <a:r>
              <a:rPr lang="ja-JP" altLang="en-US" u="sng" dirty="0"/>
              <a:t>の充実を</a:t>
            </a:r>
            <a:r>
              <a:rPr lang="ja-JP" altLang="en-US" dirty="0"/>
              <a:t>みんなで考える会議です。</a:t>
            </a:r>
            <a:endParaRPr lang="en-US" altLang="ja-JP" dirty="0"/>
          </a:p>
          <a:p>
            <a:endParaRPr kumimoji="1" lang="en-US" altLang="ja-JP" dirty="0"/>
          </a:p>
          <a:p>
            <a:pPr marL="0" indent="0">
              <a:buNone/>
            </a:pPr>
            <a:r>
              <a:rPr kumimoji="1" lang="en-US" altLang="ja-JP"/>
              <a:t>※</a:t>
            </a:r>
            <a:r>
              <a:rPr kumimoji="1" lang="ja-JP" altLang="en-US"/>
              <a:t>資源・・・伝統的な街並み、歴史や文化、祭り等の行事、市の産業や産物、地形等の自然条件、気風など多種多様な有形無形のものを含み、通いの場や生活支援サービスなどに限らず、あらゆる人的資源・情報資源・物的資源・財務資源など</a:t>
            </a:r>
            <a:endParaRPr kumimoji="1" lang="ja-JP" altLang="en-US" dirty="0"/>
          </a:p>
        </p:txBody>
      </p:sp>
    </p:spTree>
    <p:extLst>
      <p:ext uri="{BB962C8B-B14F-4D97-AF65-F5344CB8AC3E}">
        <p14:creationId xmlns:p14="http://schemas.microsoft.com/office/powerpoint/2010/main" val="944717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FF23ADD-E6A8-45D9-AD81-1874A6373CBC}"/>
              </a:ext>
            </a:extLst>
          </p:cNvPr>
          <p:cNvSpPr>
            <a:spLocks noGrp="1"/>
          </p:cNvSpPr>
          <p:nvPr>
            <p:ph idx="1"/>
          </p:nvPr>
        </p:nvSpPr>
        <p:spPr/>
        <p:txBody>
          <a:bodyPr/>
          <a:lstStyle/>
          <a:p>
            <a:r>
              <a:rPr kumimoji="1" lang="ja-JP" altLang="en-US" dirty="0"/>
              <a:t>簡単に言えば</a:t>
            </a:r>
            <a:r>
              <a:rPr lang="ja-JP" altLang="en-US" dirty="0"/>
              <a:t>、ふらっと</a:t>
            </a:r>
            <a:r>
              <a:rPr lang="en-US" altLang="ja-JP" dirty="0"/>
              <a:t>Flat</a:t>
            </a:r>
            <a:r>
              <a:rPr kumimoji="1" lang="ja-JP" altLang="en-US" dirty="0"/>
              <a:t>事例検討会議です。</a:t>
            </a:r>
            <a:endParaRPr kumimoji="1" lang="en-US" altLang="ja-JP" dirty="0"/>
          </a:p>
          <a:p>
            <a:r>
              <a:rPr kumimoji="1" lang="ja-JP" altLang="en-US" dirty="0"/>
              <a:t>在宅生活を続けている高齢の方は、身体機能の低下などで、支援が必要となっても、住み慣れた家や元々住んでいる地域での生活を続けたいと思う方が多数います。</a:t>
            </a:r>
            <a:endParaRPr kumimoji="1" lang="en-US" altLang="ja-JP" dirty="0"/>
          </a:p>
          <a:p>
            <a:r>
              <a:rPr kumimoji="1" lang="ja-JP" altLang="en-US" dirty="0"/>
              <a:t>その方々の支援をするためには、介護保険だけでは十分な支援が出来ません。</a:t>
            </a:r>
            <a:r>
              <a:rPr kumimoji="1" lang="en-US" altLang="ja-JP" dirty="0"/>
              <a:t>※</a:t>
            </a:r>
            <a:r>
              <a:rPr kumimoji="1" lang="ja-JP" altLang="en-US" dirty="0"/>
              <a:t>介護保険も様々な制約があるんです、、、</a:t>
            </a:r>
            <a:endParaRPr kumimoji="1" lang="en-US" altLang="ja-JP" dirty="0"/>
          </a:p>
          <a:p>
            <a:r>
              <a:rPr kumimoji="1" lang="ja-JP" altLang="en-US" dirty="0"/>
              <a:t>その方々が、元の生活やそれに近い生活を送るために、</a:t>
            </a:r>
            <a:r>
              <a:rPr kumimoji="1" lang="ja-JP" altLang="en-US" u="sng" dirty="0"/>
              <a:t>介護保険以外にもどのような支援や資源があれば実現できるのか</a:t>
            </a:r>
            <a:r>
              <a:rPr kumimoji="1" lang="ja-JP" altLang="en-US" dirty="0"/>
              <a:t>を一人一人の事例を通し、</a:t>
            </a:r>
            <a:r>
              <a:rPr lang="ja-JP" altLang="en-US" u="sng" dirty="0"/>
              <a:t>参加者が平等でフラットな立場で</a:t>
            </a:r>
            <a:r>
              <a:rPr kumimoji="1" lang="ja-JP" altLang="en-US" dirty="0"/>
              <a:t>考え、</a:t>
            </a:r>
            <a:r>
              <a:rPr kumimoji="1" lang="ja-JP" altLang="en-US" u="sng" dirty="0"/>
              <a:t>みんなで学ぶ場</a:t>
            </a:r>
            <a:r>
              <a:rPr kumimoji="1" lang="ja-JP" altLang="en-US" dirty="0"/>
              <a:t>です。</a:t>
            </a:r>
            <a:endParaRPr kumimoji="1" lang="en-US" altLang="ja-JP" dirty="0"/>
          </a:p>
          <a:p>
            <a:endParaRPr kumimoji="1" lang="en-US" altLang="ja-JP" dirty="0"/>
          </a:p>
          <a:p>
            <a:endParaRPr lang="en-US" altLang="ja-JP" dirty="0"/>
          </a:p>
          <a:p>
            <a:endParaRPr kumimoji="1" lang="en-US" altLang="ja-JP" dirty="0"/>
          </a:p>
        </p:txBody>
      </p:sp>
      <p:sp>
        <p:nvSpPr>
          <p:cNvPr id="4" name="タイトル 1">
            <a:extLst>
              <a:ext uri="{FF2B5EF4-FFF2-40B4-BE49-F238E27FC236}">
                <a16:creationId xmlns:a16="http://schemas.microsoft.com/office/drawing/2014/main" id="{E164F6C3-0C05-4AB1-98B9-6EE926D723BC}"/>
              </a:ext>
            </a:extLst>
          </p:cNvPr>
          <p:cNvSpPr>
            <a:spLocks noGrp="1"/>
          </p:cNvSpPr>
          <p:nvPr>
            <p:ph type="title"/>
          </p:nvPr>
        </p:nvSpPr>
        <p:spPr>
          <a:xfrm>
            <a:off x="838200" y="365125"/>
            <a:ext cx="10515600" cy="1325563"/>
          </a:xfrm>
        </p:spPr>
        <p:txBody>
          <a:bodyPr/>
          <a:lstStyle/>
          <a:p>
            <a:r>
              <a:rPr lang="ja-JP" altLang="en-US" sz="4400" dirty="0">
                <a:latin typeface="HGP創英角ﾎﾟｯﾌﾟ体" panose="040B0A00000000000000" pitchFamily="50" charset="-128"/>
                <a:ea typeface="HGP創英角ﾎﾟｯﾌﾟ体" panose="040B0A00000000000000" pitchFamily="50" charset="-128"/>
              </a:rPr>
              <a:t>ふらっと</a:t>
            </a:r>
            <a:r>
              <a:rPr lang="en-US" altLang="ja-JP" sz="4400" dirty="0">
                <a:latin typeface="HGP創英角ﾎﾟｯﾌﾟ体" panose="040B0A00000000000000" pitchFamily="50" charset="-128"/>
                <a:ea typeface="HGP創英角ﾎﾟｯﾌﾟ体" panose="040B0A00000000000000" pitchFamily="50" charset="-128"/>
              </a:rPr>
              <a:t>Flat</a:t>
            </a:r>
            <a:r>
              <a:rPr lang="ja-JP" altLang="en-US" sz="4400" dirty="0">
                <a:latin typeface="HGP創英角ﾎﾟｯﾌﾟ体" panose="040B0A00000000000000" pitchFamily="50" charset="-128"/>
                <a:ea typeface="HGP創英角ﾎﾟｯﾌﾟ体" panose="040B0A00000000000000" pitchFamily="50" charset="-128"/>
              </a:rPr>
              <a:t>って？？</a:t>
            </a:r>
            <a:endParaRPr kumimoji="1" lang="ja-JP" altLang="en-US" dirty="0"/>
          </a:p>
        </p:txBody>
      </p:sp>
    </p:spTree>
    <p:extLst>
      <p:ext uri="{BB962C8B-B14F-4D97-AF65-F5344CB8AC3E}">
        <p14:creationId xmlns:p14="http://schemas.microsoft.com/office/powerpoint/2010/main" val="1475822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7B47D8-A3AE-4B2D-B2F2-CF10D5FF359D}"/>
              </a:ext>
            </a:extLst>
          </p:cNvPr>
          <p:cNvSpPr>
            <a:spLocks noGrp="1"/>
          </p:cNvSpPr>
          <p:nvPr>
            <p:ph type="title"/>
          </p:nvPr>
        </p:nvSpPr>
        <p:spPr/>
        <p:txBody>
          <a:bodyPr/>
          <a:lstStyle/>
          <a:p>
            <a:r>
              <a:rPr lang="ja-JP" altLang="en-US" sz="4400" dirty="0">
                <a:latin typeface="HGP創英角ﾎﾟｯﾌﾟ体" panose="040B0A00000000000000" pitchFamily="50" charset="-128"/>
                <a:ea typeface="HGP創英角ﾎﾟｯﾌﾟ体" panose="040B0A00000000000000" pitchFamily="50" charset="-128"/>
              </a:rPr>
              <a:t>ふらっと</a:t>
            </a:r>
            <a:r>
              <a:rPr lang="en-US" altLang="ja-JP" sz="4400" dirty="0">
                <a:latin typeface="HGP創英角ﾎﾟｯﾌﾟ体" panose="040B0A00000000000000" pitchFamily="50" charset="-128"/>
                <a:ea typeface="HGP創英角ﾎﾟｯﾌﾟ体" panose="040B0A00000000000000" pitchFamily="50" charset="-128"/>
              </a:rPr>
              <a:t>Flat</a:t>
            </a:r>
            <a:r>
              <a:rPr lang="ja-JP" altLang="en-US" sz="4400" dirty="0">
                <a:latin typeface="HGP創英角ﾎﾟｯﾌﾟ体" panose="040B0A00000000000000" pitchFamily="50" charset="-128"/>
                <a:ea typeface="HGP創英角ﾎﾟｯﾌﾟ体" panose="040B0A00000000000000" pitchFamily="50" charset="-128"/>
              </a:rPr>
              <a:t>の対象者</a:t>
            </a:r>
            <a:endParaRPr kumimoji="1" lang="ja-JP" altLang="en-US" dirty="0"/>
          </a:p>
        </p:txBody>
      </p:sp>
      <p:sp>
        <p:nvSpPr>
          <p:cNvPr id="3" name="コンテンツ プレースホルダー 2">
            <a:extLst>
              <a:ext uri="{FF2B5EF4-FFF2-40B4-BE49-F238E27FC236}">
                <a16:creationId xmlns:a16="http://schemas.microsoft.com/office/drawing/2014/main" id="{789137C6-36EB-46FB-A296-BD4E80079E1E}"/>
              </a:ext>
            </a:extLst>
          </p:cNvPr>
          <p:cNvSpPr>
            <a:spLocks noGrp="1"/>
          </p:cNvSpPr>
          <p:nvPr>
            <p:ph idx="1"/>
          </p:nvPr>
        </p:nvSpPr>
        <p:spPr>
          <a:xfrm>
            <a:off x="838199" y="1825625"/>
            <a:ext cx="11096625" cy="4351338"/>
          </a:xfrm>
        </p:spPr>
        <p:txBody>
          <a:bodyPr>
            <a:normAutofit/>
          </a:bodyPr>
          <a:lstStyle/>
          <a:p>
            <a:r>
              <a:rPr kumimoji="1" lang="ja-JP" altLang="en-US" dirty="0"/>
              <a:t>要支援認定者</a:t>
            </a:r>
            <a:r>
              <a:rPr kumimoji="1" lang="en-US" altLang="ja-JP" dirty="0"/>
              <a:t>(</a:t>
            </a:r>
            <a:r>
              <a:rPr kumimoji="1" lang="ja-JP" altLang="en-US" dirty="0"/>
              <a:t>少し支援が必要な方</a:t>
            </a:r>
            <a:r>
              <a:rPr kumimoji="1" lang="en-US" altLang="ja-JP" dirty="0"/>
              <a:t>)</a:t>
            </a:r>
            <a:r>
              <a:rPr kumimoji="1" lang="ja-JP" altLang="en-US" dirty="0"/>
              <a:t>を対象とします。</a:t>
            </a:r>
            <a:endParaRPr kumimoji="1" lang="en-US" altLang="ja-JP" dirty="0"/>
          </a:p>
          <a:p>
            <a:r>
              <a:rPr kumimoji="1" lang="ja-JP" altLang="en-US" dirty="0"/>
              <a:t>なぜ要支援認定者なのか？</a:t>
            </a:r>
            <a:endParaRPr kumimoji="1" lang="en-US" altLang="ja-JP" dirty="0"/>
          </a:p>
          <a:p>
            <a:endParaRPr lang="en-US" altLang="ja-JP" dirty="0"/>
          </a:p>
          <a:p>
            <a:endParaRPr lang="en-US" altLang="ja-JP" dirty="0"/>
          </a:p>
          <a:p>
            <a:r>
              <a:rPr lang="ja-JP" altLang="en-US" dirty="0"/>
              <a:t>身体機能や生活動作などを改善できる可能性が高く、</a:t>
            </a:r>
            <a:endParaRPr lang="en-US" altLang="ja-JP" dirty="0"/>
          </a:p>
          <a:p>
            <a:pPr marL="0" indent="0">
              <a:buNone/>
            </a:pPr>
            <a:r>
              <a:rPr lang="ja-JP" altLang="en-US" dirty="0"/>
              <a:t>　支援することで、元の生活やそれに近い生活を</a:t>
            </a:r>
            <a:endParaRPr lang="en-US" altLang="ja-JP" dirty="0"/>
          </a:p>
          <a:p>
            <a:pPr marL="0" indent="0">
              <a:buNone/>
            </a:pPr>
            <a:r>
              <a:rPr lang="ja-JP" altLang="en-US" dirty="0"/>
              <a:t>　送る事が可能となる方が多いからです。</a:t>
            </a:r>
            <a:endParaRPr kumimoji="1" lang="ja-JP" altLang="en-US" dirty="0"/>
          </a:p>
          <a:p>
            <a:endParaRPr kumimoji="1" lang="en-US" altLang="ja-JP" dirty="0"/>
          </a:p>
        </p:txBody>
      </p:sp>
      <p:sp>
        <p:nvSpPr>
          <p:cNvPr id="4" name="矢印: 下 3">
            <a:extLst>
              <a:ext uri="{FF2B5EF4-FFF2-40B4-BE49-F238E27FC236}">
                <a16:creationId xmlns:a16="http://schemas.microsoft.com/office/drawing/2014/main" id="{D3594F03-0B82-44BF-AB67-723FB25852A3}"/>
              </a:ext>
            </a:extLst>
          </p:cNvPr>
          <p:cNvSpPr/>
          <p:nvPr/>
        </p:nvSpPr>
        <p:spPr>
          <a:xfrm>
            <a:off x="5257798" y="2857500"/>
            <a:ext cx="347663" cy="571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65057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7B47D8-A3AE-4B2D-B2F2-CF10D5FF359D}"/>
              </a:ext>
            </a:extLst>
          </p:cNvPr>
          <p:cNvSpPr>
            <a:spLocks noGrp="1"/>
          </p:cNvSpPr>
          <p:nvPr>
            <p:ph type="title"/>
          </p:nvPr>
        </p:nvSpPr>
        <p:spPr/>
        <p:txBody>
          <a:bodyPr/>
          <a:lstStyle/>
          <a:p>
            <a:r>
              <a:rPr lang="ja-JP" altLang="en-US" sz="4400" dirty="0">
                <a:latin typeface="HGP創英角ﾎﾟｯﾌﾟ体" panose="040B0A00000000000000" pitchFamily="50" charset="-128"/>
                <a:ea typeface="HGP創英角ﾎﾟｯﾌﾟ体" panose="040B0A00000000000000" pitchFamily="50" charset="-128"/>
              </a:rPr>
              <a:t>ふらっと</a:t>
            </a:r>
            <a:r>
              <a:rPr lang="en-US" altLang="ja-JP" sz="4400" dirty="0">
                <a:latin typeface="HGP創英角ﾎﾟｯﾌﾟ体" panose="040B0A00000000000000" pitchFamily="50" charset="-128"/>
                <a:ea typeface="HGP創英角ﾎﾟｯﾌﾟ体" panose="040B0A00000000000000" pitchFamily="50" charset="-128"/>
              </a:rPr>
              <a:t>Flat</a:t>
            </a:r>
            <a:r>
              <a:rPr lang="ja-JP" altLang="en-US" sz="4400" dirty="0">
                <a:latin typeface="HGP創英角ﾎﾟｯﾌﾟ体" panose="040B0A00000000000000" pitchFamily="50" charset="-128"/>
                <a:ea typeface="HGP創英角ﾎﾟｯﾌﾟ体" panose="040B0A00000000000000" pitchFamily="50" charset="-128"/>
              </a:rPr>
              <a:t>の事例って？？</a:t>
            </a:r>
            <a:endParaRPr kumimoji="1" lang="ja-JP" altLang="en-US" dirty="0"/>
          </a:p>
        </p:txBody>
      </p:sp>
      <p:sp>
        <p:nvSpPr>
          <p:cNvPr id="3" name="コンテンツ プレースホルダー 2">
            <a:extLst>
              <a:ext uri="{FF2B5EF4-FFF2-40B4-BE49-F238E27FC236}">
                <a16:creationId xmlns:a16="http://schemas.microsoft.com/office/drawing/2014/main" id="{789137C6-36EB-46FB-A296-BD4E80079E1E}"/>
              </a:ext>
            </a:extLst>
          </p:cNvPr>
          <p:cNvSpPr>
            <a:spLocks noGrp="1"/>
          </p:cNvSpPr>
          <p:nvPr>
            <p:ph idx="1"/>
          </p:nvPr>
        </p:nvSpPr>
        <p:spPr>
          <a:xfrm>
            <a:off x="838199" y="1825625"/>
            <a:ext cx="11096625" cy="4351338"/>
          </a:xfrm>
        </p:spPr>
        <p:txBody>
          <a:bodyPr>
            <a:normAutofit fontScale="92500" lnSpcReduction="10000"/>
          </a:bodyPr>
          <a:lstStyle/>
          <a:p>
            <a:r>
              <a:rPr lang="ja-JP" altLang="en-US" dirty="0"/>
              <a:t>「あるある」事例を検討していきます。</a:t>
            </a:r>
            <a:endParaRPr lang="en-US" altLang="ja-JP" dirty="0"/>
          </a:p>
          <a:p>
            <a:r>
              <a:rPr lang="ja-JP" altLang="en-US" dirty="0"/>
              <a:t>「あるある」事例って？？</a:t>
            </a:r>
            <a:endParaRPr lang="en-US" altLang="ja-JP" dirty="0"/>
          </a:p>
          <a:p>
            <a:r>
              <a:rPr lang="ja-JP" altLang="en-US" dirty="0"/>
              <a:t>　要支援認定高齢者が、生活の中で</a:t>
            </a:r>
            <a:r>
              <a:rPr lang="ja-JP" altLang="en-US" u="sng" dirty="0"/>
              <a:t>よく困っている事</a:t>
            </a:r>
            <a:r>
              <a:rPr lang="ja-JP" altLang="en-US" dirty="0"/>
              <a:t>で、解決が簡単そうなもの。</a:t>
            </a:r>
            <a:endParaRPr lang="en-US" altLang="ja-JP" dirty="0"/>
          </a:p>
          <a:p>
            <a:endParaRPr lang="en-US" altLang="ja-JP" dirty="0"/>
          </a:p>
          <a:p>
            <a:r>
              <a:rPr kumimoji="1" lang="ja-JP" altLang="en-US" dirty="0"/>
              <a:t>なぜ「あるある」事例なのか</a:t>
            </a:r>
            <a:endParaRPr kumimoji="1" lang="en-US" altLang="ja-JP" dirty="0"/>
          </a:p>
          <a:p>
            <a:pPr marL="0" indent="0">
              <a:buNone/>
            </a:pPr>
            <a:r>
              <a:rPr kumimoji="1" lang="ja-JP" altLang="en-US" dirty="0"/>
              <a:t>→あるあると言う事は高齢者の多くが困っている課題。</a:t>
            </a:r>
            <a:endParaRPr lang="en-US" altLang="ja-JP" dirty="0"/>
          </a:p>
          <a:p>
            <a:pPr marL="0" indent="0">
              <a:buNone/>
            </a:pPr>
            <a:r>
              <a:rPr lang="ja-JP" altLang="en-US" dirty="0"/>
              <a:t>　具体的な解決方法が見つかると多くの方が恩恵を受ける事ができるから。</a:t>
            </a:r>
            <a:endParaRPr kumimoji="1" lang="en-US" altLang="ja-JP" dirty="0"/>
          </a:p>
          <a:p>
            <a:r>
              <a:rPr kumimoji="1" lang="ja-JP" altLang="en-US" dirty="0"/>
              <a:t>なぜ解決が簡単そうなものなのか</a:t>
            </a:r>
            <a:endParaRPr kumimoji="1" lang="en-US" altLang="ja-JP" dirty="0"/>
          </a:p>
          <a:p>
            <a:pPr marL="0" indent="0">
              <a:buNone/>
            </a:pPr>
            <a:r>
              <a:rPr lang="ja-JP" altLang="en-US" dirty="0"/>
              <a:t>→具体的な資源につながりやすいから。</a:t>
            </a:r>
            <a:r>
              <a:rPr kumimoji="1" lang="ja-JP" altLang="en-US" dirty="0"/>
              <a:t>　　</a:t>
            </a:r>
            <a:endParaRPr kumimoji="1" lang="en-US" altLang="ja-JP" dirty="0"/>
          </a:p>
        </p:txBody>
      </p:sp>
      <p:sp>
        <p:nvSpPr>
          <p:cNvPr id="4" name="矢印: 下 3">
            <a:extLst>
              <a:ext uri="{FF2B5EF4-FFF2-40B4-BE49-F238E27FC236}">
                <a16:creationId xmlns:a16="http://schemas.microsoft.com/office/drawing/2014/main" id="{D3594F03-0B82-44BF-AB67-723FB25852A3}"/>
              </a:ext>
            </a:extLst>
          </p:cNvPr>
          <p:cNvSpPr/>
          <p:nvPr/>
        </p:nvSpPr>
        <p:spPr>
          <a:xfrm>
            <a:off x="5922168" y="3143250"/>
            <a:ext cx="347663" cy="571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561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7B47D8-A3AE-4B2D-B2F2-CF10D5FF359D}"/>
              </a:ext>
            </a:extLst>
          </p:cNvPr>
          <p:cNvSpPr>
            <a:spLocks noGrp="1"/>
          </p:cNvSpPr>
          <p:nvPr>
            <p:ph type="title"/>
          </p:nvPr>
        </p:nvSpPr>
        <p:spPr/>
        <p:txBody>
          <a:bodyPr/>
          <a:lstStyle/>
          <a:p>
            <a:r>
              <a:rPr lang="ja-JP" altLang="en-US" sz="4400" dirty="0">
                <a:latin typeface="HGP創英角ﾎﾟｯﾌﾟ体" panose="040B0A00000000000000" pitchFamily="50" charset="-128"/>
                <a:ea typeface="HGP創英角ﾎﾟｯﾌﾟ体" panose="040B0A00000000000000" pitchFamily="50" charset="-128"/>
              </a:rPr>
              <a:t>ふらっと</a:t>
            </a:r>
            <a:r>
              <a:rPr lang="en-US" altLang="ja-JP" sz="4400" dirty="0">
                <a:latin typeface="HGP創英角ﾎﾟｯﾌﾟ体" panose="040B0A00000000000000" pitchFamily="50" charset="-128"/>
                <a:ea typeface="HGP創英角ﾎﾟｯﾌﾟ体" panose="040B0A00000000000000" pitchFamily="50" charset="-128"/>
              </a:rPr>
              <a:t>Flat</a:t>
            </a:r>
            <a:r>
              <a:rPr lang="ja-JP" altLang="en-US" dirty="0">
                <a:latin typeface="HGP創英角ﾎﾟｯﾌﾟ体" panose="040B0A00000000000000" pitchFamily="50" charset="-128"/>
                <a:ea typeface="HGP創英角ﾎﾟｯﾌﾟ体" panose="040B0A00000000000000" pitchFamily="50" charset="-128"/>
              </a:rPr>
              <a:t>の狙い</a:t>
            </a:r>
            <a:endParaRPr kumimoji="1" lang="ja-JP" altLang="en-US" dirty="0"/>
          </a:p>
        </p:txBody>
      </p:sp>
      <p:sp>
        <p:nvSpPr>
          <p:cNvPr id="3" name="コンテンツ プレースホルダー 2">
            <a:extLst>
              <a:ext uri="{FF2B5EF4-FFF2-40B4-BE49-F238E27FC236}">
                <a16:creationId xmlns:a16="http://schemas.microsoft.com/office/drawing/2014/main" id="{789137C6-36EB-46FB-A296-BD4E80079E1E}"/>
              </a:ext>
            </a:extLst>
          </p:cNvPr>
          <p:cNvSpPr>
            <a:spLocks noGrp="1"/>
          </p:cNvSpPr>
          <p:nvPr>
            <p:ph idx="1"/>
          </p:nvPr>
        </p:nvSpPr>
        <p:spPr>
          <a:xfrm>
            <a:off x="600075" y="1825625"/>
            <a:ext cx="11515725" cy="4351338"/>
          </a:xfrm>
        </p:spPr>
        <p:txBody>
          <a:bodyPr>
            <a:normAutofit fontScale="92500" lnSpcReduction="20000"/>
          </a:bodyPr>
          <a:lstStyle/>
          <a:p>
            <a:r>
              <a:rPr lang="ja-JP" altLang="en-US" dirty="0"/>
              <a:t>調整しやすく解決できそうなあるある課題の解決方法を皆で意見出し</a:t>
            </a:r>
            <a:endParaRPr lang="en-US" altLang="ja-JP" dirty="0"/>
          </a:p>
          <a:p>
            <a:pPr marL="0" indent="0">
              <a:buNone/>
            </a:pPr>
            <a:endParaRPr lang="en-US" altLang="ja-JP" dirty="0"/>
          </a:p>
          <a:p>
            <a:r>
              <a:rPr lang="ja-JP" altLang="en-US" dirty="0"/>
              <a:t>まずは</a:t>
            </a:r>
            <a:r>
              <a:rPr lang="ja-JP" altLang="en-US" u="sng" dirty="0"/>
              <a:t>生活支援コーディネーターとして、</a:t>
            </a:r>
            <a:r>
              <a:rPr lang="ja-JP" altLang="en-US" dirty="0"/>
              <a:t>地域支え合い推進員が提案</a:t>
            </a:r>
            <a:endParaRPr lang="en-US" altLang="ja-JP" dirty="0"/>
          </a:p>
          <a:p>
            <a:pPr marL="0" indent="0">
              <a:buNone/>
            </a:pPr>
            <a:r>
              <a:rPr lang="ja-JP" altLang="en-US" dirty="0"/>
              <a:t>　された意見を参考に資源の</a:t>
            </a:r>
            <a:r>
              <a:rPr lang="ja-JP" altLang="en-US" u="sng" dirty="0"/>
              <a:t>調整・開発・拡充を行う。</a:t>
            </a:r>
            <a:endParaRPr lang="en-US" altLang="ja-JP" u="sng" dirty="0"/>
          </a:p>
          <a:p>
            <a:pPr marL="0" indent="0">
              <a:buNone/>
            </a:pPr>
            <a:r>
              <a:rPr lang="ja-JP" altLang="en-US" dirty="0"/>
              <a:t>　</a:t>
            </a:r>
            <a:endParaRPr lang="en-US" altLang="ja-JP" dirty="0"/>
          </a:p>
          <a:p>
            <a:pPr marL="0" indent="0">
              <a:buNone/>
            </a:pPr>
            <a:r>
              <a:rPr lang="ja-JP" altLang="en-US" dirty="0"/>
              <a:t>この会議に参加して下さっている方など協力してくれる方と共に構築</a:t>
            </a:r>
            <a:endParaRPr lang="en-US" altLang="ja-JP" dirty="0"/>
          </a:p>
          <a:p>
            <a:pPr marL="0" indent="0">
              <a:buNone/>
            </a:pPr>
            <a:endParaRPr lang="en-US" altLang="ja-JP" dirty="0"/>
          </a:p>
          <a:p>
            <a:pPr marL="0" indent="0">
              <a:buNone/>
            </a:pPr>
            <a:r>
              <a:rPr lang="ja-JP" altLang="en-US" dirty="0"/>
              <a:t>　高齢者の生活が困った時に活用できる資源や仕組みが増える</a:t>
            </a:r>
            <a:endParaRPr lang="en-US" altLang="ja-JP" dirty="0"/>
          </a:p>
          <a:p>
            <a:pPr marL="0" indent="0">
              <a:buNone/>
            </a:pPr>
            <a:endParaRPr lang="en-US" altLang="ja-JP" dirty="0"/>
          </a:p>
          <a:p>
            <a:pPr marL="0" indent="0">
              <a:buNone/>
            </a:pPr>
            <a:r>
              <a:rPr lang="ja-JP" altLang="en-US" dirty="0"/>
              <a:t>　　　　　　高齢者の多くが困っている課題の解決</a:t>
            </a:r>
            <a:endParaRPr lang="en-US" altLang="ja-JP" dirty="0"/>
          </a:p>
          <a:p>
            <a:pPr marL="0" indent="0">
              <a:buNone/>
            </a:pPr>
            <a:endParaRPr lang="en-US" altLang="ja-JP" dirty="0"/>
          </a:p>
        </p:txBody>
      </p:sp>
      <p:sp>
        <p:nvSpPr>
          <p:cNvPr id="4" name="矢印: 下 3">
            <a:extLst>
              <a:ext uri="{FF2B5EF4-FFF2-40B4-BE49-F238E27FC236}">
                <a16:creationId xmlns:a16="http://schemas.microsoft.com/office/drawing/2014/main" id="{D3594F03-0B82-44BF-AB67-723FB25852A3}"/>
              </a:ext>
            </a:extLst>
          </p:cNvPr>
          <p:cNvSpPr/>
          <p:nvPr/>
        </p:nvSpPr>
        <p:spPr>
          <a:xfrm>
            <a:off x="5924551" y="2200275"/>
            <a:ext cx="238122" cy="3524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矢印: 下 5">
            <a:extLst>
              <a:ext uri="{FF2B5EF4-FFF2-40B4-BE49-F238E27FC236}">
                <a16:creationId xmlns:a16="http://schemas.microsoft.com/office/drawing/2014/main" id="{38C54836-A937-4591-AF91-623F8344AD79}"/>
              </a:ext>
            </a:extLst>
          </p:cNvPr>
          <p:cNvSpPr/>
          <p:nvPr/>
        </p:nvSpPr>
        <p:spPr>
          <a:xfrm>
            <a:off x="5924551" y="4156075"/>
            <a:ext cx="238122" cy="3524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矢印: 下 6">
            <a:extLst>
              <a:ext uri="{FF2B5EF4-FFF2-40B4-BE49-F238E27FC236}">
                <a16:creationId xmlns:a16="http://schemas.microsoft.com/office/drawing/2014/main" id="{7261A6E7-60CA-4671-AB86-1C95DD8E0CE0}"/>
              </a:ext>
            </a:extLst>
          </p:cNvPr>
          <p:cNvSpPr/>
          <p:nvPr/>
        </p:nvSpPr>
        <p:spPr>
          <a:xfrm>
            <a:off x="5924551" y="5095875"/>
            <a:ext cx="238122" cy="3524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矢印: 下 7">
            <a:extLst>
              <a:ext uri="{FF2B5EF4-FFF2-40B4-BE49-F238E27FC236}">
                <a16:creationId xmlns:a16="http://schemas.microsoft.com/office/drawing/2014/main" id="{A4CACF7C-3563-42E3-A8DA-8E563B59D207}"/>
              </a:ext>
            </a:extLst>
          </p:cNvPr>
          <p:cNvSpPr/>
          <p:nvPr/>
        </p:nvSpPr>
        <p:spPr>
          <a:xfrm>
            <a:off x="5927071" y="3429000"/>
            <a:ext cx="238122" cy="3524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98635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A76AD3-BC10-4DF7-99FE-F31CEB9A3EC6}"/>
              </a:ext>
            </a:extLst>
          </p:cNvPr>
          <p:cNvSpPr>
            <a:spLocks noGrp="1"/>
          </p:cNvSpPr>
          <p:nvPr>
            <p:ph type="title"/>
          </p:nvPr>
        </p:nvSpPr>
        <p:spPr/>
        <p:txBody>
          <a:bodyPr/>
          <a:lstStyle/>
          <a:p>
            <a:r>
              <a:rPr kumimoji="1" lang="ja-JP" altLang="en-US" dirty="0"/>
              <a:t>まとめると、、、</a:t>
            </a:r>
          </a:p>
        </p:txBody>
      </p:sp>
      <p:sp>
        <p:nvSpPr>
          <p:cNvPr id="3" name="コンテンツ プレースホルダー 2">
            <a:extLst>
              <a:ext uri="{FF2B5EF4-FFF2-40B4-BE49-F238E27FC236}">
                <a16:creationId xmlns:a16="http://schemas.microsoft.com/office/drawing/2014/main" id="{DBFEA296-E40C-4A01-865F-49E7EA22BD34}"/>
              </a:ext>
            </a:extLst>
          </p:cNvPr>
          <p:cNvSpPr>
            <a:spLocks noGrp="1"/>
          </p:cNvSpPr>
          <p:nvPr>
            <p:ph idx="1"/>
          </p:nvPr>
        </p:nvSpPr>
        <p:spPr/>
        <p:txBody>
          <a:bodyPr>
            <a:normAutofit lnSpcReduction="10000"/>
          </a:bodyPr>
          <a:lstStyle/>
          <a:p>
            <a:r>
              <a:rPr kumimoji="1" lang="ja-JP" altLang="en-US" dirty="0"/>
              <a:t>政策形成に繋げるという点は、市主催の会議や委託事業である</a:t>
            </a:r>
            <a:endParaRPr kumimoji="1" lang="en-US" altLang="ja-JP" dirty="0"/>
          </a:p>
          <a:p>
            <a:pPr marL="0" indent="0">
              <a:buNone/>
            </a:pPr>
            <a:r>
              <a:rPr lang="ja-JP" altLang="en-US" dirty="0"/>
              <a:t>　</a:t>
            </a:r>
            <a:r>
              <a:rPr kumimoji="1" lang="ja-JP" altLang="en-US" dirty="0"/>
              <a:t>地域包括支援センター、地域支え合い推進事業などで行ってい</a:t>
            </a:r>
            <a:endParaRPr kumimoji="1" lang="en-US" altLang="ja-JP" dirty="0"/>
          </a:p>
          <a:p>
            <a:pPr marL="0" indent="0">
              <a:buNone/>
            </a:pPr>
            <a:r>
              <a:rPr kumimoji="1" lang="ja-JP" altLang="en-US" dirty="0"/>
              <a:t>　る多くの</a:t>
            </a:r>
            <a:r>
              <a:rPr lang="ja-JP" altLang="en-US" dirty="0"/>
              <a:t>会議と同じですが、</a:t>
            </a:r>
            <a:endParaRPr kumimoji="1" lang="en-US" altLang="ja-JP" dirty="0"/>
          </a:p>
          <a:p>
            <a:r>
              <a:rPr kumimoji="1" lang="ja-JP" altLang="en-US" dirty="0"/>
              <a:t>ふらっと</a:t>
            </a:r>
            <a:r>
              <a:rPr kumimoji="1" lang="en-US" altLang="ja-JP" dirty="0"/>
              <a:t>Flat</a:t>
            </a:r>
            <a:r>
              <a:rPr lang="ja-JP" altLang="en-US" dirty="0"/>
              <a:t>は要支援者を対象に、よくある課題に絞った</a:t>
            </a:r>
            <a:endParaRPr lang="en-US" altLang="ja-JP" dirty="0"/>
          </a:p>
          <a:p>
            <a:pPr marL="0" indent="0">
              <a:buNone/>
            </a:pPr>
            <a:r>
              <a:rPr lang="ja-JP" altLang="en-US" dirty="0"/>
              <a:t>　あるある事例について、解決策を様々な方と考え、</a:t>
            </a:r>
            <a:endParaRPr lang="en-US" altLang="ja-JP" dirty="0"/>
          </a:p>
          <a:p>
            <a:pPr marL="0" indent="0">
              <a:buNone/>
            </a:pPr>
            <a:r>
              <a:rPr lang="ja-JP" altLang="en-US" dirty="0"/>
              <a:t>　学ぶことに特化した会議となります。</a:t>
            </a:r>
            <a:endParaRPr kumimoji="1" lang="en-US" altLang="ja-JP" dirty="0"/>
          </a:p>
          <a:p>
            <a:endParaRPr kumimoji="1" lang="en-US" altLang="ja-JP" dirty="0"/>
          </a:p>
          <a:p>
            <a:pPr marL="0" indent="0">
              <a:buNone/>
            </a:pPr>
            <a:r>
              <a:rPr kumimoji="1" lang="ja-JP" altLang="en-US" dirty="0"/>
              <a:t>　</a:t>
            </a:r>
            <a:r>
              <a:rPr kumimoji="1" lang="en-US" altLang="ja-JP" dirty="0"/>
              <a:t>※</a:t>
            </a:r>
            <a:r>
              <a:rPr kumimoji="1" lang="ja-JP" altLang="en-US" dirty="0"/>
              <a:t>解決が難しいことや時間がかかる課題は市の地域ケア会議等　</a:t>
            </a:r>
            <a:endParaRPr kumimoji="1" lang="en-US" altLang="ja-JP" dirty="0"/>
          </a:p>
          <a:p>
            <a:pPr marL="0" indent="0">
              <a:buNone/>
            </a:pPr>
            <a:r>
              <a:rPr lang="ja-JP" altLang="en-US" dirty="0"/>
              <a:t>　　</a:t>
            </a:r>
            <a:r>
              <a:rPr kumimoji="1" lang="ja-JP" altLang="en-US" dirty="0"/>
              <a:t>で繰り返し検討し、解決方法を模索していきます。</a:t>
            </a:r>
            <a:endParaRPr kumimoji="1" lang="en-US" altLang="ja-JP" dirty="0"/>
          </a:p>
          <a:p>
            <a:pPr marL="0" indent="0">
              <a:buNone/>
            </a:pPr>
            <a:endParaRPr kumimoji="1" lang="en-US" altLang="ja-JP" dirty="0"/>
          </a:p>
        </p:txBody>
      </p:sp>
    </p:spTree>
    <p:extLst>
      <p:ext uri="{BB962C8B-B14F-4D97-AF65-F5344CB8AC3E}">
        <p14:creationId xmlns:p14="http://schemas.microsoft.com/office/powerpoint/2010/main" val="2325037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5A2AFE-147D-4E58-B396-EB6C3EC6096C}"/>
              </a:ext>
            </a:extLst>
          </p:cNvPr>
          <p:cNvSpPr>
            <a:spLocks noGrp="1"/>
          </p:cNvSpPr>
          <p:nvPr>
            <p:ph type="title"/>
          </p:nvPr>
        </p:nvSpPr>
        <p:spPr/>
        <p:txBody>
          <a:bodyPr/>
          <a:lstStyle/>
          <a:p>
            <a:r>
              <a:rPr lang="ja-JP" altLang="en-US" dirty="0"/>
              <a:t>かっち</a:t>
            </a:r>
            <a:r>
              <a:rPr kumimoji="1" lang="ja-JP" altLang="en-US" dirty="0"/>
              <a:t>りと目的を言ったら</a:t>
            </a:r>
          </a:p>
        </p:txBody>
      </p:sp>
      <p:sp>
        <p:nvSpPr>
          <p:cNvPr id="3" name="コンテンツ プレースホルダー 2">
            <a:extLst>
              <a:ext uri="{FF2B5EF4-FFF2-40B4-BE49-F238E27FC236}">
                <a16:creationId xmlns:a16="http://schemas.microsoft.com/office/drawing/2014/main" id="{AA6C4918-FE52-4EC2-B704-36A0E98F5A58}"/>
              </a:ext>
            </a:extLst>
          </p:cNvPr>
          <p:cNvSpPr>
            <a:spLocks noGrp="1"/>
          </p:cNvSpPr>
          <p:nvPr>
            <p:ph idx="1"/>
          </p:nvPr>
        </p:nvSpPr>
        <p:spPr/>
        <p:txBody>
          <a:bodyPr/>
          <a:lstStyle/>
          <a:p>
            <a:pPr marL="0" indent="0">
              <a:buNone/>
            </a:pPr>
            <a:r>
              <a:rPr lang="ja-JP" altLang="en-US" dirty="0"/>
              <a:t>①地域支え合い推進員</a:t>
            </a:r>
            <a:endParaRPr kumimoji="1" lang="en-US" altLang="ja-JP" dirty="0"/>
          </a:p>
          <a:p>
            <a:r>
              <a:rPr kumimoji="1" lang="ja-JP" altLang="en-US" dirty="0"/>
              <a:t>要支援者の生活困難や課題の把握</a:t>
            </a:r>
            <a:endParaRPr kumimoji="1" lang="en-US" altLang="ja-JP" dirty="0"/>
          </a:p>
          <a:p>
            <a:r>
              <a:rPr lang="ja-JP" altLang="en-US" dirty="0"/>
              <a:t>把握できた生活困難や課題に対する解決方法を参加者と検討</a:t>
            </a:r>
            <a:endParaRPr lang="en-US" altLang="ja-JP" dirty="0"/>
          </a:p>
          <a:p>
            <a:r>
              <a:rPr lang="ja-JP" altLang="en-US" dirty="0"/>
              <a:t>検討してできた課題に対して資源調整</a:t>
            </a:r>
            <a:endParaRPr lang="en-US" altLang="ja-JP" dirty="0"/>
          </a:p>
          <a:p>
            <a:pPr marL="0" indent="0">
              <a:buNone/>
            </a:pPr>
            <a:r>
              <a:rPr lang="ja-JP" altLang="en-US" dirty="0"/>
              <a:t>②参加者全員</a:t>
            </a:r>
            <a:endParaRPr lang="en-US" altLang="ja-JP" dirty="0"/>
          </a:p>
          <a:p>
            <a:r>
              <a:rPr kumimoji="1" lang="ja-JP" altLang="en-US" dirty="0"/>
              <a:t>多職種の視点による意見交換で重度化予防</a:t>
            </a:r>
            <a:endParaRPr kumimoji="1" lang="en-US" altLang="ja-JP" dirty="0"/>
          </a:p>
          <a:p>
            <a:r>
              <a:rPr kumimoji="1" lang="ja-JP" altLang="en-US" dirty="0"/>
              <a:t>専門性の向上と、他の職種への技術転移</a:t>
            </a:r>
          </a:p>
        </p:txBody>
      </p:sp>
    </p:spTree>
    <p:extLst>
      <p:ext uri="{BB962C8B-B14F-4D97-AF65-F5344CB8AC3E}">
        <p14:creationId xmlns:p14="http://schemas.microsoft.com/office/powerpoint/2010/main" val="3645447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82FF7D2-0F84-C19E-3736-29B42F0D6143}"/>
              </a:ext>
            </a:extLst>
          </p:cNvPr>
          <p:cNvSpPr>
            <a:spLocks noGrp="1"/>
          </p:cNvSpPr>
          <p:nvPr>
            <p:ph idx="1"/>
          </p:nvPr>
        </p:nvSpPr>
        <p:spPr>
          <a:xfrm>
            <a:off x="518441" y="1825625"/>
            <a:ext cx="10963405" cy="4351338"/>
          </a:xfrm>
          <a:solidFill>
            <a:schemeClr val="accent6">
              <a:lumMod val="20000"/>
              <a:lumOff val="8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a:lstStyle/>
          <a:p>
            <a:pPr marL="0" indent="0" algn="l">
              <a:buNone/>
            </a:pPr>
            <a:r>
              <a:rPr lang="ja-JP" altLang="en-US" spc="-5" dirty="0">
                <a:solidFill>
                  <a:prstClr val="black"/>
                </a:solidFill>
                <a:latin typeface="HGP創英角ﾎﾟｯﾌﾟ体" panose="040B0A00000000000000" pitchFamily="50" charset="-128"/>
                <a:ea typeface="HGP創英角ﾎﾟｯﾌﾟ体" panose="040B0A00000000000000" pitchFamily="50" charset="-128"/>
              </a:rPr>
              <a:t>・参加者の皆さんが事例から学び、日々の業務に生かしていく。</a:t>
            </a:r>
            <a:endParaRPr lang="en-US" altLang="ja-JP" spc="-5" dirty="0">
              <a:solidFill>
                <a:prstClr val="black"/>
              </a:solidFill>
              <a:latin typeface="HGP創英角ﾎﾟｯﾌﾟ体" panose="040B0A00000000000000" pitchFamily="50" charset="-128"/>
              <a:ea typeface="HGP創英角ﾎﾟｯﾌﾟ体" panose="040B0A00000000000000" pitchFamily="50" charset="-128"/>
            </a:endParaRPr>
          </a:p>
          <a:p>
            <a:pPr marL="0" indent="0" algn="l">
              <a:buNone/>
            </a:pPr>
            <a:r>
              <a:rPr kumimoji="1" lang="ja-JP" altLang="en-US" spc="-5" dirty="0">
                <a:solidFill>
                  <a:prstClr val="black"/>
                </a:solidFill>
                <a:latin typeface="HGP創英角ﾎﾟｯﾌﾟ体" panose="040B0A00000000000000" pitchFamily="50" charset="-128"/>
                <a:ea typeface="HGP創英角ﾎﾟｯﾌﾟ体" panose="040B0A00000000000000" pitchFamily="50" charset="-128"/>
              </a:rPr>
              <a:t>　</a:t>
            </a:r>
            <a:r>
              <a:rPr kumimoji="1" lang="ja-JP" altLang="en-US" spc="-5" dirty="0">
                <a:solidFill>
                  <a:srgbClr val="FF0000"/>
                </a:solidFill>
                <a:latin typeface="HGP創英角ﾎﾟｯﾌﾟ体" panose="040B0A00000000000000" pitchFamily="50" charset="-128"/>
                <a:ea typeface="HGP創英角ﾎﾟｯﾌﾟ体" panose="040B0A00000000000000" pitchFamily="50" charset="-128"/>
              </a:rPr>
              <a:t>一種の多職種合同勉強会だと思ってください！！</a:t>
            </a:r>
            <a:endParaRPr kumimoji="1" lang="en-US" altLang="ja-JP" dirty="0">
              <a:solidFill>
                <a:srgbClr val="FF0000"/>
              </a:solidFill>
              <a:latin typeface="HGP創英角ﾎﾟｯﾌﾟ体" panose="040B0A00000000000000" pitchFamily="50" charset="-128"/>
              <a:ea typeface="HGP創英角ﾎﾟｯﾌﾟ体" panose="040B0A00000000000000" pitchFamily="50" charset="-128"/>
            </a:endParaRPr>
          </a:p>
          <a:p>
            <a:pPr marL="0" indent="0">
              <a:buNone/>
            </a:pPr>
            <a:endParaRPr kumimoji="1" lang="en-US" altLang="ja-JP" dirty="0">
              <a:solidFill>
                <a:schemeClr val="tx1"/>
              </a:solidFill>
              <a:latin typeface="HGP創英角ﾎﾟｯﾌﾟ体" panose="040B0A00000000000000" pitchFamily="50" charset="-128"/>
              <a:ea typeface="HGP創英角ﾎﾟｯﾌﾟ体" panose="040B0A00000000000000" pitchFamily="50" charset="-128"/>
            </a:endParaRPr>
          </a:p>
          <a:p>
            <a:pPr marL="0" indent="0">
              <a:buNone/>
            </a:pPr>
            <a:r>
              <a:rPr lang="ja-JP" altLang="en-US" dirty="0">
                <a:solidFill>
                  <a:schemeClr val="tx1"/>
                </a:solidFill>
                <a:latin typeface="HGP創英角ﾎﾟｯﾌﾟ体" panose="040B0A00000000000000" pitchFamily="50" charset="-128"/>
                <a:ea typeface="HGP創英角ﾎﾟｯﾌﾟ体" panose="040B0A00000000000000" pitchFamily="50" charset="-128"/>
              </a:rPr>
              <a:t>　この場で解決できそうな事はすぐに解決したいので、</a:t>
            </a:r>
            <a:endParaRPr lang="en-US" altLang="ja-JP" dirty="0">
              <a:solidFill>
                <a:schemeClr val="tx1"/>
              </a:solidFill>
              <a:latin typeface="HGP創英角ﾎﾟｯﾌﾟ体" panose="040B0A00000000000000" pitchFamily="50" charset="-128"/>
              <a:ea typeface="HGP創英角ﾎﾟｯﾌﾟ体" panose="040B0A00000000000000" pitchFamily="50" charset="-128"/>
            </a:endParaRPr>
          </a:p>
          <a:p>
            <a:pPr marL="0" indent="0">
              <a:buNone/>
            </a:pPr>
            <a:r>
              <a:rPr lang="ja-JP" altLang="en-US" spc="-5" dirty="0">
                <a:solidFill>
                  <a:schemeClr val="tx1"/>
                </a:solidFill>
                <a:latin typeface="HGP創英角ﾎﾟｯﾌﾟ体" panose="040B0A00000000000000" pitchFamily="50" charset="-128"/>
                <a:ea typeface="HGP創英角ﾎﾟｯﾌﾟ体" panose="040B0A00000000000000" pitchFamily="50" charset="-128"/>
              </a:rPr>
              <a:t>　</a:t>
            </a:r>
            <a:r>
              <a:rPr lang="ja-JP" altLang="en-US" spc="-5" dirty="0">
                <a:solidFill>
                  <a:prstClr val="black"/>
                </a:solidFill>
                <a:latin typeface="HGP創英角ﾎﾟｯﾌﾟ体" panose="040B0A00000000000000" pitchFamily="50" charset="-128"/>
                <a:ea typeface="HGP創英角ﾎﾟｯﾌﾟ体" panose="040B0A00000000000000" pitchFamily="50" charset="-128"/>
              </a:rPr>
              <a:t>繋がりたい方がいればどんどん名刺交換してください！</a:t>
            </a:r>
            <a:endParaRPr lang="en-US" altLang="ja-JP" spc="-5" dirty="0">
              <a:solidFill>
                <a:prstClr val="black"/>
              </a:solidFill>
              <a:latin typeface="HGP創英角ﾎﾟｯﾌﾟ体" panose="040B0A00000000000000" pitchFamily="50" charset="-128"/>
              <a:ea typeface="HGP創英角ﾎﾟｯﾌﾟ体" panose="040B0A00000000000000" pitchFamily="50" charset="-128"/>
            </a:endParaRPr>
          </a:p>
          <a:p>
            <a:pPr marL="0" indent="0">
              <a:buNone/>
            </a:pPr>
            <a:endParaRPr kumimoji="1" lang="ja-JP" altLang="en-US" dirty="0">
              <a:solidFill>
                <a:schemeClr val="tx1"/>
              </a:solidFill>
              <a:latin typeface="HGP創英角ﾎﾟｯﾌﾟ体" panose="040B0A00000000000000" pitchFamily="50" charset="-128"/>
              <a:ea typeface="HGP創英角ﾎﾟｯﾌﾟ体" panose="040B0A00000000000000" pitchFamily="50" charset="-128"/>
            </a:endParaRPr>
          </a:p>
        </p:txBody>
      </p:sp>
      <p:sp>
        <p:nvSpPr>
          <p:cNvPr id="4" name="タイトル 1">
            <a:extLst>
              <a:ext uri="{FF2B5EF4-FFF2-40B4-BE49-F238E27FC236}">
                <a16:creationId xmlns:a16="http://schemas.microsoft.com/office/drawing/2014/main" id="{2C930008-27AA-40D7-06C5-970D68A963A8}"/>
              </a:ext>
            </a:extLst>
          </p:cNvPr>
          <p:cNvSpPr txBox="1">
            <a:spLocks/>
          </p:cNvSpPr>
          <p:nvPr/>
        </p:nvSpPr>
        <p:spPr>
          <a:xfrm>
            <a:off x="518442" y="743115"/>
            <a:ext cx="10963404" cy="740009"/>
          </a:xfrm>
          <a:prstGeom prst="rect">
            <a:avLst/>
          </a:prstGeom>
          <a:solidFill>
            <a:schemeClr val="accent6">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latin typeface="HGP創英角ﾎﾟｯﾌﾟ体" panose="040B0A00000000000000" pitchFamily="50" charset="-128"/>
                <a:ea typeface="HGP創英角ﾎﾟｯﾌﾟ体" panose="040B0A00000000000000" pitchFamily="50" charset="-128"/>
              </a:rPr>
              <a:t>ぜひぜひ！</a:t>
            </a:r>
          </a:p>
        </p:txBody>
      </p:sp>
    </p:spTree>
    <p:extLst>
      <p:ext uri="{BB962C8B-B14F-4D97-AF65-F5344CB8AC3E}">
        <p14:creationId xmlns:p14="http://schemas.microsoft.com/office/powerpoint/2010/main" val="307503761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TM03457515[[fn=ビュー]]</Template>
  <TotalTime>1422</TotalTime>
  <Words>1684</Words>
  <Application>Microsoft Office PowerPoint</Application>
  <PresentationFormat>ワイド画面</PresentationFormat>
  <Paragraphs>205</Paragraphs>
  <Slides>15</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15</vt:i4>
      </vt:variant>
    </vt:vector>
  </HeadingPairs>
  <TitlesOfParts>
    <vt:vector size="20" baseType="lpstr">
      <vt:lpstr>HGP創英角ﾎﾟｯﾌﾟ体</vt:lpstr>
      <vt:lpstr>游ゴシック</vt:lpstr>
      <vt:lpstr>游ゴシック Light</vt:lpstr>
      <vt:lpstr>Arial</vt:lpstr>
      <vt:lpstr>Office テーマ</vt:lpstr>
      <vt:lpstr>「一人の暮らしを支える」ことから 支援を考える地域ケア会議！  ～ふらっとFlat～</vt:lpstr>
      <vt:lpstr>地域ケア会議って？？</vt:lpstr>
      <vt:lpstr>ふらっとFlatって？？</vt:lpstr>
      <vt:lpstr>ふらっとFlatの対象者</vt:lpstr>
      <vt:lpstr>ふらっとFlatの事例って？？</vt:lpstr>
      <vt:lpstr>ふらっとFlatの狙い</vt:lpstr>
      <vt:lpstr>まとめると、、、</vt:lpstr>
      <vt:lpstr>かっちりと目的を言ったら</vt:lpstr>
      <vt:lpstr>PowerPoint プレゼンテーション</vt:lpstr>
      <vt:lpstr>ふらっとFlatの概要</vt:lpstr>
      <vt:lpstr>ふらっとFlat事例検討の進め方</vt:lpstr>
      <vt:lpstr>ポイント</vt:lpstr>
      <vt:lpstr>ポイント</vt:lpstr>
      <vt:lpstr>ポイント</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寝屋川市の新たな 地域ケア会議</dc:title>
  <dc:creator>雄平 崎山</dc:creator>
  <cp:lastModifiedBy>辻　聡太</cp:lastModifiedBy>
  <cp:revision>352</cp:revision>
  <cp:lastPrinted>2025-01-14T01:52:11Z</cp:lastPrinted>
  <dcterms:created xsi:type="dcterms:W3CDTF">2024-04-15T13:59:51Z</dcterms:created>
  <dcterms:modified xsi:type="dcterms:W3CDTF">2025-01-17T07:20:02Z</dcterms:modified>
</cp:coreProperties>
</file>