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7335" r:id="rId3"/>
    <p:sldId id="7281" r:id="rId4"/>
    <p:sldId id="7279" r:id="rId5"/>
    <p:sldId id="7334" r:id="rId6"/>
    <p:sldId id="7280" r:id="rId7"/>
    <p:sldId id="7331" r:id="rId8"/>
    <p:sldId id="7332" r:id="rId9"/>
  </p:sldIdLst>
  <p:sldSz cx="12192000" cy="6858000"/>
  <p:notesSz cx="6745288" cy="988218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5" autoAdjust="0"/>
    <p:restoredTop sz="94660"/>
  </p:normalViewPr>
  <p:slideViewPr>
    <p:cSldViewPr snapToGrid="0">
      <p:cViewPr varScale="1">
        <p:scale>
          <a:sx n="80" d="100"/>
          <a:sy n="80" d="100"/>
        </p:scale>
        <p:origin x="64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2958" cy="495826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20770" y="0"/>
            <a:ext cx="2922958" cy="495826"/>
          </a:xfrm>
          <a:prstGeom prst="rect">
            <a:avLst/>
          </a:prstGeom>
        </p:spPr>
        <p:txBody>
          <a:bodyPr vert="horz" lIns="91426" tIns="45713" rIns="91426" bIns="45713" rtlCol="0"/>
          <a:lstStyle>
            <a:lvl1pPr algn="r">
              <a:defRPr sz="1200"/>
            </a:lvl1pPr>
          </a:lstStyle>
          <a:p>
            <a:fld id="{7B4C7613-870D-40EC-BDEF-B02C57203DE2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5075"/>
            <a:ext cx="5929312" cy="3335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6" tIns="45713" rIns="91426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4529" y="4755803"/>
            <a:ext cx="5396230" cy="3891112"/>
          </a:xfrm>
          <a:prstGeom prst="rect">
            <a:avLst/>
          </a:prstGeom>
        </p:spPr>
        <p:txBody>
          <a:bodyPr vert="horz" lIns="91426" tIns="45713" rIns="91426" bIns="4571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86364"/>
            <a:ext cx="2922958" cy="495825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20770" y="9386364"/>
            <a:ext cx="2922958" cy="495825"/>
          </a:xfrm>
          <a:prstGeom prst="rect">
            <a:avLst/>
          </a:prstGeom>
        </p:spPr>
        <p:txBody>
          <a:bodyPr vert="horz" lIns="91426" tIns="45713" rIns="91426" bIns="45713" rtlCol="0" anchor="b"/>
          <a:lstStyle>
            <a:lvl1pPr algn="r">
              <a:defRPr sz="1200"/>
            </a:lvl1pPr>
          </a:lstStyle>
          <a:p>
            <a:fld id="{D2244A07-1A30-4D7C-88A5-FD0A282590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0220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B99B022-C035-92A9-D19F-8C48043908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4D29DC1-6B4B-8BC3-9D4F-7B3B9C3006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0AD2B-3252-EBF5-2214-EA26FD5A3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DDA18-EA01-407A-8978-3F02A8413960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6BD9B6-E226-2FF6-5806-7C79DE6A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423074-B686-F15E-D9EE-480F44F6F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A8050-37F7-45C7-A1EB-8DE8E95B40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9881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9AD7B8-4949-2594-217C-233DB655C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B82643A-89D0-1650-53E5-284BF11068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68EC5EF-A1E0-0505-3F0C-1049FE39E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DDA18-EA01-407A-8978-3F02A8413960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1D50D6-1E6B-1B54-547E-3872031C7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6AAD000-CDEE-BC7D-EDF5-D452A0F70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A8050-37F7-45C7-A1EB-8DE8E95B40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715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34BEF5D-059F-56CA-BAC3-EDD8CCE92E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D8AB04C-60AD-1F80-A661-101C82E9CA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23FEAD7-8D0A-4744-4C19-BE8E04DE5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DDA18-EA01-407A-8978-3F02A8413960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E85BA5-5009-B2A6-4D06-8EAF0EEE2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5F5FD5-6240-6E71-ADBC-24AC27DE5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A8050-37F7-45C7-A1EB-8DE8E95B40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778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55E9C8-943B-4E71-1282-4DB674A919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C171D5F-0806-F77F-8844-E4422B0DC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031AF1E-D8D7-1589-B782-54182C16A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DDA18-EA01-407A-8978-3F02A8413960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C65F75-6A03-D49C-37FA-4AA940CE7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4815C11-11A1-751F-2408-790D9249A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A8050-37F7-45C7-A1EB-8DE8E95B40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985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C433A9-8D4E-8795-5F3B-ECFAF0DEA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4D8FE32-7166-7DD1-1665-DEF6DCE519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319463-660C-7768-D4C8-D8FEE7465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DDA18-EA01-407A-8978-3F02A8413960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E29D19-D4BE-4032-9FD9-3BD665FB8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9CD8730-0D92-883D-C868-F6CBE7C0A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A8050-37F7-45C7-A1EB-8DE8E95B40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5527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F126-D965-DF82-F2A4-38EB0B62A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E59BD65-FE84-2A76-9236-EE862E53DC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34D23CE-B215-6D6C-4D1D-B59476CED0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CAC86DF-5775-55C4-CBBB-80A54E0B8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DDA18-EA01-407A-8978-3F02A8413960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BAC4E0E-AF2F-0603-CEA7-CD50867AD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C214E5C-96C7-3F5C-C675-ADDDECBE9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A8050-37F7-45C7-A1EB-8DE8E95B40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745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B239470-083E-747F-ED75-D3972B615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258DA99-FFA8-5C29-EFEB-9D50E1269A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0905D16-1CA4-CE4C-6B1F-A014702F98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0C33A40-9549-6726-2F77-472A8C271D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09E6A59-4875-972B-7B51-FE83955FC5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9B6C159-0C6E-919D-DFCF-B31C2CB86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DDA18-EA01-407A-8978-3F02A8413960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4D05FD7-3D74-8CD2-82C4-78C4E92C0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03CBE74-1180-EAC5-5D4C-4275D8801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A8050-37F7-45C7-A1EB-8DE8E95B40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6563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AEFF14-D11C-9764-BE39-A80741355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9EBD586-F23D-2C1C-5AF2-B9264BEB5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DDA18-EA01-407A-8978-3F02A8413960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7C58B8D-B538-0DAD-507E-5CD26C5EE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6D5F0DB-31AE-4103-5D40-13713FD3D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A8050-37F7-45C7-A1EB-8DE8E95B40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9670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0A762EE-E896-5873-064F-7F9FD0CCF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DDA18-EA01-407A-8978-3F02A8413960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B929426-9AB5-A964-6668-A266EAC46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1D5DD8E-2EED-DE38-8E42-5384F0DC8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A8050-37F7-45C7-A1EB-8DE8E95B40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4828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9BE653-3893-6565-5CEA-A066A4682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0701BB8-4AA5-D077-0099-1A1E496AF8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27ABCDA-DF9D-1D32-4554-7A2C49A866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60F193C-E4D6-578B-C825-C889FFA47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DDA18-EA01-407A-8978-3F02A8413960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B50CCCA-6E72-E641-DB83-807D2458F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9CA27D-CD0C-DFFD-06A0-9C73EEEE8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A8050-37F7-45C7-A1EB-8DE8E95B40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301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A900CA-67BC-7328-3353-378FE9B1C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0C908DB-4C84-9D25-575C-49AA3D3F1F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D2BF17A-067D-9AB8-C29D-A9539B2D09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5B52321-525D-ADE2-BF13-A5E6CB6203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DDA18-EA01-407A-8978-3F02A8413960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6A8F384-150C-06D6-0952-62A245BCD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AE21392-C85C-497B-8786-BE234FCAE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A8050-37F7-45C7-A1EB-8DE8E95B40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157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0A9BE88-71EA-BE4A-99E0-305C8C350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7CBCE89-0DF2-F67E-1ABF-7716B6AC5D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724E9F-FB3C-5C5C-A65B-242A0EA35D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DDA18-EA01-407A-8978-3F02A8413960}" type="datetimeFigureOut">
              <a:rPr kumimoji="1" lang="ja-JP" altLang="en-US" smtClean="0"/>
              <a:t>2024/9/18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DFABCC-F503-6854-BF4D-4C16E70544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41C592-B826-52C7-BAF4-1DCAB38250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A8050-37F7-45C7-A1EB-8DE8E95B40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606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4479060-9B80-89E2-96B7-78277A4C5C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9559" y="1776936"/>
            <a:ext cx="10586301" cy="3059015"/>
          </a:xfrm>
        </p:spPr>
        <p:txBody>
          <a:bodyPr>
            <a:normAutofit fontScale="90000"/>
          </a:bodyPr>
          <a:lstStyle/>
          <a:p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「一人の暮らしを支える」ことから</a:t>
            </a:r>
            <a:br>
              <a:rPr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支援を考える地域ケア会議！</a:t>
            </a:r>
            <a:br>
              <a:rPr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br>
              <a:rPr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</a:br>
            <a:r>
              <a:rPr lang="ja-JP" altLang="en-US" sz="67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～ふらっと</a:t>
            </a:r>
            <a:r>
              <a:rPr lang="en-US" altLang="ja-JP" sz="67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Flat</a:t>
            </a:r>
            <a:r>
              <a:rPr lang="ja-JP" altLang="en-US" sz="6700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～</a:t>
            </a:r>
            <a:endParaRPr kumimoji="1" lang="ja-JP" altLang="en-US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47E8EE59-4212-AAFD-E6D8-B28FBDCC7E7D}"/>
              </a:ext>
            </a:extLst>
          </p:cNvPr>
          <p:cNvSpPr txBox="1">
            <a:spLocks/>
          </p:cNvSpPr>
          <p:nvPr/>
        </p:nvSpPr>
        <p:spPr>
          <a:xfrm>
            <a:off x="1524000" y="4470400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3200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86957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>
            <a:extLst>
              <a:ext uri="{FF2B5EF4-FFF2-40B4-BE49-F238E27FC236}">
                <a16:creationId xmlns:a16="http://schemas.microsoft.com/office/drawing/2014/main" id="{DA91E72E-297C-4438-82B8-6ED71C72580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199" y="365125"/>
            <a:ext cx="10687049" cy="13255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ふらっと</a:t>
            </a:r>
            <a:r>
              <a:rPr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Flat</a:t>
            </a:r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の目的１</a:t>
            </a: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A4261580-CC6B-4AF8-A9FD-6497FF905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87050" cy="4351338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・要支援１・２の方は、介護保険サービスの支援で生活を維持</a:t>
            </a:r>
            <a:endParaRPr kumimoji="1" lang="en-US" altLang="ja-JP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・介護保険サービスも万能ではなく、できない事や制限も多い</a:t>
            </a:r>
            <a:endParaRPr lang="en-US" altLang="ja-JP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kumimoji="1" lang="ja-JP" altLang="en-US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・高齢者の生活や、やりたいことを実現していくには色々な資源が必要</a:t>
            </a:r>
            <a:endParaRPr kumimoji="1" lang="en-US" altLang="ja-JP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・高齢者のあるある事例を検証し、高齢者が何に躓き、それを解決する</a:t>
            </a:r>
            <a:endParaRPr lang="en-US" altLang="ja-JP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ためにはどのような物が必要なのかをみんなで話し、みんなで学ぶ</a:t>
            </a:r>
            <a:endParaRPr lang="en-US" altLang="ja-JP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・個別課題から地域課題を発見し、第１段階で</a:t>
            </a:r>
            <a:r>
              <a:rPr lang="en-US" altLang="ja-JP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SC</a:t>
            </a:r>
            <a:r>
              <a:rPr lang="ja-JP" altLang="en-US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が課題解決のための</a:t>
            </a:r>
            <a:endParaRPr lang="en-US" altLang="ja-JP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資源開発</a:t>
            </a:r>
            <a:endParaRPr lang="en-US" altLang="ja-JP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・政策形成が必要なものは、市が政策化</a:t>
            </a:r>
            <a:endParaRPr lang="en-US" altLang="ja-JP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74587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82FF7D2-0F84-C19E-3736-29B42F0D6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441" y="1825625"/>
            <a:ext cx="10963405" cy="4351338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indent="0">
              <a:buNone/>
            </a:pPr>
            <a:r>
              <a:rPr kumimoji="1" lang="ja-JP" altLang="en-US" i="0" u="none" strike="noStrike" kern="1200" cap="none" spc="-5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游ゴシック"/>
              </a:rPr>
              <a:t>・この場で課題解決のためのネットワークの構築も行います。</a:t>
            </a:r>
            <a:endParaRPr kumimoji="1" lang="en-US" altLang="ja-JP" i="0" u="none" strike="noStrike" kern="1200" cap="none" spc="-5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游ゴシック"/>
            </a:endParaRPr>
          </a:p>
          <a:p>
            <a:pPr marL="0" indent="0" algn="l">
              <a:buNone/>
            </a:pPr>
            <a:r>
              <a:rPr lang="ja-JP" altLang="en-US" spc="-5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en-US" altLang="ja-JP" spc="-5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(</a:t>
            </a:r>
            <a:r>
              <a:rPr lang="ja-JP" altLang="en-US" spc="-5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いわゆるマッチング</a:t>
            </a:r>
            <a:r>
              <a:rPr lang="en-US" altLang="ja-JP" spc="-5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)</a:t>
            </a:r>
          </a:p>
          <a:p>
            <a:pPr marL="0" indent="0" algn="l">
              <a:buNone/>
            </a:pPr>
            <a:r>
              <a:rPr lang="ja-JP" altLang="en-US" spc="-5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繋がりたい方がいればどんどん名刺交換してください！</a:t>
            </a:r>
            <a:endParaRPr lang="en-US" altLang="ja-JP" spc="-5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l">
              <a:buNone/>
            </a:pPr>
            <a:endParaRPr lang="en-US" altLang="ja-JP" spc="-5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l">
              <a:buNone/>
            </a:pPr>
            <a:r>
              <a:rPr lang="ja-JP" altLang="en-US" spc="-5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・参加者の皆さんが事例から学び、日々の業務に生かしていく。</a:t>
            </a:r>
            <a:endParaRPr lang="en-US" altLang="ja-JP" spc="-5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algn="l">
              <a:buNone/>
            </a:pPr>
            <a:r>
              <a:rPr kumimoji="1" lang="ja-JP" altLang="en-US" spc="-5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kumimoji="1" lang="ja-JP" altLang="en-US" spc="-5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一種の多職種合同勉強会だと思ってください！！</a:t>
            </a:r>
            <a:endParaRPr kumimoji="1" lang="en-US" altLang="ja-JP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endParaRPr kumimoji="1" lang="ja-JP" altLang="en-US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2C930008-27AA-40D7-06C5-970D68A963A8}"/>
              </a:ext>
            </a:extLst>
          </p:cNvPr>
          <p:cNvSpPr txBox="1">
            <a:spLocks/>
          </p:cNvSpPr>
          <p:nvPr/>
        </p:nvSpPr>
        <p:spPr>
          <a:xfrm>
            <a:off x="518442" y="743115"/>
            <a:ext cx="10963404" cy="7400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ふらっと</a:t>
            </a:r>
            <a:r>
              <a:rPr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Flat</a:t>
            </a:r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の目的２</a:t>
            </a:r>
          </a:p>
        </p:txBody>
      </p:sp>
    </p:spTree>
    <p:extLst>
      <p:ext uri="{BB962C8B-B14F-4D97-AF65-F5344CB8AC3E}">
        <p14:creationId xmlns:p14="http://schemas.microsoft.com/office/powerpoint/2010/main" val="3075037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ABECCE-0D33-F269-B0B8-40C4BABD1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100" y="488541"/>
            <a:ext cx="10712410" cy="740009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ふらっと</a:t>
            </a:r>
            <a:r>
              <a:rPr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Flat</a:t>
            </a:r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の概要</a:t>
            </a:r>
            <a:endParaRPr kumimoji="1" lang="ja-JP" altLang="en-US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F2D6633-C29E-D8F1-A47E-E94A36245371}"/>
              </a:ext>
            </a:extLst>
          </p:cNvPr>
          <p:cNvSpPr/>
          <p:nvPr/>
        </p:nvSpPr>
        <p:spPr>
          <a:xfrm>
            <a:off x="617080" y="1351965"/>
            <a:ext cx="10647430" cy="524517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〇開催頻度</a:t>
            </a:r>
            <a:endParaRPr kumimoji="1" lang="en-US" altLang="ja-JP" sz="2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・月１回　</a:t>
            </a:r>
            <a:r>
              <a:rPr lang="en-US" altLang="ja-JP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</a:t>
            </a:r>
            <a:r>
              <a:rPr lang="ja-JP" altLang="en-US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時間半を想定</a:t>
            </a:r>
            <a:endParaRPr lang="en-US" altLang="ja-JP" sz="2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endParaRPr lang="en-US" altLang="ja-JP" sz="2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〇参加対象者</a:t>
            </a:r>
            <a:endParaRPr lang="en-US" altLang="ja-JP" sz="2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・参加に関する資格要件などの制限がなく、寝屋川市に関係する多様な機関や人が参加可能</a:t>
            </a:r>
            <a:endParaRPr lang="en-US" altLang="ja-JP" sz="2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・自由参加でオープンな会議</a:t>
            </a:r>
            <a:endParaRPr lang="en-US" altLang="ja-JP" sz="2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・事例から学び、業務に活かしていきたい方</a:t>
            </a:r>
            <a:endParaRPr lang="en-US" altLang="ja-JP" sz="2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endParaRPr lang="en-US" altLang="ja-JP" sz="2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〇参加方法</a:t>
            </a:r>
            <a:endParaRPr lang="en-US" altLang="ja-JP" sz="2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・申込書による事前申し込み</a:t>
            </a:r>
            <a:endParaRPr lang="en-US" altLang="ja-JP" sz="2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endParaRPr lang="en-US" altLang="ja-JP" sz="2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〇内　容</a:t>
            </a:r>
            <a:endParaRPr lang="en-US" altLang="ja-JP" sz="2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・要支援認定高齢者の事例を</a:t>
            </a:r>
            <a:r>
              <a:rPr lang="en-US" altLang="ja-JP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1</a:t>
            </a:r>
            <a:r>
              <a:rPr lang="ja-JP" altLang="en-US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回の会議で２～</a:t>
            </a:r>
            <a:r>
              <a:rPr lang="en-US" altLang="ja-JP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3</a:t>
            </a:r>
            <a:r>
              <a:rPr lang="ja-JP" altLang="en-US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件検討</a:t>
            </a:r>
            <a:endParaRPr lang="en-US" altLang="ja-JP" sz="2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en-US" altLang="ja-JP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※</a:t>
            </a:r>
            <a:r>
              <a:rPr lang="ja-JP" altLang="en-US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今年度は通所型サービス（短期集中）利用中＋利用後に介護保険サービス継続中の方</a:t>
            </a:r>
            <a:endParaRPr lang="en-US" altLang="ja-JP" sz="2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・困難事例ではなく、ありがちなよくあるケースの検証</a:t>
            </a:r>
            <a:endParaRPr lang="en-US" altLang="ja-JP" sz="2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・高齢者が何に躓いているのかを考え、どう暮らしを支えるのかを意見交換</a:t>
            </a:r>
            <a:endParaRPr lang="en-US" altLang="ja-JP" sz="2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endParaRPr lang="en-US" altLang="ja-JP" sz="2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47078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ABECCE-0D33-F269-B0B8-40C4BABD1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100" y="488541"/>
            <a:ext cx="10712410" cy="740009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ふらっと</a:t>
            </a:r>
            <a:r>
              <a:rPr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Flat</a:t>
            </a:r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事例検討の進め方</a:t>
            </a:r>
            <a:endParaRPr kumimoji="1" lang="ja-JP" altLang="en-US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F2D6633-C29E-D8F1-A47E-E94A36245371}"/>
              </a:ext>
            </a:extLst>
          </p:cNvPr>
          <p:cNvSpPr/>
          <p:nvPr/>
        </p:nvSpPr>
        <p:spPr>
          <a:xfrm>
            <a:off x="617080" y="1351965"/>
            <a:ext cx="10647430" cy="524517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〇プラン説明（５分）</a:t>
            </a:r>
            <a:endParaRPr kumimoji="1" lang="en-US" altLang="ja-JP" sz="2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・事例検討シートに沿って、説明　</a:t>
            </a:r>
            <a:endParaRPr lang="en-US" altLang="ja-JP" sz="2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en-US" altLang="ja-JP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※</a:t>
            </a:r>
            <a:r>
              <a:rPr lang="ja-JP" altLang="en-US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特に、対象者がどのような目標を持ち、その目標を達成するためにどのような課題があるのか　</a:t>
            </a:r>
            <a:endParaRPr lang="en-US" altLang="ja-JP" sz="2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を中心に説明</a:t>
            </a:r>
            <a:endParaRPr lang="en-US" altLang="ja-JP" sz="2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・説明を踏まえ、各々の職種で気になる所をチェックしてください</a:t>
            </a:r>
            <a:endParaRPr lang="en-US" altLang="ja-JP" sz="2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endParaRPr lang="en-US" altLang="ja-JP" sz="2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〇質問タイム</a:t>
            </a:r>
            <a:r>
              <a:rPr lang="en-US" altLang="ja-JP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(</a:t>
            </a:r>
            <a:r>
              <a:rPr lang="ja-JP" altLang="en-US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１０分</a:t>
            </a:r>
            <a:r>
              <a:rPr lang="en-US" altLang="ja-JP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)</a:t>
            </a:r>
          </a:p>
          <a:p>
            <a:r>
              <a:rPr lang="ja-JP" altLang="en-US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・事例に対して質問</a:t>
            </a:r>
            <a:endParaRPr lang="en-US" altLang="ja-JP" sz="2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en-US" altLang="ja-JP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※</a:t>
            </a:r>
            <a:r>
              <a:rPr lang="ja-JP" altLang="en-US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各職種の目線で、事例に対する疑問点</a:t>
            </a:r>
            <a:r>
              <a:rPr lang="en-US" altLang="ja-JP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(</a:t>
            </a:r>
            <a:r>
              <a:rPr lang="ja-JP" altLang="en-US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課題や目標の深堀、足りない情報</a:t>
            </a:r>
            <a:r>
              <a:rPr lang="en-US" altLang="ja-JP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)</a:t>
            </a:r>
            <a:r>
              <a:rPr lang="ja-JP" altLang="en-US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を質問してください。</a:t>
            </a:r>
            <a:endParaRPr lang="en-US" altLang="ja-JP" sz="2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endParaRPr lang="en-US" altLang="ja-JP" sz="2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〇アイデア発表タイム</a:t>
            </a:r>
            <a:r>
              <a:rPr lang="en-US" altLang="ja-JP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(10</a:t>
            </a:r>
            <a:r>
              <a:rPr lang="ja-JP" altLang="en-US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分</a:t>
            </a:r>
            <a:r>
              <a:rPr lang="en-US" altLang="ja-JP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)</a:t>
            </a:r>
          </a:p>
          <a:p>
            <a:r>
              <a:rPr lang="ja-JP" altLang="en-US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・課題に対して解決に向けてのアイデアを発表してください。</a:t>
            </a:r>
            <a:endParaRPr lang="en-US" altLang="ja-JP" sz="2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・質より量のため、どんどんお願いします。恥ずかしがらずに、どうぞ！！</a:t>
            </a:r>
            <a:endParaRPr lang="en-US" altLang="ja-JP" sz="2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</a:t>
            </a:r>
            <a:r>
              <a:rPr lang="en-US" altLang="ja-JP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(</a:t>
            </a:r>
            <a:r>
              <a:rPr lang="ja-JP" altLang="en-US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でも相手の事はかんがえてね</a:t>
            </a:r>
            <a:r>
              <a:rPr lang="en-US" altLang="ja-JP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)</a:t>
            </a:r>
          </a:p>
          <a:p>
            <a:r>
              <a:rPr lang="ja-JP" altLang="en-US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</a:t>
            </a:r>
            <a:r>
              <a:rPr lang="en-US" altLang="ja-JP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※</a:t>
            </a:r>
            <a:r>
              <a:rPr lang="ja-JP" altLang="en-US" sz="2000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アイデア出しの時間は質問はなしでお願いします！</a:t>
            </a:r>
            <a:endParaRPr lang="en-US" altLang="ja-JP" sz="2000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39765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6B8453-B699-090E-7F53-5D0B9806F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ポイント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01CCFC5-2874-6824-0650-47F156378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913" y="1825625"/>
            <a:ext cx="11510128" cy="3981286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defTabSz="898917">
              <a:spcBef>
                <a:spcPts val="1140"/>
              </a:spcBef>
              <a:buNone/>
              <a:defRPr/>
            </a:pPr>
            <a:r>
              <a:rPr lang="ja-JP" altLang="en-US" spc="112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游ゴシック"/>
              </a:rPr>
              <a:t>〇</a:t>
            </a:r>
            <a:r>
              <a:rPr lang="ja-JP" altLang="en-US" sz="2800" spc="112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游ゴシック"/>
              </a:rPr>
              <a:t> </a:t>
            </a:r>
            <a:r>
              <a:rPr lang="ja-JP" altLang="en-US" sz="2800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游ゴシック"/>
              </a:rPr>
              <a:t>普通の暮らしを取り戻す（自立）支援を参加者みんなで考える</a:t>
            </a:r>
          </a:p>
          <a:p>
            <a:pPr marL="0" indent="0" defTabSz="898917">
              <a:spcBef>
                <a:spcPts val="211"/>
              </a:spcBef>
              <a:buNone/>
              <a:defRPr/>
            </a:pPr>
            <a:r>
              <a:rPr lang="ja-JP" altLang="en-US" sz="2800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游ゴシック"/>
              </a:rPr>
              <a:t>　・本人にとっての自立を考え、阻害要因の検証</a:t>
            </a:r>
            <a:endParaRPr lang="en-US" altLang="ja-JP" sz="2800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游ゴシック"/>
            </a:endParaRPr>
          </a:p>
          <a:p>
            <a:pPr marL="0" indent="0" defTabSz="898917">
              <a:spcBef>
                <a:spcPts val="211"/>
              </a:spcBef>
              <a:buNone/>
              <a:defRPr/>
            </a:pPr>
            <a:r>
              <a:rPr lang="ja-JP" altLang="en-US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游ゴシック"/>
              </a:rPr>
              <a:t>　・高齢者個々の現状と高齢者のありたい姿の</a:t>
            </a:r>
            <a:r>
              <a:rPr lang="ja-JP" altLang="en-US" u="sng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游ゴシック"/>
              </a:rPr>
              <a:t>「ギャップ」</a:t>
            </a:r>
            <a:r>
              <a:rPr lang="ja-JP" altLang="en-US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游ゴシック"/>
              </a:rPr>
              <a:t>から課題を特定</a:t>
            </a:r>
            <a:r>
              <a:rPr lang="ja-JP" altLang="en-US" sz="2800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游ゴシック"/>
              </a:rPr>
              <a:t>　</a:t>
            </a:r>
            <a:endParaRPr lang="en-US" altLang="ja-JP" sz="2800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游ゴシック"/>
            </a:endParaRPr>
          </a:p>
          <a:p>
            <a:pPr marL="0" indent="0" defTabSz="898917">
              <a:spcBef>
                <a:spcPts val="211"/>
              </a:spcBef>
              <a:buNone/>
              <a:defRPr/>
            </a:pPr>
            <a:r>
              <a:rPr lang="ja-JP" altLang="en-US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・サービスはその</a:t>
            </a:r>
            <a:r>
              <a:rPr lang="ja-JP" altLang="en-US" u="sng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「ギャップ」</a:t>
            </a:r>
            <a:r>
              <a:rPr lang="ja-JP" altLang="en-US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を解決できるものなのか意見交換</a:t>
            </a:r>
            <a:endParaRPr lang="en-US" altLang="ja-JP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defTabSz="898917">
              <a:spcBef>
                <a:spcPts val="211"/>
              </a:spcBef>
              <a:buNone/>
              <a:defRPr/>
            </a:pPr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〇</a:t>
            </a:r>
            <a:r>
              <a:rPr lang="ja-JP" altLang="en-US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ケーススタディ型でケアプラン修正が目的ではない</a:t>
            </a:r>
            <a:endParaRPr lang="en-US" altLang="ja-JP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defTabSz="898917">
              <a:spcBef>
                <a:spcPts val="211"/>
              </a:spcBef>
              <a:buNone/>
              <a:defRPr/>
            </a:pPr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〇参加者みんなで学ぶ場</a:t>
            </a:r>
            <a:endParaRPr lang="en-US" altLang="ja-JP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〇アドバイザー不在。参加者は平等でフラットな関係</a:t>
            </a:r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〇「なぜ」できないのかを繰り返し、「本当に解決できるのか」を考える</a:t>
            </a:r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endParaRPr lang="en-US" altLang="ja-JP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endParaRPr kumimoji="1"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endParaRPr kumimoji="1" lang="ja-JP" altLang="en-US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1377E875-9E36-0044-9096-761D706D3677}"/>
              </a:ext>
            </a:extLst>
          </p:cNvPr>
          <p:cNvSpPr txBox="1">
            <a:spLocks/>
          </p:cNvSpPr>
          <p:nvPr/>
        </p:nvSpPr>
        <p:spPr>
          <a:xfrm>
            <a:off x="461913" y="600737"/>
            <a:ext cx="11510127" cy="7400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ポイント！！</a:t>
            </a:r>
          </a:p>
        </p:txBody>
      </p:sp>
    </p:spTree>
    <p:extLst>
      <p:ext uri="{BB962C8B-B14F-4D97-AF65-F5344CB8AC3E}">
        <p14:creationId xmlns:p14="http://schemas.microsoft.com/office/powerpoint/2010/main" val="540989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6B8453-B699-090E-7F53-5D0B9806F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ポイント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01CCFC5-2874-6824-0650-47F156378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912" y="1905924"/>
            <a:ext cx="11510128" cy="4711691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 defTabSz="898917">
              <a:spcBef>
                <a:spcPts val="1140"/>
              </a:spcBef>
              <a:buNone/>
              <a:defRPr/>
            </a:pPr>
            <a:r>
              <a:rPr lang="ja-JP" altLang="en-US" spc="112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游ゴシック"/>
              </a:rPr>
              <a:t>〇ご本人に、何があればできるのか考えましょう！</a:t>
            </a:r>
            <a:endParaRPr lang="en-US" altLang="ja-JP" spc="112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游ゴシック"/>
            </a:endParaRPr>
          </a:p>
          <a:p>
            <a:pPr marL="0" indent="0" defTabSz="898917">
              <a:spcBef>
                <a:spcPts val="1140"/>
              </a:spcBef>
              <a:buNone/>
              <a:defRPr/>
            </a:pPr>
            <a:endParaRPr lang="en-US" altLang="ja-JP" spc="112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游ゴシック"/>
            </a:endParaRPr>
          </a:p>
          <a:p>
            <a:pPr marL="0" indent="0" defTabSz="898917">
              <a:spcBef>
                <a:spcPts val="1140"/>
              </a:spcBef>
              <a:buNone/>
              <a:defRPr/>
            </a:pPr>
            <a:r>
              <a:rPr lang="ja-JP" altLang="en-US" spc="112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游ゴシック"/>
              </a:rPr>
              <a:t>〇積極的な発言をお願いします！</a:t>
            </a:r>
            <a:endParaRPr lang="en-US" altLang="ja-JP" spc="112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游ゴシック"/>
            </a:endParaRPr>
          </a:p>
          <a:p>
            <a:pPr marL="0" indent="0" defTabSz="898917">
              <a:spcBef>
                <a:spcPts val="1140"/>
              </a:spcBef>
              <a:buNone/>
              <a:defRPr/>
            </a:pPr>
            <a:endParaRPr lang="en-US" altLang="ja-JP" u="sng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defTabSz="898917">
              <a:spcBef>
                <a:spcPts val="1140"/>
              </a:spcBef>
              <a:buNone/>
              <a:defRPr/>
            </a:pPr>
            <a:r>
              <a:rPr lang="ja-JP" altLang="en-US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〇</a:t>
            </a:r>
            <a:r>
              <a:rPr lang="en-US" altLang="ja-JP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【</a:t>
            </a:r>
            <a:r>
              <a:rPr lang="ja-JP" altLang="en-US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誰かにしてほしい</a:t>
            </a:r>
            <a:r>
              <a:rPr lang="en-US" altLang="ja-JP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】</a:t>
            </a:r>
            <a:r>
              <a:rPr lang="ja-JP" altLang="en-US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ではなく、</a:t>
            </a:r>
            <a:r>
              <a:rPr lang="en-US" altLang="ja-JP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【</a:t>
            </a:r>
            <a:r>
              <a:rPr lang="ja-JP" altLang="en-US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自分なら何ができるか</a:t>
            </a:r>
            <a:r>
              <a:rPr lang="en-US" altLang="ja-JP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】</a:t>
            </a:r>
            <a:r>
              <a:rPr lang="ja-JP" altLang="en-US" dirty="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を考えましょう！</a:t>
            </a:r>
            <a:endParaRPr lang="en-US" altLang="ja-JP" spc="112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游ゴシック"/>
            </a:endParaRPr>
          </a:p>
          <a:p>
            <a:pPr marL="0" indent="0" defTabSz="898917">
              <a:spcBef>
                <a:spcPts val="1140"/>
              </a:spcBef>
              <a:buNone/>
              <a:defRPr/>
            </a:pPr>
            <a:endParaRPr lang="en-US" altLang="ja-JP" spc="112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游ゴシック"/>
            </a:endParaRPr>
          </a:p>
          <a:p>
            <a:pPr marL="0" indent="0" defTabSz="898917">
              <a:spcBef>
                <a:spcPts val="1140"/>
              </a:spcBef>
              <a:buNone/>
              <a:defRPr/>
            </a:pPr>
            <a:r>
              <a:rPr lang="ja-JP" altLang="en-US" spc="112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游ゴシック"/>
              </a:rPr>
              <a:t>〇事例に関する発言は自由です！斬新なアイデア募集中！</a:t>
            </a:r>
            <a:endParaRPr lang="en-US" altLang="ja-JP" spc="112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游ゴシック"/>
            </a:endParaRPr>
          </a:p>
          <a:p>
            <a:pPr marL="0" indent="0" defTabSz="898917">
              <a:spcBef>
                <a:spcPts val="1140"/>
              </a:spcBef>
              <a:buNone/>
              <a:defRPr/>
            </a:pPr>
            <a:r>
              <a:rPr lang="ja-JP" altLang="en-US" spc="112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游ゴシック"/>
              </a:rPr>
              <a:t>　</a:t>
            </a:r>
            <a:r>
              <a:rPr lang="ja-JP" altLang="en-US" u="sng" spc="112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游ゴシック"/>
              </a:rPr>
              <a:t>ただし議事進行にはご協力お願いします　</a:t>
            </a:r>
            <a:r>
              <a:rPr lang="en-US" altLang="ja-JP" u="sng" spc="112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游ゴシック"/>
              </a:rPr>
              <a:t>m(__)m</a:t>
            </a:r>
          </a:p>
          <a:p>
            <a:pPr marL="0" indent="0" defTabSz="898917">
              <a:spcBef>
                <a:spcPts val="1140"/>
              </a:spcBef>
              <a:buNone/>
              <a:defRPr/>
            </a:pPr>
            <a:r>
              <a:rPr lang="ja-JP" altLang="en-US" u="sng" spc="112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游ゴシック"/>
              </a:rPr>
              <a:t>　</a:t>
            </a:r>
            <a:r>
              <a:rPr lang="en-US" altLang="ja-JP" u="sng" spc="112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游ゴシック"/>
              </a:rPr>
              <a:t>※</a:t>
            </a:r>
            <a:r>
              <a:rPr lang="ja-JP" altLang="en-US" u="sng" spc="112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游ゴシック"/>
              </a:rPr>
              <a:t>お時間に限りがあるので、運営面に関するご意見はぜひアンケートに！</a:t>
            </a:r>
            <a:endParaRPr lang="en-US" altLang="ja-JP" u="sng" spc="112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游ゴシック"/>
            </a:endParaRPr>
          </a:p>
          <a:p>
            <a:pPr marL="0" indent="0" defTabSz="898917">
              <a:spcBef>
                <a:spcPts val="1140"/>
              </a:spcBef>
              <a:buNone/>
              <a:defRPr/>
            </a:pPr>
            <a:endParaRPr lang="en-US" altLang="ja-JP" u="sng" spc="112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游ゴシック"/>
            </a:endParaRPr>
          </a:p>
          <a:p>
            <a:pPr marL="0" indent="0" defTabSz="898917">
              <a:spcBef>
                <a:spcPts val="1140"/>
              </a:spcBef>
              <a:buNone/>
              <a:defRPr/>
            </a:pPr>
            <a:r>
              <a:rPr lang="ja-JP" altLang="en-US" spc="112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游ゴシック"/>
              </a:rPr>
              <a:t>〇アットホームな雰囲気でしたいので、批判は辞めましょう！</a:t>
            </a:r>
            <a:endParaRPr lang="en-US" altLang="ja-JP" spc="112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游ゴシック"/>
            </a:endParaRPr>
          </a:p>
          <a:p>
            <a:pPr marL="0" indent="0" defTabSz="898917">
              <a:spcBef>
                <a:spcPts val="1140"/>
              </a:spcBef>
              <a:buNone/>
              <a:defRPr/>
            </a:pPr>
            <a:r>
              <a:rPr lang="ja-JP" altLang="en-US" spc="112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游ゴシック"/>
              </a:rPr>
              <a:t>　</a:t>
            </a:r>
            <a:r>
              <a:rPr lang="en-US" altLang="ja-JP" spc="112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游ゴシック"/>
              </a:rPr>
              <a:t>※</a:t>
            </a:r>
            <a:r>
              <a:rPr lang="ja-JP" altLang="en-US" spc="112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游ゴシック"/>
              </a:rPr>
              <a:t>地域ケア会議が終わった後も・・・</a:t>
            </a:r>
            <a:endParaRPr lang="en-US" altLang="ja-JP" spc="112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游ゴシック"/>
            </a:endParaRPr>
          </a:p>
          <a:p>
            <a:pPr marL="0" indent="0" defTabSz="898917">
              <a:spcBef>
                <a:spcPts val="1140"/>
              </a:spcBef>
              <a:buNone/>
              <a:defRPr/>
            </a:pPr>
            <a:endParaRPr lang="en-US" altLang="ja-JP" spc="112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游ゴシック"/>
            </a:endParaRPr>
          </a:p>
          <a:p>
            <a:pPr marL="0" indent="0" defTabSz="898917">
              <a:spcBef>
                <a:spcPts val="1140"/>
              </a:spcBef>
              <a:buNone/>
              <a:defRPr/>
            </a:pPr>
            <a:endParaRPr lang="en-US" altLang="ja-JP" u="sng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defTabSz="898917">
              <a:spcBef>
                <a:spcPts val="1140"/>
              </a:spcBef>
              <a:buNone/>
              <a:defRPr/>
            </a:pPr>
            <a:endParaRPr lang="en-US" altLang="ja-JP" u="sng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defTabSz="898917">
              <a:spcBef>
                <a:spcPts val="1140"/>
              </a:spcBef>
              <a:buNone/>
              <a:defRPr/>
            </a:pPr>
            <a:endParaRPr lang="en-US" altLang="ja-JP" u="sng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defTabSz="898917">
              <a:spcBef>
                <a:spcPts val="1140"/>
              </a:spcBef>
              <a:buNone/>
              <a:defRPr/>
            </a:pPr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endParaRPr lang="en-US" altLang="ja-JP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endParaRPr kumimoji="1"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endParaRPr kumimoji="1" lang="ja-JP" altLang="en-US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1377E875-9E36-0044-9096-761D706D3677}"/>
              </a:ext>
            </a:extLst>
          </p:cNvPr>
          <p:cNvSpPr txBox="1">
            <a:spLocks/>
          </p:cNvSpPr>
          <p:nvPr/>
        </p:nvSpPr>
        <p:spPr>
          <a:xfrm>
            <a:off x="461913" y="600737"/>
            <a:ext cx="11510127" cy="7400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ふらっと</a:t>
            </a:r>
            <a:r>
              <a:rPr lang="en-US" altLang="ja-JP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Flat</a:t>
            </a:r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のお約束</a:t>
            </a:r>
          </a:p>
        </p:txBody>
      </p:sp>
    </p:spTree>
    <p:extLst>
      <p:ext uri="{BB962C8B-B14F-4D97-AF65-F5344CB8AC3E}">
        <p14:creationId xmlns:p14="http://schemas.microsoft.com/office/powerpoint/2010/main" val="608826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6B8453-B699-090E-7F53-5D0B9806F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ポイント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01CCFC5-2874-6824-0650-47F156378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1912" y="1905924"/>
            <a:ext cx="11510128" cy="4711691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 defTabSz="898917">
              <a:spcBef>
                <a:spcPts val="1140"/>
              </a:spcBef>
              <a:buNone/>
              <a:defRPr/>
            </a:pPr>
            <a:r>
              <a:rPr lang="ja-JP" altLang="en-US" spc="112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游ゴシック"/>
              </a:rPr>
              <a:t>〇私たち寝屋川市の職員は、寝屋川市の高齢者がいきいきと、元気に暮</a:t>
            </a:r>
            <a:endParaRPr lang="en-US" altLang="ja-JP" spc="112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游ゴシック"/>
            </a:endParaRPr>
          </a:p>
          <a:p>
            <a:pPr marL="0" indent="0" defTabSz="898917">
              <a:spcBef>
                <a:spcPts val="1140"/>
              </a:spcBef>
              <a:buNone/>
              <a:defRPr/>
            </a:pPr>
            <a:r>
              <a:rPr lang="ja-JP" altLang="en-US" spc="112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游ゴシック"/>
              </a:rPr>
              <a:t>　らせるまちを実現するために、様々な事に試行錯誤しながら挑戦してい</a:t>
            </a:r>
            <a:endParaRPr lang="en-US" altLang="ja-JP" spc="112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游ゴシック"/>
            </a:endParaRPr>
          </a:p>
          <a:p>
            <a:pPr marL="0" indent="0" defTabSz="898917">
              <a:spcBef>
                <a:spcPts val="1140"/>
              </a:spcBef>
              <a:buNone/>
              <a:defRPr/>
            </a:pPr>
            <a:r>
              <a:rPr lang="ja-JP" altLang="en-US" spc="112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游ゴシック"/>
              </a:rPr>
              <a:t>　ます。</a:t>
            </a:r>
            <a:endParaRPr lang="en-US" altLang="ja-JP" spc="112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游ゴシック"/>
            </a:endParaRPr>
          </a:p>
          <a:p>
            <a:pPr marL="0" indent="0" defTabSz="898917">
              <a:spcBef>
                <a:spcPts val="1140"/>
              </a:spcBef>
              <a:buNone/>
              <a:defRPr/>
            </a:pPr>
            <a:endParaRPr lang="en-US" altLang="ja-JP" spc="112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游ゴシック"/>
            </a:endParaRPr>
          </a:p>
          <a:p>
            <a:pPr marL="0" indent="0" defTabSz="898917">
              <a:spcBef>
                <a:spcPts val="1140"/>
              </a:spcBef>
              <a:buNone/>
              <a:defRPr/>
            </a:pPr>
            <a:r>
              <a:rPr lang="ja-JP" altLang="en-US" spc="112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游ゴシック"/>
              </a:rPr>
              <a:t>〇運営面に関して課題がある事は重々承知しておりますので、今後も改</a:t>
            </a:r>
            <a:endParaRPr lang="en-US" altLang="ja-JP" spc="112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游ゴシック"/>
            </a:endParaRPr>
          </a:p>
          <a:p>
            <a:pPr marL="0" indent="0" defTabSz="898917">
              <a:spcBef>
                <a:spcPts val="1140"/>
              </a:spcBef>
              <a:buNone/>
              <a:defRPr/>
            </a:pPr>
            <a:r>
              <a:rPr lang="ja-JP" altLang="en-US" spc="112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游ゴシック"/>
              </a:rPr>
              <a:t>　善していきたいと思います。</a:t>
            </a:r>
            <a:endParaRPr lang="en-US" altLang="ja-JP" spc="112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游ゴシック"/>
            </a:endParaRPr>
          </a:p>
          <a:p>
            <a:pPr marL="0" indent="0" defTabSz="898917">
              <a:spcBef>
                <a:spcPts val="1140"/>
              </a:spcBef>
              <a:buNone/>
              <a:defRPr/>
            </a:pPr>
            <a:endParaRPr lang="en-US" altLang="ja-JP" spc="112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游ゴシック"/>
            </a:endParaRPr>
          </a:p>
          <a:p>
            <a:pPr marL="0" indent="0" defTabSz="898917">
              <a:spcBef>
                <a:spcPts val="1140"/>
              </a:spcBef>
              <a:buNone/>
              <a:defRPr/>
            </a:pPr>
            <a:r>
              <a:rPr lang="ja-JP" altLang="en-US" spc="112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游ゴシック"/>
              </a:rPr>
              <a:t>〇ご意見はありがたく頂戴いたします。それと共に、ご意見いただけるほ　</a:t>
            </a:r>
            <a:endParaRPr lang="en-US" altLang="ja-JP" spc="112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游ゴシック"/>
            </a:endParaRPr>
          </a:p>
          <a:p>
            <a:pPr marL="0" indent="0" defTabSz="898917">
              <a:spcBef>
                <a:spcPts val="1140"/>
              </a:spcBef>
              <a:buNone/>
              <a:defRPr/>
            </a:pPr>
            <a:r>
              <a:rPr lang="ja-JP" altLang="en-US" spc="112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游ゴシック"/>
              </a:rPr>
              <a:t>　どの熱い思いをお持ちの方、是非一緒にこの回を盛り上げていきません</a:t>
            </a:r>
            <a:endParaRPr lang="en-US" altLang="ja-JP" spc="112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游ゴシック"/>
            </a:endParaRPr>
          </a:p>
          <a:p>
            <a:pPr marL="0" indent="0" defTabSz="898917">
              <a:spcBef>
                <a:spcPts val="1140"/>
              </a:spcBef>
              <a:buNone/>
              <a:defRPr/>
            </a:pPr>
            <a:r>
              <a:rPr lang="ja-JP" altLang="en-US" spc="112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游ゴシック"/>
              </a:rPr>
              <a:t>　か？</a:t>
            </a:r>
            <a:endParaRPr lang="en-US" altLang="ja-JP" spc="112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游ゴシック"/>
            </a:endParaRPr>
          </a:p>
          <a:p>
            <a:pPr marL="0" indent="0" defTabSz="898917">
              <a:spcBef>
                <a:spcPts val="1140"/>
              </a:spcBef>
              <a:buNone/>
              <a:defRPr/>
            </a:pPr>
            <a:r>
              <a:rPr lang="ja-JP" altLang="en-US" spc="112" dirty="0">
                <a:solidFill>
                  <a:prstClr val="black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游ゴシック"/>
              </a:rPr>
              <a:t>　協力してくれる人大募集です！！</a:t>
            </a:r>
            <a:endParaRPr lang="en-US" altLang="ja-JP" spc="112" dirty="0">
              <a:solidFill>
                <a:prstClr val="black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游ゴシック"/>
            </a:endParaRPr>
          </a:p>
          <a:p>
            <a:pPr marL="0" indent="0" defTabSz="898917">
              <a:spcBef>
                <a:spcPts val="1140"/>
              </a:spcBef>
              <a:buNone/>
              <a:defRPr/>
            </a:pPr>
            <a:endParaRPr lang="en-US" altLang="ja-JP" u="sng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defTabSz="898917">
              <a:spcBef>
                <a:spcPts val="1140"/>
              </a:spcBef>
              <a:buNone/>
              <a:defRPr/>
            </a:pPr>
            <a:endParaRPr lang="en-US" altLang="ja-JP" u="sng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defTabSz="898917">
              <a:spcBef>
                <a:spcPts val="1140"/>
              </a:spcBef>
              <a:buNone/>
              <a:defRPr/>
            </a:pPr>
            <a:endParaRPr lang="en-US" altLang="ja-JP" u="sng" dirty="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 defTabSz="898917">
              <a:spcBef>
                <a:spcPts val="1140"/>
              </a:spcBef>
              <a:buNone/>
              <a:defRPr/>
            </a:pPr>
            <a:endParaRPr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endParaRPr lang="en-US" altLang="ja-JP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endParaRPr kumimoji="1" lang="en-US" altLang="ja-JP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marL="0" indent="0">
              <a:buNone/>
            </a:pPr>
            <a:endParaRPr kumimoji="1" lang="ja-JP" altLang="en-US" dirty="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1377E875-9E36-0044-9096-761D706D3677}"/>
              </a:ext>
            </a:extLst>
          </p:cNvPr>
          <p:cNvSpPr txBox="1">
            <a:spLocks/>
          </p:cNvSpPr>
          <p:nvPr/>
        </p:nvSpPr>
        <p:spPr>
          <a:xfrm>
            <a:off x="461913" y="600737"/>
            <a:ext cx="11510127" cy="74000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事務局からのお願い</a:t>
            </a:r>
          </a:p>
        </p:txBody>
      </p:sp>
    </p:spTree>
    <p:extLst>
      <p:ext uri="{BB962C8B-B14F-4D97-AF65-F5344CB8AC3E}">
        <p14:creationId xmlns:p14="http://schemas.microsoft.com/office/powerpoint/2010/main" val="1464580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TM03457515[[fn=ビュー]]</Template>
  <TotalTime>783</TotalTime>
  <Words>891</Words>
  <Application>Microsoft Office PowerPoint</Application>
  <PresentationFormat>ワイド画面</PresentationFormat>
  <Paragraphs>100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HGP創英角ﾎﾟｯﾌﾟ体</vt:lpstr>
      <vt:lpstr>游ゴシック</vt:lpstr>
      <vt:lpstr>游ゴシック Light</vt:lpstr>
      <vt:lpstr>Arial</vt:lpstr>
      <vt:lpstr>Office テーマ</vt:lpstr>
      <vt:lpstr>「一人の暮らしを支える」ことから 支援を考える地域ケア会議！  ～ふらっとFlat～</vt:lpstr>
      <vt:lpstr>ふらっとFlatの目的１</vt:lpstr>
      <vt:lpstr>PowerPoint プレゼンテーション</vt:lpstr>
      <vt:lpstr>ふらっとFlatの概要</vt:lpstr>
      <vt:lpstr>ふらっとFlat事例検討の進め方</vt:lpstr>
      <vt:lpstr>ポイント</vt:lpstr>
      <vt:lpstr>ポイント</vt:lpstr>
      <vt:lpstr>ポイント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寝屋川市の新たな 地域ケア会議</dc:title>
  <dc:creator>雄平 崎山</dc:creator>
  <cp:lastModifiedBy>崎山　雄平</cp:lastModifiedBy>
  <cp:revision>228</cp:revision>
  <cp:lastPrinted>2024-04-16T10:12:29Z</cp:lastPrinted>
  <dcterms:created xsi:type="dcterms:W3CDTF">2024-04-15T13:59:51Z</dcterms:created>
  <dcterms:modified xsi:type="dcterms:W3CDTF">2024-09-18T10:07:02Z</dcterms:modified>
</cp:coreProperties>
</file>