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0" r:id="rId1"/>
    <p:sldMasterId id="2147483777" r:id="rId2"/>
    <p:sldMasterId id="2147483866" r:id="rId3"/>
    <p:sldMasterId id="2147483879" r:id="rId4"/>
    <p:sldMasterId id="2147483892" r:id="rId5"/>
    <p:sldMasterId id="2147483904" r:id="rId6"/>
  </p:sldMasterIdLst>
  <p:notesMasterIdLst>
    <p:notesMasterId r:id="rId46"/>
  </p:notesMasterIdLst>
  <p:handoutMasterIdLst>
    <p:handoutMasterId r:id="rId47"/>
  </p:handoutMasterIdLst>
  <p:sldIdLst>
    <p:sldId id="760" r:id="rId7"/>
    <p:sldId id="772" r:id="rId8"/>
    <p:sldId id="774" r:id="rId9"/>
    <p:sldId id="722" r:id="rId10"/>
    <p:sldId id="727" r:id="rId11"/>
    <p:sldId id="723" r:id="rId12"/>
    <p:sldId id="725" r:id="rId13"/>
    <p:sldId id="851" r:id="rId14"/>
    <p:sldId id="852" r:id="rId15"/>
    <p:sldId id="769" r:id="rId16"/>
    <p:sldId id="773" r:id="rId17"/>
    <p:sldId id="768" r:id="rId18"/>
    <p:sldId id="830" r:id="rId19"/>
    <p:sldId id="850" r:id="rId20"/>
    <p:sldId id="857" r:id="rId21"/>
    <p:sldId id="796" r:id="rId22"/>
    <p:sldId id="709" r:id="rId23"/>
    <p:sldId id="833" r:id="rId24"/>
    <p:sldId id="835" r:id="rId25"/>
    <p:sldId id="836" r:id="rId26"/>
    <p:sldId id="837" r:id="rId27"/>
    <p:sldId id="838" r:id="rId28"/>
    <p:sldId id="845" r:id="rId29"/>
    <p:sldId id="839" r:id="rId30"/>
    <p:sldId id="843" r:id="rId31"/>
    <p:sldId id="855" r:id="rId32"/>
    <p:sldId id="841" r:id="rId33"/>
    <p:sldId id="842" r:id="rId34"/>
    <p:sldId id="846" r:id="rId35"/>
    <p:sldId id="859" r:id="rId36"/>
    <p:sldId id="856" r:id="rId37"/>
    <p:sldId id="847" r:id="rId38"/>
    <p:sldId id="848" r:id="rId39"/>
    <p:sldId id="854" r:id="rId40"/>
    <p:sldId id="849" r:id="rId41"/>
    <p:sldId id="861" r:id="rId42"/>
    <p:sldId id="853" r:id="rId43"/>
    <p:sldId id="860" r:id="rId44"/>
    <p:sldId id="858" r:id="rId4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194"/>
    <a:srgbClr val="FFFF99"/>
    <a:srgbClr val="CCFFCC"/>
    <a:srgbClr val="CCFFFF"/>
    <a:srgbClr val="FFCC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3" autoAdjust="0"/>
    <p:restoredTop sz="79353" autoAdjust="0"/>
  </p:normalViewPr>
  <p:slideViewPr>
    <p:cSldViewPr>
      <p:cViewPr varScale="1">
        <p:scale>
          <a:sx n="91" d="100"/>
          <a:sy n="91" d="100"/>
        </p:scale>
        <p:origin x="648" y="144"/>
      </p:cViewPr>
      <p:guideLst>
        <p:guide orient="horz" pos="2160"/>
        <p:guide pos="3121"/>
      </p:guideLst>
    </p:cSldViewPr>
  </p:slideViewPr>
  <p:outlineViewPr>
    <p:cViewPr>
      <p:scale>
        <a:sx n="33" d="100"/>
        <a:sy n="33" d="100"/>
      </p:scale>
      <p:origin x="0" y="78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3024" y="-108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MKXS\Documents\&#22522;&#30990;&#36039;&#26009;\&#35469;&#30693;&#30151;&#12464;&#12521;&#1250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MKXS\Documents\&#22522;&#30990;&#36039;&#26009;\&#26085;&#26412;&#12398;&#19990;&#24111;&#25968;&#12398;&#23558;&#26469;&#25512;&#35336;&#65288;2013&#65288;&#24179;&#25104;25&#65289;&#24180;&#65297;&#26376;&#25512;&#35336;&#6528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1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2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128\Desktop\&#24179;&#25104;27&#24180;5&#26376;27&#26085;&#12288;&#12465;&#12450;&#12510;&#12493;&#20107;&#26989;&#32773;&#36899;&#32097;&#20250;\20150206&#20171;&#35703;&#20445;&#38522;&#20107;&#26989;&#35336;&#30011;&#12527;&#12540;&#12463;&#12471;&#12540;&#12488;&#65288;141226&#65289;14-3(1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4128\Desktop\&#24179;&#25104;27&#24180;5&#26376;27&#26085;&#12288;&#12465;&#12450;&#12510;&#12493;&#20107;&#26989;&#32773;&#36899;&#32097;&#20250;\&#12493;&#12479;\&#12493;&#1247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日常生活自立度Ⅱ以上</c:v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ja-JP" sz="1100" dirty="0"/>
                      <a:t>2</a:t>
                    </a:r>
                    <a:r>
                      <a:rPr lang="en-US" altLang="ja-JP" dirty="0"/>
                      <a:t>80</a:t>
                    </a:r>
                    <a:r>
                      <a:rPr lang="ja-JP" altLang="en-US" dirty="0"/>
                      <a:t>万人</a:t>
                    </a:r>
                  </a:p>
                  <a:p>
                    <a:r>
                      <a:rPr lang="ja-JP" altLang="en-US" dirty="0"/>
                      <a:t>（</a:t>
                    </a:r>
                    <a:r>
                      <a:rPr lang="en-US" altLang="ja-JP" dirty="0"/>
                      <a:t>9.5</a:t>
                    </a:r>
                    <a:r>
                      <a:rPr lang="ja-JP" altLang="en-US" dirty="0"/>
                      <a:t>％）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95C-4C91-92DC-70539C022FB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ja-JP" sz="1100" dirty="0"/>
                      <a:t>3</a:t>
                    </a:r>
                    <a:r>
                      <a:rPr lang="en-US" altLang="ja-JP" dirty="0"/>
                      <a:t>45</a:t>
                    </a:r>
                    <a:r>
                      <a:rPr lang="ja-JP" altLang="en-US" dirty="0"/>
                      <a:t>万人</a:t>
                    </a:r>
                  </a:p>
                  <a:p>
                    <a:r>
                      <a:rPr lang="ja-JP" altLang="en-US" dirty="0"/>
                      <a:t>（</a:t>
                    </a:r>
                    <a:r>
                      <a:rPr lang="en-US" altLang="ja-JP" dirty="0"/>
                      <a:t>10.2</a:t>
                    </a:r>
                    <a:r>
                      <a:rPr lang="ja-JP" altLang="en-US" dirty="0"/>
                      <a:t>％）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95C-4C91-92DC-70539C022FB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ja-JP" sz="1100" dirty="0"/>
                      <a:t>4</a:t>
                    </a:r>
                    <a:r>
                      <a:rPr lang="en-US" altLang="ja-JP" dirty="0"/>
                      <a:t>10</a:t>
                    </a:r>
                    <a:r>
                      <a:rPr lang="ja-JP" altLang="en-US" dirty="0"/>
                      <a:t>万人</a:t>
                    </a:r>
                  </a:p>
                  <a:p>
                    <a:r>
                      <a:rPr lang="ja-JP" altLang="en-US" dirty="0"/>
                      <a:t>（</a:t>
                    </a:r>
                    <a:r>
                      <a:rPr lang="en-US" altLang="ja-JP" dirty="0"/>
                      <a:t>11.3</a:t>
                    </a:r>
                    <a:r>
                      <a:rPr lang="ja-JP" altLang="en-US" dirty="0"/>
                      <a:t>％）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95C-4C91-92DC-70539C022FB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ja-JP" sz="1100" dirty="0"/>
                      <a:t>4</a:t>
                    </a:r>
                    <a:r>
                      <a:rPr lang="en-US" altLang="ja-JP" dirty="0"/>
                      <a:t>70</a:t>
                    </a:r>
                    <a:r>
                      <a:rPr lang="ja-JP" altLang="en-US" dirty="0"/>
                      <a:t>万人</a:t>
                    </a:r>
                  </a:p>
                  <a:p>
                    <a:r>
                      <a:rPr lang="ja-JP" altLang="en-US" dirty="0"/>
                      <a:t>（</a:t>
                    </a:r>
                    <a:r>
                      <a:rPr lang="en-US" altLang="ja-JP" dirty="0"/>
                      <a:t>12.8</a:t>
                    </a:r>
                    <a:r>
                      <a:rPr lang="ja-JP" altLang="en-US" dirty="0"/>
                      <a:t>％）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95C-4C91-92DC-70539C022F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2010年</c:v>
                </c:pt>
                <c:pt idx="1">
                  <c:v>2015年</c:v>
                </c:pt>
                <c:pt idx="2">
                  <c:v>2020年</c:v>
                </c:pt>
                <c:pt idx="3">
                  <c:v>2025年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280</c:v>
                </c:pt>
                <c:pt idx="1">
                  <c:v>345</c:v>
                </c:pt>
                <c:pt idx="2">
                  <c:v>410</c:v>
                </c:pt>
                <c:pt idx="3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5C-4C91-92DC-70539C022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53731408"/>
        <c:axId val="66604128"/>
      </c:barChart>
      <c:catAx>
        <c:axId val="15373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66604128"/>
        <c:crosses val="autoZero"/>
        <c:auto val="1"/>
        <c:lblAlgn val="ctr"/>
        <c:lblOffset val="70"/>
        <c:tickLblSkip val="1"/>
        <c:noMultiLvlLbl val="0"/>
      </c:catAx>
      <c:valAx>
        <c:axId val="66604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731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世帯主が65歳以上の単独世帯数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作業用!$A$25:$A$30</c:f>
              <c:strCache>
                <c:ptCount val="6"/>
                <c:pt idx="0">
                  <c:v>2010年</c:v>
                </c:pt>
                <c:pt idx="1">
                  <c:v>2015年</c:v>
                </c:pt>
                <c:pt idx="2">
                  <c:v>2020年</c:v>
                </c:pt>
                <c:pt idx="3">
                  <c:v>2025年</c:v>
                </c:pt>
                <c:pt idx="4">
                  <c:v>2030年</c:v>
                </c:pt>
                <c:pt idx="5">
                  <c:v>2035年</c:v>
                </c:pt>
              </c:strCache>
            </c:strRef>
          </c:cat>
          <c:val>
            <c:numRef>
              <c:f>作業用!$J$12:$J$17</c:f>
              <c:numCache>
                <c:formatCode>#,##0_ </c:formatCode>
                <c:ptCount val="6"/>
                <c:pt idx="0">
                  <c:v>4979.7809999999999</c:v>
                </c:pt>
                <c:pt idx="1">
                  <c:v>6008.31</c:v>
                </c:pt>
                <c:pt idx="2">
                  <c:v>6678.7610000000004</c:v>
                </c:pt>
                <c:pt idx="3">
                  <c:v>7006.6630000000014</c:v>
                </c:pt>
                <c:pt idx="4">
                  <c:v>7297.9990000000007</c:v>
                </c:pt>
                <c:pt idx="5">
                  <c:v>7622.1730000000016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A-4413-B96B-DE42508EBB76}"/>
            </c:ext>
          </c:extLst>
        </c:ser>
        <c:ser>
          <c:idx val="1"/>
          <c:order val="1"/>
          <c:tx>
            <c:v>世帯主が65歳以上の夫婦のみの世帯数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作業用!$A$25:$A$30</c:f>
              <c:strCache>
                <c:ptCount val="6"/>
                <c:pt idx="0">
                  <c:v>2010年</c:v>
                </c:pt>
                <c:pt idx="1">
                  <c:v>2015年</c:v>
                </c:pt>
                <c:pt idx="2">
                  <c:v>2020年</c:v>
                </c:pt>
                <c:pt idx="3">
                  <c:v>2025年</c:v>
                </c:pt>
                <c:pt idx="4">
                  <c:v>2030年</c:v>
                </c:pt>
                <c:pt idx="5">
                  <c:v>2035年</c:v>
                </c:pt>
              </c:strCache>
            </c:strRef>
          </c:cat>
          <c:val>
            <c:numRef>
              <c:f>作業用!$K$12:$K$17</c:f>
              <c:numCache>
                <c:formatCode>#,##0_ </c:formatCode>
                <c:ptCount val="6"/>
                <c:pt idx="0">
                  <c:v>5402.51</c:v>
                </c:pt>
                <c:pt idx="1">
                  <c:v>6209.1510000000044</c:v>
                </c:pt>
                <c:pt idx="2">
                  <c:v>6511.7190000000001</c:v>
                </c:pt>
                <c:pt idx="3">
                  <c:v>6453.3220000000692</c:v>
                </c:pt>
                <c:pt idx="4">
                  <c:v>6327.991</c:v>
                </c:pt>
                <c:pt idx="5">
                  <c:v>6254.1450000000004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9A-4413-B96B-DE42508EB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4830024"/>
        <c:axId val="155204968"/>
      </c:barChart>
      <c:lineChart>
        <c:grouping val="standard"/>
        <c:varyColors val="0"/>
        <c:ser>
          <c:idx val="2"/>
          <c:order val="2"/>
          <c:tx>
            <c:v>世帯主が65歳以上の単独世帯と夫婦のみ世帯の世帯数全体に占める割合</c:v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 w="19050">
                <a:solidFill>
                  <a:schemeClr val="tx2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作業用!$A$25:$A$30</c:f>
              <c:strCache>
                <c:ptCount val="6"/>
                <c:pt idx="0">
                  <c:v>2010年</c:v>
                </c:pt>
                <c:pt idx="1">
                  <c:v>2015年</c:v>
                </c:pt>
                <c:pt idx="2">
                  <c:v>2020年</c:v>
                </c:pt>
                <c:pt idx="3">
                  <c:v>2025年</c:v>
                </c:pt>
                <c:pt idx="4">
                  <c:v>2030年</c:v>
                </c:pt>
                <c:pt idx="5">
                  <c:v>2035年</c:v>
                </c:pt>
              </c:strCache>
            </c:strRef>
          </c:cat>
          <c:val>
            <c:numRef>
              <c:f>作業用!$L$25:$L$30</c:f>
              <c:numCache>
                <c:formatCode>0.0_ </c:formatCode>
                <c:ptCount val="6"/>
                <c:pt idx="0">
                  <c:v>20.026676281979057</c:v>
                </c:pt>
                <c:pt idx="1">
                  <c:v>23.093754952390515</c:v>
                </c:pt>
                <c:pt idx="2">
                  <c:v>24.862755140498631</c:v>
                </c:pt>
                <c:pt idx="3">
                  <c:v>25.667838915252659</c:v>
                </c:pt>
                <c:pt idx="4">
                  <c:v>26.597400421346393</c:v>
                </c:pt>
                <c:pt idx="5">
                  <c:v>28.001697659869663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9A-4413-B96B-DE42508EB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209832"/>
        <c:axId val="155209448"/>
      </c:lineChart>
      <c:catAx>
        <c:axId val="154830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5204968"/>
        <c:crosses val="autoZero"/>
        <c:auto val="1"/>
        <c:lblAlgn val="ctr"/>
        <c:lblOffset val="100"/>
        <c:noMultiLvlLbl val="0"/>
      </c:catAx>
      <c:valAx>
        <c:axId val="155204968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crossAx val="154830024"/>
        <c:crosses val="autoZero"/>
        <c:crossBetween val="between"/>
        <c:majorUnit val="5000"/>
      </c:valAx>
      <c:valAx>
        <c:axId val="155209448"/>
        <c:scaling>
          <c:orientation val="minMax"/>
        </c:scaling>
        <c:delete val="0"/>
        <c:axPos val="r"/>
        <c:numFmt formatCode="0.0_ " sourceLinked="1"/>
        <c:majorTickMark val="out"/>
        <c:minorTickMark val="none"/>
        <c:tickLblPos val="nextTo"/>
        <c:crossAx val="155209832"/>
        <c:crosses val="max"/>
        <c:crossBetween val="between"/>
        <c:majorUnit val="10"/>
      </c:valAx>
      <c:catAx>
        <c:axId val="155209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5209448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0"/>
        <c:txPr>
          <a:bodyPr/>
          <a:lstStyle/>
          <a:p>
            <a:pPr>
              <a:defRPr sz="900"/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900"/>
            </a:pPr>
            <a:endParaRPr lang="ja-JP"/>
          </a:p>
        </c:txPr>
      </c:legendEntry>
      <c:layout/>
      <c:overlay val="0"/>
      <c:txPr>
        <a:bodyPr/>
        <a:lstStyle/>
        <a:p>
          <a:pPr>
            <a:defRPr sz="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dLbls>
            <c:dLbl>
              <c:idx val="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F19-474E-8907-08855C736AE7}"/>
                </c:ext>
              </c:extLst>
            </c:dLbl>
            <c:dLbl>
              <c:idx val="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F19-474E-8907-08855C736A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全国!$C$9:$C$15</c:f>
              <c:strCache>
                <c:ptCount val="7"/>
                <c:pt idx="0">
                  <c:v>　　65～69</c:v>
                </c:pt>
                <c:pt idx="1">
                  <c:v>　　70～74</c:v>
                </c:pt>
                <c:pt idx="2">
                  <c:v>　　75～79</c:v>
                </c:pt>
                <c:pt idx="3">
                  <c:v>　　80～84</c:v>
                </c:pt>
                <c:pt idx="4">
                  <c:v>　　85～89</c:v>
                </c:pt>
                <c:pt idx="5">
                  <c:v>　　90～94</c:v>
                </c:pt>
                <c:pt idx="6">
                  <c:v>　　95歳以上</c:v>
                </c:pt>
              </c:strCache>
            </c:strRef>
          </c:cat>
          <c:val>
            <c:numRef>
              <c:f>全国!$M$9:$M$15</c:f>
              <c:numCache>
                <c:formatCode>0%</c:formatCode>
                <c:ptCount val="7"/>
                <c:pt idx="0">
                  <c:v>2.8837153657195611E-2</c:v>
                </c:pt>
                <c:pt idx="1">
                  <c:v>6.0156227710995533E-2</c:v>
                </c:pt>
                <c:pt idx="2">
                  <c:v>0.13758777703225278</c:v>
                </c:pt>
                <c:pt idx="3">
                  <c:v>0.29107823843954383</c:v>
                </c:pt>
                <c:pt idx="4">
                  <c:v>0.49840757596719693</c:v>
                </c:pt>
                <c:pt idx="5">
                  <c:v>0.70818915403696259</c:v>
                </c:pt>
                <c:pt idx="6">
                  <c:v>0.84476734006135856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19-474E-8907-08855C736A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300352"/>
        <c:axId val="175300744"/>
      </c:lineChart>
      <c:catAx>
        <c:axId val="175300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175300744"/>
        <c:crosses val="autoZero"/>
        <c:auto val="1"/>
        <c:lblAlgn val="ctr"/>
        <c:lblOffset val="100"/>
        <c:noMultiLvlLbl val="0"/>
      </c:catAx>
      <c:valAx>
        <c:axId val="1753007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17530035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'40～ (4)'!$A$11</c:f>
              <c:strCache>
                <c:ptCount val="1"/>
                <c:pt idx="0">
                  <c:v>40歳～64歳</c:v>
                </c:pt>
              </c:strCache>
            </c:strRef>
          </c:tx>
          <c:spPr>
            <a:solidFill>
              <a:srgbClr val="FFCC00"/>
            </a:solidFill>
          </c:spPr>
          <c:invertIfNegative val="0"/>
          <c:dLbls>
            <c:dLbl>
              <c:idx val="0"/>
              <c:layout>
                <c:manualLayout>
                  <c:x val="2.5273591604232271E-3"/>
                  <c:y val="-5.07926430866443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63-437E-B17B-94BE7C5C0CE5}"/>
                </c:ext>
              </c:extLst>
            </c:dLbl>
            <c:dLbl>
              <c:idx val="1"/>
              <c:layout>
                <c:manualLayout>
                  <c:x val="-2.5273591604232271E-3"/>
                  <c:y val="-2.6732970045601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63-437E-B17B-94BE7C5C0CE5}"/>
                </c:ext>
              </c:extLst>
            </c:dLbl>
            <c:dLbl>
              <c:idx val="2"/>
              <c:layout>
                <c:manualLayout>
                  <c:x val="-2.5273591604232271E-3"/>
                  <c:y val="-1.06931880182407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63-437E-B17B-94BE7C5C0CE5}"/>
                </c:ext>
              </c:extLst>
            </c:dLbl>
            <c:dLbl>
              <c:idx val="4"/>
              <c:layout>
                <c:manualLayout>
                  <c:x val="4.633438268235136E-17"/>
                  <c:y val="1.33664850228009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63-437E-B17B-94BE7C5C0CE5}"/>
                </c:ext>
              </c:extLst>
            </c:dLbl>
            <c:dLbl>
              <c:idx val="5"/>
              <c:layout>
                <c:manualLayout>
                  <c:x val="0"/>
                  <c:y val="2.6732970045601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63-437E-B17B-94BE7C5C0CE5}"/>
                </c:ext>
              </c:extLst>
            </c:dLbl>
            <c:dLbl>
              <c:idx val="9"/>
              <c:layout>
                <c:manualLayout>
                  <c:x val="-9.26687653647042E-17"/>
                  <c:y val="1.33664850228009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63-437E-B17B-94BE7C5C0CE5}"/>
                </c:ext>
              </c:extLst>
            </c:dLbl>
            <c:dLbl>
              <c:idx val="10"/>
              <c:layout>
                <c:manualLayout>
                  <c:x val="2.5273591604232271E-3"/>
                  <c:y val="1.87130790319213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163-437E-B17B-94BE7C5C0CE5}"/>
                </c:ext>
              </c:extLst>
            </c:dLbl>
            <c:dLbl>
              <c:idx val="11"/>
              <c:layout>
                <c:manualLayout>
                  <c:x val="-2.5273591604232271E-3"/>
                  <c:y val="4.54458385816956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63-437E-B17B-94BE7C5C0CE5}"/>
                </c:ext>
              </c:extLst>
            </c:dLbl>
            <c:dLbl>
              <c:idx val="12"/>
              <c:layout>
                <c:manualLayout>
                  <c:x val="0"/>
                  <c:y val="5.34659400912037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163-437E-B17B-94BE7C5C0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'40～ (4)'!$B$3:$N$3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'40～ (4)'!$B$11:$N$11</c:f>
              <c:numCache>
                <c:formatCode>#,##0_ </c:formatCode>
                <c:ptCount val="13"/>
                <c:pt idx="0">
                  <c:v>4370.6817000000001</c:v>
                </c:pt>
                <c:pt idx="1">
                  <c:v>4356.6473000000015</c:v>
                </c:pt>
                <c:pt idx="2">
                  <c:v>4344.1505000000034</c:v>
                </c:pt>
                <c:pt idx="3">
                  <c:v>4250.0296000000044</c:v>
                </c:pt>
                <c:pt idx="4">
                  <c:v>4175.0897000000004</c:v>
                </c:pt>
                <c:pt idx="5">
                  <c:v>4111.6257000000014</c:v>
                </c:pt>
                <c:pt idx="6">
                  <c:v>3941.0290999999997</c:v>
                </c:pt>
                <c:pt idx="7">
                  <c:v>3680.2120000000004</c:v>
                </c:pt>
                <c:pt idx="8">
                  <c:v>3324.0097999999998</c:v>
                </c:pt>
                <c:pt idx="9">
                  <c:v>3076.5144</c:v>
                </c:pt>
                <c:pt idx="10">
                  <c:v>2895.9477000000002</c:v>
                </c:pt>
                <c:pt idx="11">
                  <c:v>2761.3964000000001</c:v>
                </c:pt>
                <c:pt idx="12">
                  <c:v>2596.0740000000001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163-437E-B17B-94BE7C5C0CE5}"/>
            </c:ext>
          </c:extLst>
        </c:ser>
        <c:ser>
          <c:idx val="1"/>
          <c:order val="1"/>
          <c:tx>
            <c:strRef>
              <c:f>'40～ (4)'!$A$12</c:f>
              <c:strCache>
                <c:ptCount val="1"/>
                <c:pt idx="0">
                  <c:v>64歳～74歳</c:v>
                </c:pt>
              </c:strCache>
            </c:strRef>
          </c:tx>
          <c:spPr>
            <a:solidFill>
              <a:srgbClr val="00CC00"/>
            </a:solidFill>
          </c:spPr>
          <c:invertIfNegative val="0"/>
          <c:dLbls>
            <c:dLbl>
              <c:idx val="0"/>
              <c:layout>
                <c:manualLayout>
                  <c:x val="2.5273591604232271E-3"/>
                  <c:y val="1.33664850228009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163-437E-B17B-94BE7C5C0CE5}"/>
                </c:ext>
              </c:extLst>
            </c:dLbl>
            <c:dLbl>
              <c:idx val="2"/>
              <c:layout>
                <c:manualLayout>
                  <c:x val="0"/>
                  <c:y val="-8.019891013680552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163-437E-B17B-94BE7C5C0CE5}"/>
                </c:ext>
              </c:extLst>
            </c:dLbl>
            <c:dLbl>
              <c:idx val="3"/>
              <c:layout>
                <c:manualLayout>
                  <c:x val="0"/>
                  <c:y val="-2.40596730410416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163-437E-B17B-94BE7C5C0CE5}"/>
                </c:ext>
              </c:extLst>
            </c:dLbl>
            <c:dLbl>
              <c:idx val="4"/>
              <c:layout>
                <c:manualLayout>
                  <c:x val="4.633438268235136E-17"/>
                  <c:y val="-8.019891013680552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63-437E-B17B-94BE7C5C0CE5}"/>
                </c:ext>
              </c:extLst>
            </c:dLbl>
            <c:dLbl>
              <c:idx val="5"/>
              <c:layout>
                <c:manualLayout>
                  <c:x val="-2.5273591604232271E-3"/>
                  <c:y val="-5.346594009120373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163-437E-B17B-94BE7C5C0CE5}"/>
                </c:ext>
              </c:extLst>
            </c:dLbl>
            <c:dLbl>
              <c:idx val="7"/>
              <c:layout>
                <c:manualLayout>
                  <c:x val="0"/>
                  <c:y val="-2.40596730410416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163-437E-B17B-94BE7C5C0CE5}"/>
                </c:ext>
              </c:extLst>
            </c:dLbl>
            <c:dLbl>
              <c:idx val="8"/>
              <c:layout>
                <c:manualLayout>
                  <c:x val="2.5273591604232271E-3"/>
                  <c:y val="-4.81193460820832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163-437E-B17B-94BE7C5C0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'40～ (4)'!$B$3:$N$3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'40～ (4)'!$B$12:$N$12</c:f>
              <c:numCache>
                <c:formatCode>#,##0_ </c:formatCode>
                <c:ptCount val="13"/>
                <c:pt idx="0">
                  <c:v>1302.8420999999998</c:v>
                </c:pt>
                <c:pt idx="1">
                  <c:v>1412.1618999999998</c:v>
                </c:pt>
                <c:pt idx="2">
                  <c:v>1529.0026000000003</c:v>
                </c:pt>
                <c:pt idx="3">
                  <c:v>1749.3674999999998</c:v>
                </c:pt>
                <c:pt idx="4">
                  <c:v>1733.3796000000002</c:v>
                </c:pt>
                <c:pt idx="5">
                  <c:v>1478.7849999999999</c:v>
                </c:pt>
                <c:pt idx="6">
                  <c:v>1406.5431999999998</c:v>
                </c:pt>
                <c:pt idx="7">
                  <c:v>1495.2788</c:v>
                </c:pt>
                <c:pt idx="8">
                  <c:v>1644.8169000000003</c:v>
                </c:pt>
                <c:pt idx="9">
                  <c:v>1599.7041000000002</c:v>
                </c:pt>
                <c:pt idx="10">
                  <c:v>1382.9528</c:v>
                </c:pt>
                <c:pt idx="11">
                  <c:v>1224.6497999999999</c:v>
                </c:pt>
                <c:pt idx="12">
                  <c:v>1127.9451000000001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163-437E-B17B-94BE7C5C0CE5}"/>
            </c:ext>
          </c:extLst>
        </c:ser>
        <c:ser>
          <c:idx val="2"/>
          <c:order val="2"/>
          <c:tx>
            <c:strRef>
              <c:f>'40～ (4)'!$A$13</c:f>
              <c:strCache>
                <c:ptCount val="1"/>
                <c:pt idx="0">
                  <c:v>75歳～84歳</c:v>
                </c:pt>
              </c:strCache>
            </c:strRef>
          </c:tx>
          <c:spPr>
            <a:solidFill>
              <a:srgbClr val="66FFFF"/>
            </a:solidFill>
          </c:spPr>
          <c:invertIfNegative val="0"/>
          <c:dLbls>
            <c:dLbl>
              <c:idx val="3"/>
              <c:layout>
                <c:manualLayout>
                  <c:x val="0"/>
                  <c:y val="-1.06931880182407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163-437E-B17B-94BE7C5C0CE5}"/>
                </c:ext>
              </c:extLst>
            </c:dLbl>
            <c:dLbl>
              <c:idx val="7"/>
              <c:layout>
                <c:manualLayout>
                  <c:x val="0"/>
                  <c:y val="-1.06931880182407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163-437E-B17B-94BE7C5C0CE5}"/>
                </c:ext>
              </c:extLst>
            </c:dLbl>
            <c:dLbl>
              <c:idx val="8"/>
              <c:layout>
                <c:manualLayout>
                  <c:x val="0"/>
                  <c:y val="-2.40596730410416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163-437E-B17B-94BE7C5C0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'40～ (4)'!$B$3:$N$3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'40～ (4)'!$B$13:$N$13</c:f>
              <c:numCache>
                <c:formatCode>#,##0_ </c:formatCode>
                <c:ptCount val="13"/>
                <c:pt idx="0">
                  <c:v>677.56789999999796</c:v>
                </c:pt>
                <c:pt idx="1">
                  <c:v>870.37799999999947</c:v>
                </c:pt>
                <c:pt idx="2">
                  <c:v>1036.8440999999998</c:v>
                </c:pt>
                <c:pt idx="3">
                  <c:v>1134.7764</c:v>
                </c:pt>
                <c:pt idx="4">
                  <c:v>1242.1539999999998</c:v>
                </c:pt>
                <c:pt idx="5">
                  <c:v>1442.3580000000002</c:v>
                </c:pt>
                <c:pt idx="6">
                  <c:v>1432.1466</c:v>
                </c:pt>
                <c:pt idx="7">
                  <c:v>1230.6118999999999</c:v>
                </c:pt>
                <c:pt idx="8">
                  <c:v>1186.402</c:v>
                </c:pt>
                <c:pt idx="9">
                  <c:v>1271.799</c:v>
                </c:pt>
                <c:pt idx="10">
                  <c:v>1407.2474</c:v>
                </c:pt>
                <c:pt idx="11">
                  <c:v>1366.346</c:v>
                </c:pt>
                <c:pt idx="12">
                  <c:v>1187.2160000000001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163-437E-B17B-94BE7C5C0CE5}"/>
            </c:ext>
          </c:extLst>
        </c:ser>
        <c:ser>
          <c:idx val="3"/>
          <c:order val="3"/>
          <c:tx>
            <c:strRef>
              <c:f>'40～ (4)'!$A$14</c:f>
              <c:strCache>
                <c:ptCount val="1"/>
                <c:pt idx="0">
                  <c:v>85歳～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7"/>
              <c:layout>
                <c:manualLayout>
                  <c:x val="7.5820774812697606E-3"/>
                  <c:y val="-2.13863760364814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163-437E-B17B-94BE7C5C0CE5}"/>
                </c:ext>
              </c:extLst>
            </c:dLbl>
            <c:dLbl>
              <c:idx val="8"/>
              <c:layout>
                <c:manualLayout>
                  <c:x val="-5.0547183208464455E-3"/>
                  <c:y val="-2.40596730410416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163-437E-B17B-94BE7C5C0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'40～ (4)'!$B$3:$N$3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'40～ (4)'!$B$14:$N$14</c:f>
              <c:numCache>
                <c:formatCode>#,##0_ </c:formatCode>
                <c:ptCount val="13"/>
                <c:pt idx="0">
                  <c:v>223.65389999999996</c:v>
                </c:pt>
                <c:pt idx="1">
                  <c:v>293.55879999999894</c:v>
                </c:pt>
                <c:pt idx="2">
                  <c:v>382.51979999999969</c:v>
                </c:pt>
                <c:pt idx="3">
                  <c:v>511.04290000000032</c:v>
                </c:pt>
                <c:pt idx="4">
                  <c:v>636.84669999999267</c:v>
                </c:pt>
                <c:pt idx="5">
                  <c:v>736.20580000000052</c:v>
                </c:pt>
                <c:pt idx="6">
                  <c:v>846.23590000000002</c:v>
                </c:pt>
                <c:pt idx="7">
                  <c:v>1014.8273999999979</c:v>
                </c:pt>
                <c:pt idx="8">
                  <c:v>1036.5912999999998</c:v>
                </c:pt>
                <c:pt idx="9">
                  <c:v>984.88020000000017</c:v>
                </c:pt>
                <c:pt idx="10">
                  <c:v>977.36769999999137</c:v>
                </c:pt>
                <c:pt idx="11">
                  <c:v>1034.6650000000002</c:v>
                </c:pt>
                <c:pt idx="12">
                  <c:v>1149.0293999999999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7163-437E-B17B-94BE7C5C0CE5}"/>
            </c:ext>
          </c:extLst>
        </c:ser>
        <c:ser>
          <c:idx val="4"/>
          <c:order val="4"/>
          <c:tx>
            <c:strRef>
              <c:f>'40～ (4)'!$A$15</c:f>
              <c:strCache>
                <c:ptCount val="1"/>
                <c:pt idx="0">
                  <c:v>合計40歳～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-1.8905442538599081E-5"/>
                  <c:y val="7.34106302076671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163-437E-B17B-94BE7C5C0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'40～ (4)'!$B$3:$N$3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'40～ (4)'!$B$15:$N$15</c:f>
              <c:numCache>
                <c:formatCode>#,##0_ </c:formatCode>
                <c:ptCount val="13"/>
                <c:pt idx="0">
                  <c:v>6574.7456000000011</c:v>
                </c:pt>
                <c:pt idx="1">
                  <c:v>6932.7459999999992</c:v>
                </c:pt>
                <c:pt idx="2">
                  <c:v>7292.5170000000016</c:v>
                </c:pt>
                <c:pt idx="3">
                  <c:v>7645.2164000000002</c:v>
                </c:pt>
                <c:pt idx="4">
                  <c:v>7787.4699999999993</c:v>
                </c:pt>
                <c:pt idx="5">
                  <c:v>7768.9744999999975</c:v>
                </c:pt>
                <c:pt idx="6">
                  <c:v>7625.9548000000004</c:v>
                </c:pt>
                <c:pt idx="7">
                  <c:v>7420.9301000000005</c:v>
                </c:pt>
                <c:pt idx="8">
                  <c:v>7191.8200000000024</c:v>
                </c:pt>
                <c:pt idx="9">
                  <c:v>6932.8976999999995</c:v>
                </c:pt>
                <c:pt idx="10">
                  <c:v>6663.5156000000034</c:v>
                </c:pt>
                <c:pt idx="11">
                  <c:v>6387.0572000000002</c:v>
                </c:pt>
                <c:pt idx="12">
                  <c:v>6060.2644999999993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7163-437E-B17B-94BE7C5C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301528"/>
        <c:axId val="175301136"/>
      </c:barChart>
      <c:catAx>
        <c:axId val="175301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ja-JP"/>
          </a:p>
        </c:txPr>
        <c:crossAx val="175301136"/>
        <c:crosses val="autoZero"/>
        <c:auto val="1"/>
        <c:lblAlgn val="ctr"/>
        <c:lblOffset val="100"/>
        <c:noMultiLvlLbl val="0"/>
      </c:catAx>
      <c:valAx>
        <c:axId val="175301136"/>
        <c:scaling>
          <c:orientation val="minMax"/>
          <c:max val="9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crossAx val="1753015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33111245709671"/>
          <c:y val="4.5529632179987567E-2"/>
          <c:w val="0.85648843751521264"/>
          <c:h val="0.745070225000506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'75～ (2)'!$A$12</c:f>
              <c:strCache>
                <c:ptCount val="1"/>
                <c:pt idx="0">
                  <c:v>75歳～84歳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Lbl>
              <c:idx val="0"/>
              <c:layout>
                <c:manualLayout>
                  <c:x val="2.5641025641026023E-3"/>
                  <c:y val="2.2986739687943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AF-4D8A-BBBD-EC2F72812BDE}"/>
                </c:ext>
              </c:extLst>
            </c:dLbl>
            <c:dLbl>
              <c:idx val="1"/>
              <c:layout>
                <c:manualLayout>
                  <c:x val="-2.5641025641026023E-3"/>
                  <c:y val="1.7878575312844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FAF-4D8A-BBBD-EC2F72812BDE}"/>
                </c:ext>
              </c:extLst>
            </c:dLbl>
            <c:dLbl>
              <c:idx val="2"/>
              <c:layout>
                <c:manualLayout>
                  <c:x val="-5.1282051282051282E-3"/>
                  <c:y val="1.0216328750197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AF-4D8A-BBBD-EC2F72812BDE}"/>
                </c:ext>
              </c:extLst>
            </c:dLbl>
            <c:dLbl>
              <c:idx val="3"/>
              <c:layout>
                <c:manualLayout>
                  <c:x val="2.5641025641026023E-3"/>
                  <c:y val="-2.55408218754927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AF-4D8A-BBBD-EC2F72812BDE}"/>
                </c:ext>
              </c:extLst>
            </c:dLbl>
            <c:dLbl>
              <c:idx val="4"/>
              <c:layout>
                <c:manualLayout>
                  <c:x val="-4.7008003968075698E-17"/>
                  <c:y val="-1.532449312529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FAF-4D8A-BBBD-EC2F72812BDE}"/>
                </c:ext>
              </c:extLst>
            </c:dLbl>
            <c:dLbl>
              <c:idx val="5"/>
              <c:layout>
                <c:manualLayout>
                  <c:x val="-7.6923076923077014E-3"/>
                  <c:y val="-1.532449312529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FAF-4D8A-BBBD-EC2F72812BDE}"/>
                </c:ext>
              </c:extLst>
            </c:dLbl>
            <c:dLbl>
              <c:idx val="8"/>
              <c:layout>
                <c:manualLayout>
                  <c:x val="0"/>
                  <c:y val="2.8094904063041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FAF-4D8A-BBBD-EC2F72812BDE}"/>
                </c:ext>
              </c:extLst>
            </c:dLbl>
            <c:dLbl>
              <c:idx val="10"/>
              <c:layout>
                <c:manualLayout>
                  <c:x val="-5.1282051282052219E-3"/>
                  <c:y val="-2.2986739687943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AF-4D8A-BBBD-EC2F72812B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'75～ (2)'!$B$10:$N$10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'75～ (2)'!$B$12:$N$12</c:f>
              <c:numCache>
                <c:formatCode>#,##0_ </c:formatCode>
                <c:ptCount val="13"/>
                <c:pt idx="0">
                  <c:v>677.56789999999796</c:v>
                </c:pt>
                <c:pt idx="1">
                  <c:v>870.37799999999947</c:v>
                </c:pt>
                <c:pt idx="2">
                  <c:v>1036.8440999999998</c:v>
                </c:pt>
                <c:pt idx="3">
                  <c:v>1134.7764</c:v>
                </c:pt>
                <c:pt idx="4">
                  <c:v>1242.1539999999998</c:v>
                </c:pt>
                <c:pt idx="5">
                  <c:v>1442.3580000000002</c:v>
                </c:pt>
                <c:pt idx="6">
                  <c:v>1432.1466</c:v>
                </c:pt>
                <c:pt idx="7">
                  <c:v>1230.6118999999999</c:v>
                </c:pt>
                <c:pt idx="8">
                  <c:v>1186.402</c:v>
                </c:pt>
                <c:pt idx="9">
                  <c:v>1271.799</c:v>
                </c:pt>
                <c:pt idx="10">
                  <c:v>1407.2474</c:v>
                </c:pt>
                <c:pt idx="11">
                  <c:v>1366.346</c:v>
                </c:pt>
                <c:pt idx="12">
                  <c:v>1187.2160000000001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AF-4D8A-BBBD-EC2F72812BDE}"/>
            </c:ext>
          </c:extLst>
        </c:ser>
        <c:ser>
          <c:idx val="1"/>
          <c:order val="1"/>
          <c:tx>
            <c:strRef>
              <c:f>'75～ (2)'!$A$13</c:f>
              <c:strCache>
                <c:ptCount val="1"/>
                <c:pt idx="0">
                  <c:v>85歳～</c:v>
                </c:pt>
              </c:strCache>
            </c:strRef>
          </c:tx>
          <c:spPr>
            <a:solidFill>
              <a:srgbClr val="FF6699"/>
            </a:solidFill>
          </c:spPr>
          <c:invertIfNegative val="0"/>
          <c:dLbls>
            <c:dLbl>
              <c:idx val="7"/>
              <c:layout>
                <c:manualLayout>
                  <c:x val="0"/>
                  <c:y val="1.2770410937746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AF-4D8A-BBBD-EC2F72812BDE}"/>
                </c:ext>
              </c:extLst>
            </c:dLbl>
            <c:dLbl>
              <c:idx val="8"/>
              <c:layout>
                <c:manualLayout>
                  <c:x val="-5.1282051282051282E-3"/>
                  <c:y val="3.320306843814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FAF-4D8A-BBBD-EC2F72812BDE}"/>
                </c:ext>
              </c:extLst>
            </c:dLbl>
            <c:dLbl>
              <c:idx val="9"/>
              <c:layout>
                <c:manualLayout>
                  <c:x val="-9.4016007936151397E-17"/>
                  <c:y val="1.2770410937746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AF-4D8A-BBBD-EC2F72812B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'75～ (2)'!$B$10:$N$10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'75～ (2)'!$B$13:$N$13</c:f>
              <c:numCache>
                <c:formatCode>#,##0_ </c:formatCode>
                <c:ptCount val="13"/>
                <c:pt idx="0">
                  <c:v>223.65389999999996</c:v>
                </c:pt>
                <c:pt idx="1">
                  <c:v>293.55879999999894</c:v>
                </c:pt>
                <c:pt idx="2">
                  <c:v>382.51979999999969</c:v>
                </c:pt>
                <c:pt idx="3">
                  <c:v>511.04290000000032</c:v>
                </c:pt>
                <c:pt idx="4">
                  <c:v>636.84669999999267</c:v>
                </c:pt>
                <c:pt idx="5">
                  <c:v>736.20580000000052</c:v>
                </c:pt>
                <c:pt idx="6">
                  <c:v>846.23590000000002</c:v>
                </c:pt>
                <c:pt idx="7">
                  <c:v>1014.8273999999979</c:v>
                </c:pt>
                <c:pt idx="8">
                  <c:v>1036.5912999999998</c:v>
                </c:pt>
                <c:pt idx="9">
                  <c:v>984.88020000000017</c:v>
                </c:pt>
                <c:pt idx="10">
                  <c:v>977.36769999999137</c:v>
                </c:pt>
                <c:pt idx="11">
                  <c:v>1034.6650000000002</c:v>
                </c:pt>
                <c:pt idx="12">
                  <c:v>1149.0293999999999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FAF-4D8A-BBBD-EC2F72812BDE}"/>
            </c:ext>
          </c:extLst>
        </c:ser>
        <c:ser>
          <c:idx val="2"/>
          <c:order val="2"/>
          <c:tx>
            <c:strRef>
              <c:f>'75～ (2)'!$A$14</c:f>
              <c:strCache>
                <c:ptCount val="1"/>
                <c:pt idx="0">
                  <c:v>75以上計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2"/>
              <c:layout>
                <c:manualLayout>
                  <c:x val="-1.282051282051282E-2"/>
                  <c:y val="0.1432811951978448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FAF-4D8A-BBBD-EC2F72812BDE}"/>
                </c:ext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'75～ (2)'!$B$10:$N$10</c:f>
              <c:strCache>
                <c:ptCount val="13"/>
                <c:pt idx="0">
                  <c:v>平成12(2000)年</c:v>
                </c:pt>
                <c:pt idx="1">
                  <c:v>平成17(2005)年</c:v>
                </c:pt>
                <c:pt idx="2">
                  <c:v>平成22(2010)年</c:v>
                </c:pt>
                <c:pt idx="3">
                  <c:v>平成27(2015)年</c:v>
                </c:pt>
                <c:pt idx="4">
                  <c:v>平成32(2020)年</c:v>
                </c:pt>
                <c:pt idx="5">
                  <c:v>平成37(2025)年</c:v>
                </c:pt>
                <c:pt idx="6">
                  <c:v>平成42(2030)年</c:v>
                </c:pt>
                <c:pt idx="7">
                  <c:v>平成47(2035)年</c:v>
                </c:pt>
                <c:pt idx="8">
                  <c:v>平成52(2040)年</c:v>
                </c:pt>
                <c:pt idx="9">
                  <c:v>平成57(2045)年</c:v>
                </c:pt>
                <c:pt idx="10">
                  <c:v>平成62(2050)年</c:v>
                </c:pt>
                <c:pt idx="11">
                  <c:v>平成67(2055)年</c:v>
                </c:pt>
                <c:pt idx="12">
                  <c:v>平成72(2060)年</c:v>
                </c:pt>
              </c:strCache>
            </c:strRef>
          </c:cat>
          <c:val>
            <c:numRef>
              <c:f>'75～ (2)'!$B$14:$N$14</c:f>
              <c:numCache>
                <c:formatCode>#,##0_ </c:formatCode>
                <c:ptCount val="13"/>
                <c:pt idx="0">
                  <c:v>901.22180000000003</c:v>
                </c:pt>
                <c:pt idx="1">
                  <c:v>1163.9368000000011</c:v>
                </c:pt>
                <c:pt idx="2">
                  <c:v>1419.3638999999998</c:v>
                </c:pt>
                <c:pt idx="3">
                  <c:v>1645.8192999999999</c:v>
                </c:pt>
                <c:pt idx="4">
                  <c:v>1879.0007000000001</c:v>
                </c:pt>
                <c:pt idx="5">
                  <c:v>2178.5638000000004</c:v>
                </c:pt>
                <c:pt idx="6">
                  <c:v>2278.3825000000002</c:v>
                </c:pt>
                <c:pt idx="7">
                  <c:v>2245.4393000000205</c:v>
                </c:pt>
                <c:pt idx="8">
                  <c:v>2222.9933000000224</c:v>
                </c:pt>
                <c:pt idx="9">
                  <c:v>2256.6792</c:v>
                </c:pt>
                <c:pt idx="10">
                  <c:v>2384.6151000000204</c:v>
                </c:pt>
                <c:pt idx="11">
                  <c:v>2401.0110000000022</c:v>
                </c:pt>
                <c:pt idx="12">
                  <c:v>2336.2453999999998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FAF-4D8A-BBBD-EC2F72812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302704"/>
        <c:axId val="175303096"/>
      </c:barChart>
      <c:catAx>
        <c:axId val="17530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ja-JP"/>
          </a:p>
        </c:txPr>
        <c:crossAx val="175303096"/>
        <c:crosses val="autoZero"/>
        <c:auto val="1"/>
        <c:lblAlgn val="ctr"/>
        <c:lblOffset val="100"/>
        <c:noMultiLvlLbl val="0"/>
      </c:catAx>
      <c:valAx>
        <c:axId val="175303096"/>
        <c:scaling>
          <c:orientation val="minMax"/>
          <c:max val="3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753027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ja-JP" altLang="en-US" dirty="0"/>
              <a:t>寝屋川市の</a:t>
            </a:r>
            <a:r>
              <a:rPr lang="ja-JP" dirty="0"/>
              <a:t>被保険者数（前期・後期）と高齢化率の推移</a:t>
            </a:r>
          </a:p>
        </c:rich>
      </c:tx>
      <c:layout>
        <c:manualLayout>
          <c:xMode val="edge"/>
          <c:yMode val="edge"/>
          <c:x val="0.17834992855446474"/>
          <c:y val="3.305822889755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084193918160687"/>
          <c:y val="0.12696796609162389"/>
          <c:w val="0.67459677176265087"/>
          <c:h val="0.76918762902313265"/>
        </c:manualLayout>
      </c:layout>
      <c:barChart>
        <c:barDir val="col"/>
        <c:grouping val="stacked"/>
        <c:varyColors val="0"/>
        <c:ser>
          <c:idx val="2"/>
          <c:order val="1"/>
          <c:tx>
            <c:v>75歳以上</c:v>
          </c:tx>
          <c:spPr>
            <a:solidFill>
              <a:srgbClr val="99CC0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'A1'!$E$58:$O$58</c:f>
              <c:strCache>
                <c:ptCount val="11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  <c:pt idx="7">
                  <c:v>H28</c:v>
                </c:pt>
                <c:pt idx="8">
                  <c:v>H29</c:v>
                </c:pt>
                <c:pt idx="9">
                  <c:v>H32</c:v>
                </c:pt>
                <c:pt idx="10">
                  <c:v>H37</c:v>
                </c:pt>
              </c:strCache>
            </c:strRef>
          </c:cat>
          <c:val>
            <c:numRef>
              <c:f>'A1'!$E$61:$O$61</c:f>
              <c:numCache>
                <c:formatCode>#,##0_);[Red]\(#,##0\)</c:formatCode>
                <c:ptCount val="11"/>
                <c:pt idx="0">
                  <c:v>18794</c:v>
                </c:pt>
                <c:pt idx="1">
                  <c:v>19961</c:v>
                </c:pt>
                <c:pt idx="2">
                  <c:v>21403</c:v>
                </c:pt>
                <c:pt idx="3">
                  <c:v>22837</c:v>
                </c:pt>
                <c:pt idx="4" formatCode="#,##0_ ">
                  <c:v>24226</c:v>
                </c:pt>
                <c:pt idx="5" formatCode="#,##0_ ">
                  <c:v>25406</c:v>
                </c:pt>
                <c:pt idx="6" formatCode="#,##0_ ">
                  <c:v>26993</c:v>
                </c:pt>
                <c:pt idx="7" formatCode="#,##0_ ">
                  <c:v>28888</c:v>
                </c:pt>
                <c:pt idx="8" formatCode="#,##0_ ">
                  <c:v>30759</c:v>
                </c:pt>
                <c:pt idx="9" formatCode="#,##0_ ">
                  <c:v>34614</c:v>
                </c:pt>
                <c:pt idx="10" formatCode="#,##0_ ">
                  <c:v>40464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C5-4960-98B2-A783D95D23A8}"/>
            </c:ext>
          </c:extLst>
        </c:ser>
        <c:ser>
          <c:idx val="1"/>
          <c:order val="2"/>
          <c:tx>
            <c:v>65～74歳</c:v>
          </c:tx>
          <c:spPr>
            <a:solidFill>
              <a:srgbClr val="FFF91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'A1'!$E$58:$O$58</c:f>
              <c:strCache>
                <c:ptCount val="11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  <c:pt idx="7">
                  <c:v>H28</c:v>
                </c:pt>
                <c:pt idx="8">
                  <c:v>H29</c:v>
                </c:pt>
                <c:pt idx="9">
                  <c:v>H32</c:v>
                </c:pt>
                <c:pt idx="10">
                  <c:v>H37</c:v>
                </c:pt>
              </c:strCache>
            </c:strRef>
          </c:cat>
          <c:val>
            <c:numRef>
              <c:f>'A1'!$E$60:$O$60</c:f>
              <c:numCache>
                <c:formatCode>#,##0_);[Red]\(#,##0\)</c:formatCode>
                <c:ptCount val="11"/>
                <c:pt idx="0">
                  <c:v>33551</c:v>
                </c:pt>
                <c:pt idx="1">
                  <c:v>33735</c:v>
                </c:pt>
                <c:pt idx="2">
                  <c:v>33503</c:v>
                </c:pt>
                <c:pt idx="3">
                  <c:v>34790</c:v>
                </c:pt>
                <c:pt idx="4" formatCode="#,##0_ ">
                  <c:v>36311</c:v>
                </c:pt>
                <c:pt idx="5" formatCode="#,##0_ ">
                  <c:v>37796</c:v>
                </c:pt>
                <c:pt idx="6" formatCode="#,##0_ ">
                  <c:v>37887</c:v>
                </c:pt>
                <c:pt idx="7" formatCode="#,##0_ ">
                  <c:v>37328</c:v>
                </c:pt>
                <c:pt idx="8" formatCode="#,##0_ ">
                  <c:v>36195</c:v>
                </c:pt>
                <c:pt idx="9" formatCode="#,##0_ ">
                  <c:v>32709</c:v>
                </c:pt>
                <c:pt idx="10" formatCode="#,##0_ ">
                  <c:v>24348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C5-4960-98B2-A783D95D2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395072"/>
        <c:axId val="155395456"/>
      </c:barChart>
      <c:lineChart>
        <c:grouping val="standard"/>
        <c:varyColors val="0"/>
        <c:ser>
          <c:idx val="0"/>
          <c:order val="0"/>
          <c:tx>
            <c:v>高齢化率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'A1'!$E$58:$O$58</c:f>
              <c:strCache>
                <c:ptCount val="11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  <c:pt idx="7">
                  <c:v>H28</c:v>
                </c:pt>
                <c:pt idx="8">
                  <c:v>H29</c:v>
                </c:pt>
                <c:pt idx="9">
                  <c:v>H32</c:v>
                </c:pt>
                <c:pt idx="10">
                  <c:v>H37</c:v>
                </c:pt>
              </c:strCache>
            </c:strRef>
          </c:cat>
          <c:val>
            <c:numRef>
              <c:f>'A1'!$E$62:$O$62</c:f>
              <c:numCache>
                <c:formatCode>0.0_ </c:formatCode>
                <c:ptCount val="11"/>
                <c:pt idx="0">
                  <c:v>21.5</c:v>
                </c:pt>
                <c:pt idx="1">
                  <c:v>22.2</c:v>
                </c:pt>
                <c:pt idx="2">
                  <c:v>22.6</c:v>
                </c:pt>
                <c:pt idx="3">
                  <c:v>23.7</c:v>
                </c:pt>
                <c:pt idx="4">
                  <c:v>25.1</c:v>
                </c:pt>
                <c:pt idx="5">
                  <c:v>26.2</c:v>
                </c:pt>
                <c:pt idx="6">
                  <c:v>27</c:v>
                </c:pt>
                <c:pt idx="7">
                  <c:v>27.7</c:v>
                </c:pt>
                <c:pt idx="8">
                  <c:v>28.1</c:v>
                </c:pt>
                <c:pt idx="9">
                  <c:v>28.7</c:v>
                </c:pt>
                <c:pt idx="10">
                  <c:v>28.6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C5-4960-98B2-A783D95D2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401376"/>
        <c:axId val="155400984"/>
      </c:lineChart>
      <c:catAx>
        <c:axId val="1553950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1553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395456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numFmt formatCode="#,##0_);[Red]\(#,##0\)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155395072"/>
        <c:crosses val="autoZero"/>
        <c:crossBetween val="between"/>
      </c:valAx>
      <c:valAx>
        <c:axId val="155400984"/>
        <c:scaling>
          <c:orientation val="minMax"/>
        </c:scaling>
        <c:delete val="0"/>
        <c:axPos val="r"/>
        <c:numFmt formatCode="0.0_ " sourceLinked="1"/>
        <c:majorTickMark val="out"/>
        <c:minorTickMark val="none"/>
        <c:tickLblPos val="nextTo"/>
        <c:crossAx val="155401376"/>
        <c:crosses val="max"/>
        <c:crossBetween val="between"/>
      </c:valAx>
      <c:catAx>
        <c:axId val="155401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5400984"/>
        <c:crosses val="autoZero"/>
        <c:auto val="1"/>
        <c:lblAlgn val="ctr"/>
        <c:lblOffset val="100"/>
        <c:noMultiLvlLbl val="0"/>
      </c:cat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751960053658259"/>
          <c:y val="0.30788213830367783"/>
          <c:w val="0.14043588948947092"/>
          <c:h val="0.34050606812819639"/>
        </c:manualLayout>
      </c:layout>
      <c:overlay val="0"/>
      <c:spPr>
        <a:solidFill>
          <a:srgbClr val="FFFFFF"/>
        </a:solidFill>
        <a:ln w="3175">
          <a:noFill/>
          <a:prstDash val="solid"/>
        </a:ln>
      </c:spPr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  <c:showDLblsOverMax val="0"/>
  </c:chart>
  <c:spPr>
    <a:solidFill>
      <a:srgbClr val="FFFFFF"/>
    </a:solidFill>
    <a:ln w="12700">
      <a:solidFill>
        <a:srgbClr val="000000"/>
      </a:solidFill>
      <a:prstDash val="solid"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 dirty="0"/>
              <a:t>寝屋川市の</a:t>
            </a:r>
            <a:r>
              <a:rPr lang="ja-JP" altLang="ja-JP" sz="2400" b="0" i="0" baseline="0" dirty="0"/>
              <a:t>第</a:t>
            </a:r>
            <a:r>
              <a:rPr lang="en-US" altLang="ja-JP" sz="2400" b="0" i="0" baseline="0" dirty="0"/>
              <a:t>1</a:t>
            </a:r>
            <a:r>
              <a:rPr lang="ja-JP" altLang="ja-JP" sz="2400" b="0" i="0" baseline="0" dirty="0"/>
              <a:t>号被保険者の要介護（支援）認定率、</a:t>
            </a:r>
            <a:endParaRPr lang="en-US" altLang="ja-JP" sz="2400" b="0" i="0" baseline="0" dirty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2400" b="0" i="0" baseline="0" dirty="0"/>
              <a:t>認定者数</a:t>
            </a:r>
            <a:endParaRPr lang="ja-JP" altLang="ja-JP" sz="2400" dirty="0"/>
          </a:p>
        </c:rich>
      </c:tx>
      <c:layout>
        <c:manualLayout>
          <c:xMode val="edge"/>
          <c:yMode val="edge"/>
          <c:x val="0.12295675798533014"/>
          <c:y val="1.244959710358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727996500437445"/>
          <c:y val="0.14609259101929944"/>
          <c:w val="0.67960674004839772"/>
          <c:h val="0.769487867361142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Sheet2!$B$4</c:f>
              <c:strCache>
                <c:ptCount val="1"/>
                <c:pt idx="0">
                  <c:v>要支援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Sheet2!$C$3:$M$3</c:f>
              <c:strCache>
                <c:ptCount val="11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  <c:pt idx="7">
                  <c:v>H28</c:v>
                </c:pt>
                <c:pt idx="8">
                  <c:v>H29</c:v>
                </c:pt>
                <c:pt idx="9">
                  <c:v>H32</c:v>
                </c:pt>
                <c:pt idx="10">
                  <c:v>H37</c:v>
                </c:pt>
              </c:strCache>
            </c:strRef>
          </c:cat>
          <c:val>
            <c:numRef>
              <c:f>Sheet2!$C$4:$M$4</c:f>
              <c:numCache>
                <c:formatCode>#,##0_);[Red]\(#,##0\)</c:formatCode>
                <c:ptCount val="11"/>
                <c:pt idx="0">
                  <c:v>1884</c:v>
                </c:pt>
                <c:pt idx="1">
                  <c:v>2044</c:v>
                </c:pt>
                <c:pt idx="2">
                  <c:v>2273</c:v>
                </c:pt>
                <c:pt idx="3">
                  <c:v>2542</c:v>
                </c:pt>
                <c:pt idx="4">
                  <c:v>3068</c:v>
                </c:pt>
                <c:pt idx="5">
                  <c:v>3324</c:v>
                </c:pt>
                <c:pt idx="6">
                  <c:v>3898.6044761222697</c:v>
                </c:pt>
                <c:pt idx="7">
                  <c:v>4526.8360887617164</c:v>
                </c:pt>
                <c:pt idx="8">
                  <c:v>5224.9150064513015</c:v>
                </c:pt>
                <c:pt idx="9">
                  <c:v>6346.4790521847326</c:v>
                </c:pt>
                <c:pt idx="10">
                  <c:v>7220.8488574349485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47-406F-8F52-7E530DF5F1A3}"/>
            </c:ext>
          </c:extLst>
        </c:ser>
        <c:ser>
          <c:idx val="1"/>
          <c:order val="1"/>
          <c:tx>
            <c:strRef>
              <c:f>Sheet2!$B$5</c:f>
              <c:strCache>
                <c:ptCount val="1"/>
                <c:pt idx="0">
                  <c:v>要介護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Sheet2!$C$3:$M$3</c:f>
              <c:strCache>
                <c:ptCount val="11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  <c:pt idx="7">
                  <c:v>H28</c:v>
                </c:pt>
                <c:pt idx="8">
                  <c:v>H29</c:v>
                </c:pt>
                <c:pt idx="9">
                  <c:v>H32</c:v>
                </c:pt>
                <c:pt idx="10">
                  <c:v>H37</c:v>
                </c:pt>
              </c:strCache>
            </c:strRef>
          </c:cat>
          <c:val>
            <c:numRef>
              <c:f>Sheet2!$C$5:$M$5</c:f>
              <c:numCache>
                <c:formatCode>#,##0_);[Red]\(#,##0\)</c:formatCode>
                <c:ptCount val="11"/>
                <c:pt idx="0">
                  <c:v>5385</c:v>
                </c:pt>
                <c:pt idx="1">
                  <c:v>5753</c:v>
                </c:pt>
                <c:pt idx="2">
                  <c:v>6089</c:v>
                </c:pt>
                <c:pt idx="3">
                  <c:v>6685</c:v>
                </c:pt>
                <c:pt idx="4">
                  <c:v>7061</c:v>
                </c:pt>
                <c:pt idx="5">
                  <c:v>7277</c:v>
                </c:pt>
                <c:pt idx="6">
                  <c:v>7620.6443950806715</c:v>
                </c:pt>
                <c:pt idx="7">
                  <c:v>7991.1617790266519</c:v>
                </c:pt>
                <c:pt idx="8">
                  <c:v>8401.6130331674631</c:v>
                </c:pt>
                <c:pt idx="9">
                  <c:v>9633.9632522693246</c:v>
                </c:pt>
                <c:pt idx="10">
                  <c:v>11373.015873902867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47-406F-8F52-7E530DF5F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402160"/>
        <c:axId val="155402552"/>
      </c:barChart>
      <c:lineChart>
        <c:grouping val="standard"/>
        <c:varyColors val="0"/>
        <c:ser>
          <c:idx val="2"/>
          <c:order val="2"/>
          <c:tx>
            <c:strRef>
              <c:f>Sheet2!$B$6</c:f>
              <c:strCache>
                <c:ptCount val="1"/>
                <c:pt idx="0">
                  <c:v>認定率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Sheet2!$C$3:$M$3</c:f>
              <c:strCache>
                <c:ptCount val="11"/>
                <c:pt idx="0">
                  <c:v>H21</c:v>
                </c:pt>
                <c:pt idx="1">
                  <c:v>H22</c:v>
                </c:pt>
                <c:pt idx="2">
                  <c:v>H23</c:v>
                </c:pt>
                <c:pt idx="3">
                  <c:v>H24</c:v>
                </c:pt>
                <c:pt idx="4">
                  <c:v>H25</c:v>
                </c:pt>
                <c:pt idx="5">
                  <c:v>H26</c:v>
                </c:pt>
                <c:pt idx="6">
                  <c:v>H27</c:v>
                </c:pt>
                <c:pt idx="7">
                  <c:v>H28</c:v>
                </c:pt>
                <c:pt idx="8">
                  <c:v>H29</c:v>
                </c:pt>
                <c:pt idx="9">
                  <c:v>H32</c:v>
                </c:pt>
                <c:pt idx="10">
                  <c:v>H37</c:v>
                </c:pt>
              </c:strCache>
            </c:strRef>
          </c:cat>
          <c:val>
            <c:numRef>
              <c:f>Sheet2!$C$6:$M$6</c:f>
              <c:numCache>
                <c:formatCode>0.0_ </c:formatCode>
                <c:ptCount val="11"/>
                <c:pt idx="0">
                  <c:v>13.886713153118732</c:v>
                </c:pt>
                <c:pt idx="1">
                  <c:v>14.520634684147804</c:v>
                </c:pt>
                <c:pt idx="2">
                  <c:v>15.229665246056898</c:v>
                </c:pt>
                <c:pt idx="3">
                  <c:v>16.011591788571327</c:v>
                </c:pt>
                <c:pt idx="4">
                  <c:v>16.731916018302854</c:v>
                </c:pt>
                <c:pt idx="5">
                  <c:v>16.773203379639789</c:v>
                </c:pt>
                <c:pt idx="6">
                  <c:v>17.754699246613662</c:v>
                </c:pt>
                <c:pt idx="7">
                  <c:v>18.904793203739484</c:v>
                </c:pt>
                <c:pt idx="8">
                  <c:v>20.352074617825263</c:v>
                </c:pt>
                <c:pt idx="9">
                  <c:v>23.736972957910531</c:v>
                </c:pt>
                <c:pt idx="10">
                  <c:v>28.688922933002829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47-406F-8F52-7E530DF5F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403336"/>
        <c:axId val="155402944"/>
      </c:lineChart>
      <c:catAx>
        <c:axId val="155402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55402552"/>
        <c:crosses val="autoZero"/>
        <c:auto val="1"/>
        <c:lblAlgn val="ctr"/>
        <c:lblOffset val="100"/>
        <c:noMultiLvlLbl val="0"/>
      </c:catAx>
      <c:valAx>
        <c:axId val="155402552"/>
        <c:scaling>
          <c:orientation val="minMax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55402160"/>
        <c:crosses val="autoZero"/>
        <c:crossBetween val="between"/>
      </c:valAx>
      <c:valAx>
        <c:axId val="155402944"/>
        <c:scaling>
          <c:orientation val="minMax"/>
        </c:scaling>
        <c:delete val="0"/>
        <c:axPos val="r"/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155403336"/>
        <c:crosses val="max"/>
        <c:crossBetween val="between"/>
      </c:valAx>
      <c:catAx>
        <c:axId val="155403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540294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4651832578398756"/>
          <c:y val="0.36922858244508788"/>
          <c:w val="0.14540369136253856"/>
          <c:h val="0.22875873268983191"/>
        </c:manualLayout>
      </c:layout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spPr>
    <a:ln>
      <a:solidFill>
        <a:srgbClr val="000000"/>
      </a:solidFill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 5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9F8A2-F3A9-430A-9528-2FF800D8521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9868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4856" tIns="47428" rIns="94856" bIns="474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4856" tIns="47428" rIns="94856" bIns="47428" rtlCol="0"/>
          <a:lstStyle>
            <a:lvl1pPr algn="r">
              <a:defRPr sz="1300"/>
            </a:lvl1pPr>
          </a:lstStyle>
          <a:p>
            <a:fld id="{8E3300FE-C89F-413A-AAE2-31DAAB9A6FA6}" type="datetime1">
              <a:rPr kumimoji="1" lang="ja-JP" altLang="en-US" smtClean="0"/>
              <a:pPr/>
              <a:t>2017/2/6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6" tIns="47428" rIns="94856" bIns="474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4856" tIns="47428" rIns="94856" bIns="4742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4856" tIns="47428" rIns="94856" bIns="474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3316"/>
          </a:xfrm>
          <a:prstGeom prst="rect">
            <a:avLst/>
          </a:prstGeom>
        </p:spPr>
        <p:txBody>
          <a:bodyPr vert="horz" lIns="94856" tIns="47428" rIns="94856" bIns="47428" rtlCol="0" anchor="b"/>
          <a:lstStyle>
            <a:lvl1pPr algn="r">
              <a:defRPr sz="1300"/>
            </a:lvl1pPr>
          </a:lstStyle>
          <a:p>
            <a:fld id="{6DBD21F5-9C51-43D2-8E34-71EB923BF4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2109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4737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324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7009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7772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2794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104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1990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8157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668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04801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4242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634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8500" y="741363"/>
            <a:ext cx="5340350" cy="36972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833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39371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665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2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3A16-C2F3-43BB-B16D-66979F9DB0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5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858F-264E-4354-A931-03D12F0E23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40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6142C-F68D-4B08-A039-AFAC08F90E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834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71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D851-6167-4F7B-B7FB-6579ABD07A8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6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5B035-769F-486E-806E-1D350159B5C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548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4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060E-C4F9-4F91-B2C7-01C53F352AF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18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74B-82FF-48F0-865E-CC619FA16D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7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8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39" indent="0">
              <a:buNone/>
              <a:defRPr sz="1600" b="1"/>
            </a:lvl8pPr>
            <a:lvl9pPr marL="365650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25" indent="0">
              <a:buNone/>
              <a:defRPr sz="1800" b="1"/>
            </a:lvl3pPr>
            <a:lvl4pPr marL="1371188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39" indent="0">
              <a:buNone/>
              <a:defRPr sz="1600" b="1"/>
            </a:lvl8pPr>
            <a:lvl9pPr marL="365650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D907-1736-46D7-B966-4BAC603A1F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741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8E9C9-2D30-4EA2-933D-48ADD8C4C70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592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5F6C-B4F0-4558-A8E5-F8EF37554A6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84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11" y="273053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7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5" indent="0">
              <a:buNone/>
              <a:defRPr sz="1000"/>
            </a:lvl3pPr>
            <a:lvl4pPr marL="1371188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39" indent="0">
              <a:buNone/>
              <a:defRPr sz="900"/>
            </a:lvl8pPr>
            <a:lvl9pPr marL="36565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FB92-1001-46C5-A91E-39C2C49A08B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3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4575C-29B8-4943-BA17-CF65AC11C4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95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8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63" indent="0">
              <a:buNone/>
              <a:defRPr sz="2800"/>
            </a:lvl2pPr>
            <a:lvl3pPr marL="914125" indent="0">
              <a:buNone/>
              <a:defRPr sz="2400"/>
            </a:lvl3pPr>
            <a:lvl4pPr marL="1371188" indent="0">
              <a:buNone/>
              <a:defRPr sz="2000"/>
            </a:lvl4pPr>
            <a:lvl5pPr marL="1828251" indent="0">
              <a:buNone/>
              <a:defRPr sz="2000"/>
            </a:lvl5pPr>
            <a:lvl6pPr marL="2285314" indent="0">
              <a:buNone/>
              <a:defRPr sz="2000"/>
            </a:lvl6pPr>
            <a:lvl7pPr marL="2742377" indent="0">
              <a:buNone/>
              <a:defRPr sz="2000"/>
            </a:lvl7pPr>
            <a:lvl8pPr marL="3199439" indent="0">
              <a:buNone/>
              <a:defRPr sz="2000"/>
            </a:lvl8pPr>
            <a:lvl9pPr marL="3656501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5" indent="0">
              <a:buNone/>
              <a:defRPr sz="1000"/>
            </a:lvl3pPr>
            <a:lvl4pPr marL="1371188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39" indent="0">
              <a:buNone/>
              <a:defRPr sz="900"/>
            </a:lvl8pPr>
            <a:lvl9pPr marL="365650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72134-6E0F-4647-A38A-8A666C6059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234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0176E-C4DB-4ADA-8880-07164F1AB77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98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58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739B-E25F-4E28-A57E-D12366FF7A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91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7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D52-CD13-4D0A-B584-ED0CA986567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599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016E-647C-4931-9B17-6AD8C4386E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259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5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6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3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9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2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9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5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32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3E92-7A95-4CF6-96F8-46DE89E31E8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240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EEF-2BE7-4AE6-9F00-71C5EEC1440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057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50" indent="0">
              <a:buNone/>
              <a:defRPr sz="2000" b="1"/>
            </a:lvl2pPr>
            <a:lvl3pPr marL="913300" indent="0">
              <a:buNone/>
              <a:defRPr sz="1800" b="1"/>
            </a:lvl3pPr>
            <a:lvl4pPr marL="1369952" indent="0">
              <a:buNone/>
              <a:defRPr sz="1600" b="1"/>
            </a:lvl4pPr>
            <a:lvl5pPr marL="1826602" indent="0">
              <a:buNone/>
              <a:defRPr sz="1600" b="1"/>
            </a:lvl5pPr>
            <a:lvl6pPr marL="2283254" indent="0">
              <a:buNone/>
              <a:defRPr sz="1600" b="1"/>
            </a:lvl6pPr>
            <a:lvl7pPr marL="2739906" indent="0">
              <a:buNone/>
              <a:defRPr sz="1600" b="1"/>
            </a:lvl7pPr>
            <a:lvl8pPr marL="3196554" indent="0">
              <a:buNone/>
              <a:defRPr sz="1600" b="1"/>
            </a:lvl8pPr>
            <a:lvl9pPr marL="365320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50" indent="0">
              <a:buNone/>
              <a:defRPr sz="2000" b="1"/>
            </a:lvl2pPr>
            <a:lvl3pPr marL="913300" indent="0">
              <a:buNone/>
              <a:defRPr sz="1800" b="1"/>
            </a:lvl3pPr>
            <a:lvl4pPr marL="1369952" indent="0">
              <a:buNone/>
              <a:defRPr sz="1600" b="1"/>
            </a:lvl4pPr>
            <a:lvl5pPr marL="1826602" indent="0">
              <a:buNone/>
              <a:defRPr sz="1600" b="1"/>
            </a:lvl5pPr>
            <a:lvl6pPr marL="2283254" indent="0">
              <a:buNone/>
              <a:defRPr sz="1600" b="1"/>
            </a:lvl6pPr>
            <a:lvl7pPr marL="2739906" indent="0">
              <a:buNone/>
              <a:defRPr sz="1600" b="1"/>
            </a:lvl7pPr>
            <a:lvl8pPr marL="3196554" indent="0">
              <a:buNone/>
              <a:defRPr sz="1600" b="1"/>
            </a:lvl8pPr>
            <a:lvl9pPr marL="3653204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88F4-63E2-4362-9BCA-D04FB3C4799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56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D1EB-0C01-4A14-A65E-16F01EBDA44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005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75451-040D-429F-AC91-B4D89590359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61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D2F-11D6-4AAA-89E8-FFADFFACFB8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886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11" y="273053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7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50" indent="0">
              <a:buNone/>
              <a:defRPr sz="1200"/>
            </a:lvl2pPr>
            <a:lvl3pPr marL="913300" indent="0">
              <a:buNone/>
              <a:defRPr sz="1000"/>
            </a:lvl3pPr>
            <a:lvl4pPr marL="1369952" indent="0">
              <a:buNone/>
              <a:defRPr sz="900"/>
            </a:lvl4pPr>
            <a:lvl5pPr marL="1826602" indent="0">
              <a:buNone/>
              <a:defRPr sz="900"/>
            </a:lvl5pPr>
            <a:lvl6pPr marL="2283254" indent="0">
              <a:buNone/>
              <a:defRPr sz="900"/>
            </a:lvl6pPr>
            <a:lvl7pPr marL="2739906" indent="0">
              <a:buNone/>
              <a:defRPr sz="900"/>
            </a:lvl7pPr>
            <a:lvl8pPr marL="3196554" indent="0">
              <a:buNone/>
              <a:defRPr sz="900"/>
            </a:lvl8pPr>
            <a:lvl9pPr marL="365320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851B-1DC6-4A34-ADA1-3B36EE1E40F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810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8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50" indent="0">
              <a:buNone/>
              <a:defRPr sz="2800"/>
            </a:lvl2pPr>
            <a:lvl3pPr marL="913300" indent="0">
              <a:buNone/>
              <a:defRPr sz="2400"/>
            </a:lvl3pPr>
            <a:lvl4pPr marL="1369952" indent="0">
              <a:buNone/>
              <a:defRPr sz="2000"/>
            </a:lvl4pPr>
            <a:lvl5pPr marL="1826602" indent="0">
              <a:buNone/>
              <a:defRPr sz="2000"/>
            </a:lvl5pPr>
            <a:lvl6pPr marL="2283254" indent="0">
              <a:buNone/>
              <a:defRPr sz="2000"/>
            </a:lvl6pPr>
            <a:lvl7pPr marL="2739906" indent="0">
              <a:buNone/>
              <a:defRPr sz="2000"/>
            </a:lvl7pPr>
            <a:lvl8pPr marL="3196554" indent="0">
              <a:buNone/>
              <a:defRPr sz="2000"/>
            </a:lvl8pPr>
            <a:lvl9pPr marL="365320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50" indent="0">
              <a:buNone/>
              <a:defRPr sz="1200"/>
            </a:lvl2pPr>
            <a:lvl3pPr marL="913300" indent="0">
              <a:buNone/>
              <a:defRPr sz="1000"/>
            </a:lvl3pPr>
            <a:lvl4pPr marL="1369952" indent="0">
              <a:buNone/>
              <a:defRPr sz="900"/>
            </a:lvl4pPr>
            <a:lvl5pPr marL="1826602" indent="0">
              <a:buNone/>
              <a:defRPr sz="900"/>
            </a:lvl5pPr>
            <a:lvl6pPr marL="2283254" indent="0">
              <a:buNone/>
              <a:defRPr sz="900"/>
            </a:lvl6pPr>
            <a:lvl7pPr marL="2739906" indent="0">
              <a:buNone/>
              <a:defRPr sz="900"/>
            </a:lvl7pPr>
            <a:lvl8pPr marL="3196554" indent="0">
              <a:buNone/>
              <a:defRPr sz="900"/>
            </a:lvl8pPr>
            <a:lvl9pPr marL="3653204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144E-746E-4FB0-8902-A1AB541782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916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626B-81C7-4C53-A109-D7067F96933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561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6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6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2E64-B565-46F8-8133-4A03F790B05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4834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9607-F1E2-44D1-8C8B-BB26ABE3B29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3A38-9BCB-4EAC-8028-262564C0E3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6779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64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4F88F-C89B-4CB6-93E4-BA600A9E8E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473280" y="6453340"/>
            <a:ext cx="2311400" cy="365125"/>
          </a:xfrm>
        </p:spPr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983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FE2C-E37E-4B90-AD95-4E90D9C984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6365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3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4E00-BCF4-4D16-BD56-6E155A8021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3031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38E80-93BD-41EB-8900-C8A5EB4F593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345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2550-CBD2-4548-A6B6-902D33FC57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0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2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D8BED-E905-4D77-A751-F540989B5B2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856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7518-1B9B-4DD2-9154-7357903617F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58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EBA6-5173-46ED-A9ED-E3C64A8AB4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4825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741A-D851-477E-84A8-08B96A941FD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620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54C11-B2B2-494C-9989-7702481580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1147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8724C-749A-40B3-8FA2-4C79BFFEC21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209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9349-6119-462A-8521-0A48036605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145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42956" y="609600"/>
            <a:ext cx="8420100" cy="54864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9CE0-C63F-42D9-919E-6FEE815C635A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2017/2/6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10935-1783-44CB-9E76-366C3ECDB70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5480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9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7CA9-A571-4E7F-B232-77C19A7720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88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92B53-FC3F-47C4-83D8-05CD7F89CA3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356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3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8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6E36-46DC-47E6-B0C2-A724BA9F41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3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A618-3F20-428A-8FA8-0FF3E5EC8E9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2992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14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6E5D-8458-4004-BAE1-3EF6CCA8534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7191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1396-3FA6-4065-89E5-D0AD0AE11F7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2612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D543-2B6F-43AE-891F-11368F890A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1354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9B082-F0C2-4C4B-A7A7-29E9F8EB7F6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4887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86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CA26-3DB6-4440-B10D-8F26DC62350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790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9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59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59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08F9-978A-42C8-BA96-6CE868C983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8789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58D7-4114-4EA5-A4B0-B6B5B828CB0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10275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4" y="274640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60127-DE7A-4072-B891-F36723F57E0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190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72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CD87D-4FBB-4C19-8E6C-ED71AA4058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02BD7A-635E-43A0-8464-FD5073BFE4FA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527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F1A2-00E0-4D41-B036-671FD0269E2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9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22F8-54A4-4CD5-BF97-E882A596A15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675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4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8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8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8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40D1-0A6D-4994-B236-BCD62041984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763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7B18-282A-441C-95E4-4EEE5E837F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681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0" indent="0">
              <a:buNone/>
              <a:defRPr sz="2000" b="1"/>
            </a:lvl2pPr>
            <a:lvl3pPr marL="913960" indent="0">
              <a:buNone/>
              <a:defRPr sz="1800" b="1"/>
            </a:lvl3pPr>
            <a:lvl4pPr marL="1370941" indent="0">
              <a:buNone/>
              <a:defRPr sz="1600" b="1"/>
            </a:lvl4pPr>
            <a:lvl5pPr marL="1827921" indent="0">
              <a:buNone/>
              <a:defRPr sz="1600" b="1"/>
            </a:lvl5pPr>
            <a:lvl6pPr marL="2284902" indent="0">
              <a:buNone/>
              <a:defRPr sz="1600" b="1"/>
            </a:lvl6pPr>
            <a:lvl7pPr marL="2741882" indent="0">
              <a:buNone/>
              <a:defRPr sz="1600" b="1"/>
            </a:lvl7pPr>
            <a:lvl8pPr marL="3198862" indent="0">
              <a:buNone/>
              <a:defRPr sz="1600" b="1"/>
            </a:lvl8pPr>
            <a:lvl9pPr marL="365584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0" indent="0">
              <a:buNone/>
              <a:defRPr sz="2000" b="1"/>
            </a:lvl2pPr>
            <a:lvl3pPr marL="913960" indent="0">
              <a:buNone/>
              <a:defRPr sz="1800" b="1"/>
            </a:lvl3pPr>
            <a:lvl4pPr marL="1370941" indent="0">
              <a:buNone/>
              <a:defRPr sz="1600" b="1"/>
            </a:lvl4pPr>
            <a:lvl5pPr marL="1827921" indent="0">
              <a:buNone/>
              <a:defRPr sz="1600" b="1"/>
            </a:lvl5pPr>
            <a:lvl6pPr marL="2284902" indent="0">
              <a:buNone/>
              <a:defRPr sz="1600" b="1"/>
            </a:lvl6pPr>
            <a:lvl7pPr marL="2741882" indent="0">
              <a:buNone/>
              <a:defRPr sz="1600" b="1"/>
            </a:lvl7pPr>
            <a:lvl8pPr marL="3198862" indent="0">
              <a:buNone/>
              <a:defRPr sz="1600" b="1"/>
            </a:lvl8pPr>
            <a:lvl9pPr marL="3655841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5889-F7DE-411D-8E79-D00072C3F27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279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FB0AA-140D-4E86-81E5-4FB1666EBA9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7370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226D-BEFE-46E7-9B18-EF0052152B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3435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11" y="273053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7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80" indent="0">
              <a:buNone/>
              <a:defRPr sz="1200"/>
            </a:lvl2pPr>
            <a:lvl3pPr marL="913960" indent="0">
              <a:buNone/>
              <a:defRPr sz="1000"/>
            </a:lvl3pPr>
            <a:lvl4pPr marL="1370941" indent="0">
              <a:buNone/>
              <a:defRPr sz="900"/>
            </a:lvl4pPr>
            <a:lvl5pPr marL="1827921" indent="0">
              <a:buNone/>
              <a:defRPr sz="900"/>
            </a:lvl5pPr>
            <a:lvl6pPr marL="2284902" indent="0">
              <a:buNone/>
              <a:defRPr sz="900"/>
            </a:lvl6pPr>
            <a:lvl7pPr marL="2741882" indent="0">
              <a:buNone/>
              <a:defRPr sz="900"/>
            </a:lvl7pPr>
            <a:lvl8pPr marL="3198862" indent="0">
              <a:buNone/>
              <a:defRPr sz="900"/>
            </a:lvl8pPr>
            <a:lvl9pPr marL="365584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708D6-2A62-4C84-8AB2-D93243F7612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202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8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80" indent="0">
              <a:buNone/>
              <a:defRPr sz="2800"/>
            </a:lvl2pPr>
            <a:lvl3pPr marL="913960" indent="0">
              <a:buNone/>
              <a:defRPr sz="2400"/>
            </a:lvl3pPr>
            <a:lvl4pPr marL="1370941" indent="0">
              <a:buNone/>
              <a:defRPr sz="2000"/>
            </a:lvl4pPr>
            <a:lvl5pPr marL="1827921" indent="0">
              <a:buNone/>
              <a:defRPr sz="2000"/>
            </a:lvl5pPr>
            <a:lvl6pPr marL="2284902" indent="0">
              <a:buNone/>
              <a:defRPr sz="2000"/>
            </a:lvl6pPr>
            <a:lvl7pPr marL="2741882" indent="0">
              <a:buNone/>
              <a:defRPr sz="2000"/>
            </a:lvl7pPr>
            <a:lvl8pPr marL="3198862" indent="0">
              <a:buNone/>
              <a:defRPr sz="2000"/>
            </a:lvl8pPr>
            <a:lvl9pPr marL="3655841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80" indent="0">
              <a:buNone/>
              <a:defRPr sz="1200"/>
            </a:lvl2pPr>
            <a:lvl3pPr marL="913960" indent="0">
              <a:buNone/>
              <a:defRPr sz="1000"/>
            </a:lvl3pPr>
            <a:lvl4pPr marL="1370941" indent="0">
              <a:buNone/>
              <a:defRPr sz="900"/>
            </a:lvl4pPr>
            <a:lvl5pPr marL="1827921" indent="0">
              <a:buNone/>
              <a:defRPr sz="900"/>
            </a:lvl5pPr>
            <a:lvl6pPr marL="2284902" indent="0">
              <a:buNone/>
              <a:defRPr sz="900"/>
            </a:lvl6pPr>
            <a:lvl7pPr marL="2741882" indent="0">
              <a:buNone/>
              <a:defRPr sz="900"/>
            </a:lvl7pPr>
            <a:lvl8pPr marL="3198862" indent="0">
              <a:buNone/>
              <a:defRPr sz="900"/>
            </a:lvl8pPr>
            <a:lvl9pPr marL="3655841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9B98-3900-4E35-BAD4-C50DBD8B38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9283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750C-6945-449F-B1B1-59353289EC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445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5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A945-573B-4F0B-A44D-6416B13BDDB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0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659E-B722-4C3B-877E-5FE7A71C4D7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2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568-510F-4333-AF0A-152B12CBD7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7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6D32-6084-4DC7-992C-FBC18E280EC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23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D92A-27CB-40A8-B219-FB13C52B3E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7341B-C055-4E9F-AA45-0E5459FA9D7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4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13" tIns="45707" rIns="91413" bIns="45707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13" tIns="45707" rIns="91413" bIns="4570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3" y="6356396"/>
            <a:ext cx="2311400" cy="365125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5"/>
            <a:fld id="{69DC4778-B1D1-4BC3-A6A7-B63A2E5FB39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125"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96"/>
            <a:ext cx="3136900" cy="365125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5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902"/>
            <a:ext cx="2311400" cy="365125"/>
          </a:xfrm>
          <a:prstGeom prst="rect">
            <a:avLst/>
          </a:prstGeom>
        </p:spPr>
        <p:txBody>
          <a:bodyPr vert="horz" lIns="91413" tIns="45707" rIns="91413" bIns="4570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25"/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125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sldNum="0" hdr="0" ftr="0" dt="0"/>
  <p:txStyles>
    <p:titleStyle>
      <a:lvl1pPr algn="ctr" defTabSz="91412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7" indent="-342797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2" algn="l" defTabSz="91412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2" indent="-228532" algn="l" defTabSz="91412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4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7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0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3" indent="-228532" algn="l" defTabSz="91412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5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8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9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1" algn="l" defTabSz="91412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330" tIns="45667" rIns="91330" bIns="45667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330" tIns="45667" rIns="91330" bIns="456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3" y="6356401"/>
            <a:ext cx="2311400" cy="365125"/>
          </a:xfrm>
          <a:prstGeom prst="rect">
            <a:avLst/>
          </a:prstGeom>
        </p:spPr>
        <p:txBody>
          <a:bodyPr vert="horz" lIns="91330" tIns="45667" rIns="91330" bIns="4566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300"/>
            <a:fld id="{382B6FD1-D93F-4156-B209-F1A549F4103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3300"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401"/>
            <a:ext cx="3136900" cy="365125"/>
          </a:xfrm>
          <a:prstGeom prst="rect">
            <a:avLst/>
          </a:prstGeom>
        </p:spPr>
        <p:txBody>
          <a:bodyPr vert="horz" lIns="91330" tIns="45667" rIns="91330" bIns="4566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300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907"/>
            <a:ext cx="2311400" cy="365125"/>
          </a:xfrm>
          <a:prstGeom prst="rect">
            <a:avLst/>
          </a:prstGeom>
        </p:spPr>
        <p:txBody>
          <a:bodyPr vert="horz" lIns="91330" tIns="45667" rIns="91330" bIns="4566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300"/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3300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1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hf sldNum="0" hdr="0" ftr="0" dt="0"/>
  <p:txStyles>
    <p:titleStyle>
      <a:lvl1pPr algn="ctr" defTabSz="9133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87" indent="-342487" algn="l" defTabSz="9133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057" indent="-285408" algn="l" defTabSz="9133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627" indent="-228327" algn="l" defTabSz="9133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79" indent="-228327" algn="l" defTabSz="9133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928" indent="-228327" algn="l" defTabSz="9133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578" indent="-228327" algn="l" defTabSz="9133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230" indent="-228327" algn="l" defTabSz="9133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880" indent="-228327" algn="l" defTabSz="9133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531" indent="-228327" algn="l" defTabSz="9133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50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300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52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602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54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906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54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204" algn="l" defTabSz="9133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8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D9228-A54B-4038-8E12-5BEF5E7FC4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8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8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27FFD-3D24-4EC2-AEC8-E83A8D96C0A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33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14" y="6356384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35"/>
            <a:fld id="{B309EAC4-1319-42DD-A8AC-10E5F4F79D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235"/>
              <a:t>2017/2/6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84"/>
            <a:ext cx="31369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84"/>
            <a:ext cx="2311400" cy="365125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35"/>
            <a:fld id="{FCE98AE0-BE98-4E8C-BBDC-F98D666762F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235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86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hf sldNum="0" hdr="0" ftr="0" dt="0"/>
  <p:txStyles>
    <p:titleStyle>
      <a:lvl1pPr algn="ctr" defTabSz="91423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91423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91423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91423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3" y="6356397"/>
            <a:ext cx="23114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60"/>
            <a:fld id="{70B229BD-2C4A-4723-90E2-E32828300AF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3960"/>
              <a:t>2017/2/6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97"/>
            <a:ext cx="31369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60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4600" y="6492903"/>
            <a:ext cx="23114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960"/>
            <a:fld id="{5A02BD7A-635E-43A0-8464-FD5073BFE4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3960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9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sldNum="0" hdr="0" ftr="0" dt="0"/>
  <p:txStyles>
    <p:titleStyle>
      <a:lvl1pPr algn="ctr" defTabSz="91396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35" indent="-342735" algn="l" defTabSz="91396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93" indent="-285613" algn="l" defTabSz="9139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51" indent="-228491" algn="l" defTabSz="91396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32" indent="-228491" algn="l" defTabSz="91396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11" indent="-228491" algn="l" defTabSz="91396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91" indent="-228491" algn="l" defTabSz="9139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71" indent="-228491" algn="l" defTabSz="9139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52" indent="-228491" algn="l" defTabSz="9139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333" indent="-228491" algn="l" defTabSz="91396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0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60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41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21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02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82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62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41" algn="l" defTabSz="91396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2930" y="1412776"/>
            <a:ext cx="8352928" cy="1470025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介護予防・日常生活支援</a:t>
            </a:r>
            <a:r>
              <a:rPr lang="ja-JP" altLang="en-US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総合事業</a:t>
            </a:r>
            <a:r>
              <a: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1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について（案）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54302" y="4869160"/>
            <a:ext cx="7571556" cy="1273696"/>
          </a:xfrm>
        </p:spPr>
        <p:txBody>
          <a:bodyPr/>
          <a:lstStyle/>
          <a:p>
            <a:pPr algn="r"/>
            <a:r>
              <a:rPr kumimoji="1" lang="ja-JP" altLang="en-US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kumimoji="1" lang="en-US" altLang="ja-JP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28</a:t>
            </a:r>
            <a:r>
              <a:rPr lang="ja-JP" altLang="en-US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21</a:t>
            </a:r>
            <a:r>
              <a:rPr lang="ja-JP" altLang="en-US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kumimoji="1" lang="en-US" altLang="ja-JP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寝屋川市高齢介護室</a:t>
            </a:r>
          </a:p>
          <a:p>
            <a:pPr algn="r"/>
            <a:endParaRPr kumimoji="1" lang="ja-JP" altLang="en-US" dirty="0">
              <a:solidFill>
                <a:schemeClr val="tx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72930" y="3321982"/>
            <a:ext cx="8352928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000" kern="100" dirty="0">
                <a:latin typeface="ＭＳ 明朝" panose="02020609040205080304" pitchFamily="17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latin typeface="ＭＳ 明朝" panose="02020609040205080304" pitchFamily="17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latin typeface="ＭＳ 明朝" panose="02020609040205080304" pitchFamily="17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現時点での内容を整理したものであり、今後変更もあり得ます。 </a:t>
            </a:r>
            <a:endParaRPr lang="ja-JP" altLang="ja-JP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>
            <a:graphicFrameLocks/>
          </p:cNvGraphicFramePr>
          <p:nvPr/>
        </p:nvGraphicFramePr>
        <p:xfrm>
          <a:off x="272483" y="188640"/>
          <a:ext cx="928903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寝屋川市の年齢</a:t>
            </a:r>
            <a:r>
              <a:rPr lang="zh-TW" altLang="en-US" dirty="0">
                <a:latin typeface="ＭＳ Ｐゴシック" pitchFamily="50" charset="-128"/>
                <a:ea typeface="ＭＳ Ｐゴシック" pitchFamily="50" charset="-128"/>
              </a:rPr>
              <a:t>別認定率 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（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H26)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704530" y="2600908"/>
          <a:ext cx="8496942" cy="1836204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416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61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/>
                        <a:t>65</a:t>
                      </a:r>
                      <a:r>
                        <a:rPr lang="ja-JP" altLang="en-US" sz="2000" u="none" strike="noStrike" dirty="0"/>
                        <a:t>～</a:t>
                      </a:r>
                      <a:r>
                        <a:rPr lang="en-US" altLang="ja-JP" sz="2000" u="none" strike="noStrike" dirty="0"/>
                        <a:t>69</a:t>
                      </a:r>
                      <a:r>
                        <a:rPr lang="ja-JP" altLang="en-US" sz="2000" u="none" strike="noStrike" dirty="0"/>
                        <a:t>歳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/>
                        <a:t>70</a:t>
                      </a:r>
                      <a:r>
                        <a:rPr lang="ja-JP" altLang="en-US" sz="2000" u="none" strike="noStrike" dirty="0"/>
                        <a:t>～</a:t>
                      </a:r>
                      <a:r>
                        <a:rPr lang="en-US" altLang="ja-JP" sz="2000" u="none" strike="noStrike" dirty="0"/>
                        <a:t>74</a:t>
                      </a:r>
                      <a:r>
                        <a:rPr lang="ja-JP" altLang="en-US" sz="2000" u="none" strike="noStrike" dirty="0"/>
                        <a:t>歳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/>
                        <a:t>75</a:t>
                      </a:r>
                      <a:r>
                        <a:rPr lang="ja-JP" altLang="en-US" sz="2000" u="none" strike="noStrike" dirty="0"/>
                        <a:t>～</a:t>
                      </a:r>
                      <a:r>
                        <a:rPr lang="en-US" altLang="ja-JP" sz="2000" u="none" strike="noStrike" dirty="0"/>
                        <a:t>79</a:t>
                      </a:r>
                      <a:r>
                        <a:rPr lang="ja-JP" altLang="en-US" sz="2000" u="none" strike="noStrike" dirty="0"/>
                        <a:t>歳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/>
                        <a:t>80</a:t>
                      </a:r>
                      <a:r>
                        <a:rPr lang="ja-JP" altLang="en-US" sz="2000" u="none" strike="noStrike" dirty="0"/>
                        <a:t>～</a:t>
                      </a:r>
                      <a:r>
                        <a:rPr lang="en-US" altLang="ja-JP" sz="2000" u="none" strike="noStrike" dirty="0"/>
                        <a:t>84</a:t>
                      </a:r>
                      <a:r>
                        <a:rPr lang="ja-JP" altLang="en-US" sz="2000" u="none" strike="noStrike" dirty="0"/>
                        <a:t>歳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/>
                        <a:t>85</a:t>
                      </a:r>
                      <a:r>
                        <a:rPr lang="ja-JP" altLang="en-US" sz="2000" u="none" strike="noStrike" dirty="0"/>
                        <a:t>～</a:t>
                      </a:r>
                      <a:r>
                        <a:rPr lang="en-US" altLang="ja-JP" sz="2000" u="none" strike="noStrike" dirty="0"/>
                        <a:t>89</a:t>
                      </a:r>
                      <a:r>
                        <a:rPr lang="ja-JP" altLang="en-US" sz="2000" u="none" strike="noStrike" dirty="0"/>
                        <a:t>歳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u="none" strike="noStrike" dirty="0"/>
                        <a:t>90</a:t>
                      </a:r>
                      <a:r>
                        <a:rPr lang="ja-JP" altLang="en-US" sz="2000" u="none" strike="noStrike" dirty="0"/>
                        <a:t>歳以上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/>
                        <a:t>3.4 %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/>
                        <a:t>7.5% 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/>
                        <a:t>17.3 %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/>
                        <a:t>35.9% 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/>
                        <a:t>58.3 %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800" u="none" strike="noStrike" dirty="0"/>
                        <a:t>80.3% 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u="none" strike="noStrike" dirty="0"/>
                        <a:t>5.4 %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800" u="none" strike="noStrike" dirty="0"/>
                        <a:t>33.7 %</a:t>
                      </a:r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28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/>
          <p:cNvGraphicFramePr/>
          <p:nvPr/>
        </p:nvGraphicFramePr>
        <p:xfrm>
          <a:off x="272482" y="332656"/>
          <a:ext cx="943304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64568" y="1052736"/>
          <a:ext cx="8208911" cy="4975756"/>
        </p:xfrm>
        <a:graphic>
          <a:graphicData uri="http://schemas.openxmlformats.org/drawingml/2006/table">
            <a:tbl>
              <a:tblPr/>
              <a:tblGrid>
                <a:gridCol w="1232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4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3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全国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27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37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(2012)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(2015)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(2020)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(2025)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各年齢の認知症有病率が一定の場合の将来推計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人数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462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517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602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675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15.7%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17.2%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19.0%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各年齢の認知症有病率が上昇する場合の将来推計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人数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525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631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730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万人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16.0%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18.0%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20.6%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377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748" marR="6748" marT="67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748" marR="6748" marT="67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748" marR="6748" marT="67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748" marR="6748" marT="67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6748" marR="6748" marT="67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寝屋川市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24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27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平成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37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年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(2012)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(2015)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(2020)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(2025)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各年齢の認知症有病率が一定の場合の将来推計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人数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8,644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10,186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11,580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12,314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15.7%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17.2%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19.0%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7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各年齢の認知症有病率が上昇する場合の将来推計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人数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/(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率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)</a:t>
                      </a:r>
                    </a:p>
                  </a:txBody>
                  <a:tcPr marL="6748" marR="6748" marT="6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15.0%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10,380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12,118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13,351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人</a:t>
                      </a:r>
                    </a:p>
                  </a:txBody>
                  <a:tcPr marL="6748" marR="6748" marT="67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7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16.0%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18.0%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20.6%</a:t>
                      </a:r>
                    </a:p>
                  </a:txBody>
                  <a:tcPr marL="6748" marR="6748" marT="674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495302" y="274638"/>
            <a:ext cx="8915400" cy="92211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認知症高齢者数の推計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2" y="1417638"/>
            <a:ext cx="8915400" cy="4708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○今後、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歳以上の人口が増えることにより、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認定率が上がり、要介護認定者が増えると予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測される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○その一方で、介護保険料を負担する年齢層は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減少し、介護従事者も不足すると予測される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↓　　↓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介護保険料は増額するのに、サービスが受けられないおそれ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571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548680"/>
            <a:ext cx="8915400" cy="576064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/>
              <a:t>介護予防・日常生活支援総合事業の導入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2" y="1700808"/>
            <a:ext cx="8915400" cy="44253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＜国から市町村へ＞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国が定める全国一律の保険給付を、地域の実情に応じて創意工夫が図れる市町村事業に移行</a:t>
            </a: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＜事業の目的＞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○サービスの充実</a:t>
            </a:r>
          </a:p>
          <a:p>
            <a:pPr lvl="0"/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多様なニーズに対するサービスの拡がりによ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在宅生活の安心確保</a:t>
            </a:r>
          </a:p>
          <a:p>
            <a:pPr marL="0" indent="0">
              <a:buNone/>
            </a:pP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○費用の効率化</a:t>
            </a:r>
          </a:p>
          <a:p>
            <a:pPr lvl="0"/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住民主体のサービス利用の拡充</a:t>
            </a:r>
          </a:p>
          <a:p>
            <a:pPr lvl="0"/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認定に至らない高齢者の増加</a:t>
            </a:r>
          </a:p>
          <a:p>
            <a:pPr lvl="0"/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重度化予防の推進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747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85021"/>
              </p:ext>
            </p:extLst>
          </p:nvPr>
        </p:nvGraphicFramePr>
        <p:xfrm>
          <a:off x="83738" y="584953"/>
          <a:ext cx="9733060" cy="619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5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2000">
                <a:tc>
                  <a:txBody>
                    <a:bodyPr/>
                    <a:lstStyle/>
                    <a:p>
                      <a:pPr algn="ctr"/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財源構成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国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25%</a:t>
                      </a: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都道府県　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12.5%</a:t>
                      </a: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endParaRPr lang="ja-JP" alt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市町村　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12.5%</a:t>
                      </a: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号保険料　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22%</a:t>
                      </a: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号保険料　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>
                        <a:spcBef>
                          <a:spcPts val="0"/>
                        </a:spcBef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28%</a:t>
                      </a:r>
                      <a:endParaRPr lang="ja-JP" alt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9856" marR="89856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000">
                <a:tc>
                  <a:txBody>
                    <a:bodyPr/>
                    <a:lstStyle/>
                    <a:p>
                      <a:pPr algn="ctr"/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財源構成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国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39%</a:t>
                      </a:r>
                    </a:p>
                    <a:p>
                      <a:pPr marL="36000" indent="0"/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都道府県　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19.5%</a:t>
                      </a:r>
                    </a:p>
                    <a:p>
                      <a:pPr marL="36000" indent="0"/>
                      <a:endParaRPr lang="ja-JP" altLang="en-US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市町村　　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19.5%</a:t>
                      </a:r>
                    </a:p>
                    <a:p>
                      <a:pPr marL="36000" indent="0"/>
                      <a:endParaRPr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号保険料　  </a:t>
                      </a:r>
                      <a:endParaRPr lang="en-US" altLang="ja-JP" sz="1200" dirty="0">
                        <a:solidFill>
                          <a:schemeClr val="tx1"/>
                        </a:solidFill>
                      </a:endParaRPr>
                    </a:p>
                    <a:p>
                      <a:pPr marL="36000" indent="0"/>
                      <a:r>
                        <a:rPr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22%</a:t>
                      </a:r>
                      <a:endParaRPr lang="ja-JP" alt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200" dirty="0"/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9856" marR="89856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右矢印 36"/>
          <p:cNvSpPr/>
          <p:nvPr/>
        </p:nvSpPr>
        <p:spPr>
          <a:xfrm>
            <a:off x="4517828" y="6178605"/>
            <a:ext cx="672151" cy="288032"/>
          </a:xfrm>
          <a:prstGeom prst="rightArrow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4503420" y="4072047"/>
            <a:ext cx="672151" cy="288032"/>
          </a:xfrm>
          <a:prstGeom prst="rightArrow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502275" y="2348880"/>
            <a:ext cx="672151" cy="288032"/>
          </a:xfrm>
          <a:prstGeom prst="rightArrow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502275" y="1191727"/>
            <a:ext cx="672151" cy="288032"/>
          </a:xfrm>
          <a:prstGeom prst="rightArrow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4502275" y="1697523"/>
            <a:ext cx="672151" cy="288032"/>
          </a:xfrm>
          <a:prstGeom prst="rightArrow">
            <a:avLst/>
          </a:prstGeom>
          <a:solidFill>
            <a:schemeClr val="accent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44371" y="1147425"/>
            <a:ext cx="3489282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/>
            <a:r>
              <a:rPr lang="ja-JP" altLang="en-US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介護予防給付</a:t>
            </a:r>
            <a:endParaRPr lang="en-US" altLang="ja-JP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marL="88900"/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（要支援</a:t>
            </a:r>
            <a:r>
              <a:rPr lang="en-US" altLang="ja-JP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～２）</a:t>
            </a:r>
            <a:endParaRPr lang="ja-JP" altLang="en-US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14971" y="2129579"/>
            <a:ext cx="3019671" cy="1510427"/>
          </a:xfrm>
          <a:prstGeom prst="rect">
            <a:avLst/>
          </a:prstGeom>
          <a:solidFill>
            <a:srgbClr val="99FF99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87313"/>
            <a:r>
              <a:rPr lang="ja-JP" altLang="en-US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介護予防事業</a:t>
            </a:r>
            <a:endParaRPr lang="en-US" altLang="ja-JP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lang="ja-JP" altLang="en-US" sz="105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又は</a:t>
            </a:r>
            <a:r>
              <a:rPr lang="ja-JP" altLang="en-US" sz="1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介護予防・日常生活支援総合事業</a:t>
            </a:r>
            <a:endParaRPr lang="en-US" altLang="ja-JP" sz="1400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○ 二次予防事業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○ 一次予防事業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174625" algn="just"/>
            <a:r>
              <a:rPr lang="ja-JP" altLang="en-US" sz="1200" dirty="0">
                <a:solidFill>
                  <a:prstClr val="black"/>
                </a:solidFill>
              </a:rPr>
              <a:t>介護予防・日常生活支援総合事業の場合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marL="174625" algn="just"/>
            <a:r>
              <a:rPr lang="ja-JP" altLang="en-US" sz="1200" dirty="0">
                <a:solidFill>
                  <a:prstClr val="black"/>
                </a:solidFill>
              </a:rPr>
              <a:t>は、上記の他、生活支援サービスを含む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marL="174625" algn="just"/>
            <a:r>
              <a:rPr lang="ja-JP" altLang="en-US" sz="1200" dirty="0">
                <a:solidFill>
                  <a:prstClr val="black"/>
                </a:solidFill>
              </a:rPr>
              <a:t>要支援者向け事業、介護予防支援事業。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14969" y="3817358"/>
            <a:ext cx="3035222" cy="947137"/>
          </a:xfrm>
          <a:prstGeom prst="rect">
            <a:avLst/>
          </a:prstGeom>
          <a:solidFill>
            <a:srgbClr val="FFCCCC"/>
          </a:solidFill>
          <a:ln w="6350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87313"/>
            <a:r>
              <a:rPr lang="ja-JP" altLang="en-US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包括的支援事業</a:t>
            </a:r>
            <a:endParaRPr lang="en-US" altLang="ja-JP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○地域包括支援センターの運営</a:t>
            </a:r>
            <a:endParaRPr lang="en-US" altLang="ja-JP" sz="1400" dirty="0">
              <a:solidFill>
                <a:prstClr val="black"/>
              </a:solidFill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</a:rPr>
              <a:t>　 ・介護予防ケアマネジメント、総合相談支援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</a:rPr>
              <a:t>　  業務、権利擁護業務、ケアマネジメント支援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414969" y="5843783"/>
            <a:ext cx="3035222" cy="864000"/>
          </a:xfrm>
          <a:prstGeom prst="rect">
            <a:avLst/>
          </a:prstGeom>
          <a:solidFill>
            <a:srgbClr val="CCFFFF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/>
            <a:r>
              <a:rPr lang="ja-JP" altLang="en-US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任意事業</a:t>
            </a:r>
            <a:endParaRPr lang="en-US" altLang="ja-JP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○ 介護給付費適正化事業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○ 家族介護支援事業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○ その他の事業</a:t>
            </a:r>
            <a:endParaRPr lang="ja-JP" altLang="en-US" sz="1200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299045" y="1695999"/>
            <a:ext cx="4032907" cy="1944000"/>
          </a:xfrm>
          <a:prstGeom prst="rect">
            <a:avLst/>
          </a:prstGeom>
          <a:solidFill>
            <a:srgbClr val="99FF99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Ins="0" rtlCol="0" anchor="t"/>
          <a:lstStyle/>
          <a:p>
            <a:pPr marL="88900"/>
            <a:r>
              <a:rPr lang="ja-JP" altLang="en-US" sz="16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新しい介護予防・日常生活支援総合事業</a:t>
            </a:r>
            <a:endParaRPr lang="en-US" altLang="ja-JP" sz="16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88900"/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（要支援</a:t>
            </a:r>
            <a:r>
              <a:rPr lang="en-US" altLang="ja-JP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～２、それ以外の者）</a:t>
            </a:r>
            <a:endParaRPr lang="en-US" altLang="ja-JP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 介護予防・生活支援サービス事業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　・訪問型サービス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　・通所型サービス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　・生活支援サービス（配食等）</a:t>
            </a:r>
            <a:endParaRPr lang="en-US" altLang="ja-JP" sz="1400" dirty="0">
              <a:solidFill>
                <a:prstClr val="black"/>
              </a:solidFill>
            </a:endParaRPr>
          </a:p>
          <a:p>
            <a:r>
              <a:rPr lang="ja-JP" altLang="en-US" sz="1400" dirty="0">
                <a:solidFill>
                  <a:prstClr val="black"/>
                </a:solidFill>
              </a:rPr>
              <a:t>　　・介護予防支援事業（ケアマネジメント）</a:t>
            </a:r>
            <a:endParaRPr lang="en-US" altLang="ja-JP" sz="14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 一般介護予防事業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299045" y="3806011"/>
            <a:ext cx="4032907" cy="1944000"/>
          </a:xfrm>
          <a:prstGeom prst="rect">
            <a:avLst/>
          </a:prstGeom>
          <a:solidFill>
            <a:srgbClr val="FFCCCC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/>
          <a:lstStyle/>
          <a:p>
            <a:pPr marL="88900"/>
            <a:r>
              <a:rPr lang="ja-JP" altLang="en-US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包括的支援事業</a:t>
            </a:r>
            <a:r>
              <a:rPr lang="ja-JP" altLang="en-US" dirty="0">
                <a:solidFill>
                  <a:prstClr val="black"/>
                </a:solidFill>
              </a:rPr>
              <a:t>　</a:t>
            </a:r>
            <a:endParaRPr lang="en-US" altLang="ja-JP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 地域包括支援センターの運営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marL="271463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</a:rPr>
              <a:t>（左記に加え、</a:t>
            </a:r>
            <a:r>
              <a:rPr lang="ja-JP" altLang="en-US" sz="1200" b="1" dirty="0">
                <a:solidFill>
                  <a:srgbClr val="FF0000"/>
                </a:solidFill>
              </a:rPr>
              <a:t>地域ケア会議の充実</a:t>
            </a:r>
            <a:r>
              <a:rPr lang="ja-JP" altLang="en-US" sz="1200" dirty="0">
                <a:solidFill>
                  <a:prstClr val="black"/>
                </a:solidFill>
              </a:rPr>
              <a:t>）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 </a:t>
            </a:r>
            <a:r>
              <a:rPr lang="ja-JP" altLang="en-US" sz="1400" b="1" dirty="0">
                <a:solidFill>
                  <a:srgbClr val="FF0000"/>
                </a:solidFill>
              </a:rPr>
              <a:t>在宅医療・介護連携の推進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 </a:t>
            </a:r>
            <a:r>
              <a:rPr lang="ja-JP" altLang="en-US" sz="1400" b="1" dirty="0">
                <a:solidFill>
                  <a:srgbClr val="FF0000"/>
                </a:solidFill>
              </a:rPr>
              <a:t>認知症施策の推進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 marL="444500" indent="-173038">
              <a:lnSpc>
                <a:spcPts val="1500"/>
              </a:lnSpc>
            </a:pPr>
            <a:r>
              <a:rPr lang="ja-JP" altLang="en-US" sz="1200" dirty="0">
                <a:solidFill>
                  <a:prstClr val="black"/>
                </a:solidFill>
              </a:rPr>
              <a:t>（認知症初期集中支援チーム、認知症地域支援推進員 等）</a:t>
            </a:r>
            <a:endParaRPr lang="en-US" altLang="ja-JP" sz="1200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400" dirty="0">
                <a:solidFill>
                  <a:prstClr val="black"/>
                </a:solidFill>
              </a:rPr>
              <a:t>○ </a:t>
            </a:r>
            <a:r>
              <a:rPr lang="ja-JP" altLang="en-US" sz="1400" b="1" dirty="0">
                <a:solidFill>
                  <a:srgbClr val="FF0000"/>
                </a:solidFill>
              </a:rPr>
              <a:t>生活支援サービスの体制整備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 marL="271463"/>
            <a:r>
              <a:rPr lang="ja-JP" altLang="en-US" sz="1200" dirty="0">
                <a:solidFill>
                  <a:prstClr val="black"/>
                </a:solidFill>
              </a:rPr>
              <a:t>（コーディネーターの配置、協議体の設置等）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298012" y="1147425"/>
            <a:ext cx="4444594" cy="396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algn="ctr"/>
            <a:r>
              <a:rPr lang="ja-JP" altLang="en-US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介護予防給付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（要支援</a:t>
            </a:r>
            <a:r>
              <a:rPr lang="en-US" altLang="ja-JP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～２）</a:t>
            </a:r>
            <a:endParaRPr lang="en-US" altLang="ja-JP" sz="1200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左中かっこ 8"/>
          <p:cNvSpPr/>
          <p:nvPr/>
        </p:nvSpPr>
        <p:spPr>
          <a:xfrm>
            <a:off x="5110203" y="4612239"/>
            <a:ext cx="212258" cy="1043984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00782" y="4936143"/>
            <a:ext cx="360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4F81B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12259" y="914733"/>
            <a:ext cx="999118" cy="276999"/>
          </a:xfrm>
          <a:prstGeom prst="rect">
            <a:avLst/>
          </a:prstGeom>
          <a:noFill/>
          <a:ln w="9525" cmpd="sng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4F81B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現行と同様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12259" y="1492539"/>
            <a:ext cx="99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rgbClr val="4F81B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事業に移行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2476590" y="1224950"/>
            <a:ext cx="1874948" cy="28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訪問看護、福祉用具等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476379" y="1656433"/>
            <a:ext cx="1874948" cy="288000"/>
          </a:xfrm>
          <a:prstGeom prst="roundRect">
            <a:avLst/>
          </a:prstGeom>
          <a:solidFill>
            <a:srgbClr val="99FF99"/>
          </a:solidFill>
          <a:ln w="63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訪問介護、通所介護</a:t>
            </a:r>
          </a:p>
        </p:txBody>
      </p:sp>
      <p:sp>
        <p:nvSpPr>
          <p:cNvPr id="31" name="左中かっこ 30"/>
          <p:cNvSpPr/>
          <p:nvPr/>
        </p:nvSpPr>
        <p:spPr>
          <a:xfrm>
            <a:off x="5105352" y="2374206"/>
            <a:ext cx="212258" cy="1116000"/>
          </a:xfrm>
          <a:prstGeom prst="lef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00782" y="2631887"/>
            <a:ext cx="3600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4F81B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多様化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5299045" y="5851223"/>
            <a:ext cx="4032907" cy="864000"/>
          </a:xfrm>
          <a:prstGeom prst="rect">
            <a:avLst/>
          </a:prstGeom>
          <a:solidFill>
            <a:srgbClr val="CCFFFF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/>
            <a:r>
              <a:rPr lang="ja-JP" altLang="en-US" dirty="0">
                <a:solidFill>
                  <a:prstClr val="black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任意事業</a:t>
            </a:r>
            <a:endParaRPr lang="en-US" altLang="ja-JP" dirty="0">
              <a:solidFill>
                <a:prstClr val="black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○ 介護給付費適正化事業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○ 家族介護支援事業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○ その他の事業</a:t>
            </a:r>
            <a:endParaRPr lang="ja-JP" altLang="en-US" sz="1200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大かっこ 3"/>
          <p:cNvSpPr/>
          <p:nvPr/>
        </p:nvSpPr>
        <p:spPr>
          <a:xfrm>
            <a:off x="1595467" y="3083539"/>
            <a:ext cx="2759357" cy="54000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944371" y="2140604"/>
            <a:ext cx="389140" cy="4572000"/>
          </a:xfrm>
          <a:prstGeom prst="rect">
            <a:avLst/>
          </a:prstGeom>
          <a:solidFill>
            <a:srgbClr val="66CCFF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地域支援事業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9388844" y="1697523"/>
            <a:ext cx="353764" cy="5010260"/>
          </a:xfrm>
          <a:prstGeom prst="rect">
            <a:avLst/>
          </a:prstGeom>
          <a:solidFill>
            <a:srgbClr val="66CCFF"/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地域支援事業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944370" y="659207"/>
            <a:ext cx="3490269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/>
            <a:r>
              <a:rPr lang="ja-JP" altLang="en-US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介護給付 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（要介護</a:t>
            </a:r>
            <a:r>
              <a:rPr lang="en-US" altLang="ja-JP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～５）</a:t>
            </a:r>
            <a:endParaRPr lang="en-US" altLang="ja-JP" sz="1200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300097" y="667869"/>
            <a:ext cx="4442510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mpd="sng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prstMaterial="matte">
            <a:bevelT w="127000" h="25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88" algn="ctr"/>
            <a:r>
              <a:rPr lang="ja-JP" altLang="en-US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介護給付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（要介護</a:t>
            </a:r>
            <a:r>
              <a:rPr lang="en-US" altLang="ja-JP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～５）</a:t>
            </a:r>
            <a:endParaRPr lang="en-US" altLang="ja-JP" sz="1200" dirty="0">
              <a:solidFill>
                <a:prstClr val="black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83738" y="8656"/>
            <a:ext cx="9679114" cy="324000"/>
          </a:xfrm>
          <a:prstGeom prst="rect">
            <a:avLst/>
          </a:prstGeom>
          <a:solidFill>
            <a:srgbClr val="FFFF00">
              <a:alpha val="29000"/>
            </a:srgbClr>
          </a:solidFill>
          <a:ln w="9525"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/>
            <a:r>
              <a:rPr lang="ja-JP" altLang="en-US" sz="2000" b="1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新しい地域支援事業の全体像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1398" y="468967"/>
            <a:ext cx="9852321" cy="6372000"/>
          </a:xfrm>
          <a:prstGeom prst="roundRect">
            <a:avLst>
              <a:gd name="adj" fmla="val 1162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073932" y="358623"/>
            <a:ext cx="71814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＜現行＞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33220" y="358623"/>
            <a:ext cx="107721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＜見直し後＞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4351306" y="371106"/>
            <a:ext cx="1079072" cy="204311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0" rIns="72000" bIns="0" rtlCol="0" anchor="ctr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</a:rPr>
              <a:t>介護保険制度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50192" y="2014811"/>
            <a:ext cx="999118" cy="430887"/>
          </a:xfrm>
          <a:prstGeom prst="rect">
            <a:avLst/>
          </a:prstGeom>
          <a:noFill/>
          <a:ln w="9525" cmpd="sng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4F81BD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全市町村で実施</a:t>
            </a:r>
          </a:p>
        </p:txBody>
      </p:sp>
      <p:sp>
        <p:nvSpPr>
          <p:cNvPr id="2" name="四角形: 角を丸くする 1"/>
          <p:cNvSpPr/>
          <p:nvPr/>
        </p:nvSpPr>
        <p:spPr>
          <a:xfrm>
            <a:off x="2288704" y="1543425"/>
            <a:ext cx="7043248" cy="62707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3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下矢印 10"/>
          <p:cNvSpPr/>
          <p:nvPr/>
        </p:nvSpPr>
        <p:spPr>
          <a:xfrm>
            <a:off x="6026272" y="3943683"/>
            <a:ext cx="919888" cy="54219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" name="右矢印吹き出し 4"/>
          <p:cNvSpPr/>
          <p:nvPr/>
        </p:nvSpPr>
        <p:spPr>
          <a:xfrm rot="16200000">
            <a:off x="1995506" y="3714164"/>
            <a:ext cx="1197942" cy="4773511"/>
          </a:xfrm>
          <a:prstGeom prst="rightArrowCallout">
            <a:avLst>
              <a:gd name="adj1" fmla="val 10839"/>
              <a:gd name="adj2" fmla="val 0"/>
              <a:gd name="adj3" fmla="val 17025"/>
              <a:gd name="adj4" fmla="val 72952"/>
            </a:avLst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60284" y="1844825"/>
            <a:ext cx="4782343" cy="3642524"/>
          </a:xfrm>
          <a:prstGeom prst="roundRect">
            <a:avLst/>
          </a:prstGeom>
          <a:solidFill>
            <a:schemeClr val="bg2"/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defTabSz="913575"/>
            <a:endParaRPr lang="ja-JP" altLang="en-US" sz="1000" dirty="0">
              <a:solidFill>
                <a:prstClr val="black"/>
              </a:solidFill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9490" y="529097"/>
            <a:ext cx="9856519" cy="1068677"/>
            <a:chOff x="130753" y="3799249"/>
            <a:chExt cx="9851748" cy="1758341"/>
          </a:xfrm>
        </p:grpSpPr>
        <p:sp>
          <p:nvSpPr>
            <p:cNvPr id="43" name="コンテンツ プレースホルダー 1"/>
            <p:cNvSpPr txBox="1">
              <a:spLocks/>
            </p:cNvSpPr>
            <p:nvPr/>
          </p:nvSpPr>
          <p:spPr>
            <a:xfrm>
              <a:off x="130753" y="3799249"/>
              <a:ext cx="9851748" cy="1758341"/>
            </a:xfrm>
            <a:prstGeom prst="rect">
              <a:avLst/>
            </a:prstGeom>
            <a:ln w="12700" cmpd="sng">
              <a:solidFill>
                <a:schemeClr val="tx1"/>
              </a:solidFill>
              <a:prstDash val="solid"/>
            </a:ln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500">
                  <a:solidFill>
                    <a:prstClr val="black"/>
                  </a:solidFill>
                  <a:latin typeface="ＭＳ Ｐゴシック"/>
                </a:rPr>
                <a:t>　　　　　　　　　　　　　　　　　　　　　　　　　　　　　　　　</a:t>
              </a:r>
              <a:endParaRPr lang="en-US" altLang="ja-JP" sz="1500">
                <a:solidFill>
                  <a:prstClr val="black"/>
                </a:solidFill>
                <a:latin typeface="ＭＳ Ｐゴシック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500">
                  <a:solidFill>
                    <a:prstClr val="black"/>
                  </a:solidFill>
                  <a:latin typeface="ＭＳ Ｐゴシック"/>
                </a:rPr>
                <a:t>　　　　　　</a:t>
              </a:r>
              <a:endParaRPr lang="en-US" altLang="ja-JP" sz="1500">
                <a:solidFill>
                  <a:prstClr val="black"/>
                </a:solidFill>
                <a:latin typeface="ＭＳ Ｐゴシック"/>
              </a:endParaRPr>
            </a:p>
            <a:p>
              <a:pPr marL="0" indent="0">
                <a:buFont typeface="Arial" panose="020B0604020202020204" pitchFamily="34" charset="0"/>
                <a:buNone/>
              </a:pPr>
              <a:endParaRPr lang="en-US" altLang="ja-JP" sz="1600" dirty="0">
                <a:solidFill>
                  <a:prstClr val="black"/>
                </a:solidFill>
                <a:latin typeface="ＭＳ Ｐゴシック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137725" y="3827565"/>
              <a:ext cx="9844776" cy="1711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5571" indent="-185571" defTabSz="913575">
                <a:lnSpc>
                  <a:spcPct val="110000"/>
                </a:lnSpc>
              </a:pP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○予防給付のうち訪問介護・通所介護について、市町村が</a:t>
              </a:r>
              <a:r>
                <a:rPr lang="ja-JP" altLang="en-US" sz="1400" u="sng" dirty="0">
                  <a:solidFill>
                    <a:prstClr val="black"/>
                  </a:solidFill>
                  <a:latin typeface="ＭＳ Ｐゴシック"/>
                </a:rPr>
                <a:t>地域の実情に応じた取組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ができる介護保険制度の</a:t>
              </a:r>
              <a:r>
                <a:rPr lang="ja-JP" altLang="en-US" sz="1400" u="sng" dirty="0">
                  <a:solidFill>
                    <a:prstClr val="black"/>
                  </a:solidFill>
                  <a:latin typeface="ＭＳ Ｐゴシック"/>
                </a:rPr>
                <a:t>地域支援事業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へ移行（２９年度末まで）。財源構成は給付と同じ（国、都道府県、市町村、</a:t>
              </a:r>
              <a:r>
                <a:rPr lang="en-US" altLang="ja-JP" sz="1400" dirty="0">
                  <a:solidFill>
                    <a:prstClr val="black"/>
                  </a:solidFill>
                  <a:latin typeface="ＭＳ Ｐゴシック"/>
                </a:rPr>
                <a:t>1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号保険料、２号保険料）。</a:t>
              </a:r>
              <a:endParaRPr lang="en-US" altLang="ja-JP" sz="1400" dirty="0">
                <a:solidFill>
                  <a:prstClr val="black"/>
                </a:solidFill>
                <a:latin typeface="ＭＳ Ｐゴシック"/>
              </a:endParaRPr>
            </a:p>
            <a:p>
              <a:pPr marL="185571" indent="-185571" defTabSz="913575">
                <a:lnSpc>
                  <a:spcPct val="110000"/>
                </a:lnSpc>
              </a:pP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○既存の介護事業所による既存のサービスに加えて、</a:t>
              </a:r>
              <a:r>
                <a:rPr lang="en-US" altLang="ja-JP" sz="1400" dirty="0">
                  <a:solidFill>
                    <a:prstClr val="black"/>
                  </a:solidFill>
                  <a:latin typeface="ＭＳ Ｐゴシック"/>
                </a:rPr>
                <a:t>NPO</a:t>
              </a:r>
              <a:r>
                <a:rPr lang="ja-JP" altLang="en-US" sz="1400" dirty="0" err="1">
                  <a:solidFill>
                    <a:prstClr val="black"/>
                  </a:solidFill>
                  <a:latin typeface="ＭＳ Ｐゴシック"/>
                </a:rPr>
                <a:t>、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民間企業、ボランティアなど</a:t>
              </a:r>
              <a:r>
                <a:rPr lang="ja-JP" altLang="en-US" sz="1400" u="sng" dirty="0">
                  <a:solidFill>
                    <a:prstClr val="black"/>
                  </a:solidFill>
                  <a:latin typeface="ＭＳ Ｐゴシック"/>
                </a:rPr>
                <a:t>地域の多様な主体を活用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して高齢者を支援。</a:t>
              </a:r>
              <a:r>
                <a:rPr lang="ja-JP" altLang="en-US" sz="1400" u="sng" dirty="0">
                  <a:solidFill>
                    <a:prstClr val="black"/>
                  </a:solidFill>
                  <a:latin typeface="ＭＳ Ｐゴシック"/>
                </a:rPr>
                <a:t>高齢者は支え手側に回ることも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/>
                </a:rPr>
                <a:t>。</a:t>
              </a:r>
              <a:endParaRPr lang="en-US" altLang="ja-JP" sz="1400" dirty="0">
                <a:solidFill>
                  <a:prstClr val="black"/>
                </a:solidFill>
                <a:latin typeface="ＭＳ Ｐゴシック"/>
              </a:endParaRPr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56457" y="45785"/>
            <a:ext cx="9849544" cy="400110"/>
          </a:xfrm>
          <a:prstGeom prst="rect">
            <a:avLst/>
          </a:prstGeom>
          <a:solidFill>
            <a:srgbClr val="FFFF00">
              <a:alpha val="30000"/>
            </a:srgbClr>
          </a:solidFill>
          <a:ln w="25400">
            <a:solidFill>
              <a:schemeClr val="accent1">
                <a:lumMod val="75000"/>
              </a:schemeClr>
            </a:solidFill>
          </a:ln>
        </p:spPr>
        <p:txBody>
          <a:bodyPr wrap="square" lIns="91357" tIns="45680" rIns="91357" bIns="45680" rtlCol="0">
            <a:spAutoFit/>
          </a:bodyPr>
          <a:lstStyle/>
          <a:p>
            <a:pPr algn="ctr" defTabSz="91357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予防給付の見直しと生活支援サービスの充実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6457" y="1700808"/>
            <a:ext cx="9849544" cy="504056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207720" y="5903897"/>
            <a:ext cx="4889296" cy="784830"/>
          </a:xfrm>
          <a:prstGeom prst="roundRect">
            <a:avLst/>
          </a:prstGeom>
          <a:noFill/>
          <a:ln w="6350"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defTabSz="913575"/>
            <a:r>
              <a:rPr lang="ja-JP" altLang="en-US" sz="1100" dirty="0">
                <a:solidFill>
                  <a:prstClr val="black"/>
                </a:solidFill>
              </a:rPr>
              <a:t>　・住民主体で参加しやすく、地域に根ざした介護予防活動の推進</a:t>
            </a:r>
            <a:endParaRPr lang="en-US" altLang="ja-JP" sz="11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</a:rPr>
              <a:t>　・元気な時からの切れ目ない介護予防の継続</a:t>
            </a:r>
            <a:endParaRPr lang="en-US" altLang="ja-JP" sz="11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</a:rPr>
              <a:t>　・リハビリテーション専門職等の関与による介護予防の取組</a:t>
            </a:r>
            <a:endParaRPr lang="en-US" altLang="ja-JP" sz="11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</a:rPr>
              <a:t>　・見守り等生活支援の担い手として、生きがいと役割づくりによる互助の推進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8118710" y="4230750"/>
            <a:ext cx="1665699" cy="2075716"/>
          </a:xfrm>
          <a:prstGeom prst="round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54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</a:gradFill>
          <a:ln w="31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57" tIns="45680" rIns="91357" bIns="456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3575"/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・住民主体のサービ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　ス利用の拡充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・認定に至らない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　高齢者の増加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・重度化予防の推進</a:t>
            </a:r>
          </a:p>
        </p:txBody>
      </p:sp>
      <p:sp>
        <p:nvSpPr>
          <p:cNvPr id="112" name="正方形/長方形 111"/>
          <p:cNvSpPr/>
          <p:nvPr/>
        </p:nvSpPr>
        <p:spPr>
          <a:xfrm>
            <a:off x="5097017" y="2164342"/>
            <a:ext cx="2650711" cy="803778"/>
          </a:xfrm>
          <a:prstGeom prst="rect">
            <a:avLst/>
          </a:prstGeom>
          <a:solidFill>
            <a:srgbClr val="FFFF99"/>
          </a:solidFill>
          <a:ln w="63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357" tIns="45680" rIns="91357" bIns="456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・専門的なサービスを必要とする人に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は専門的サービスの提供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（専門サービスにふさわしい単価）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5097018" y="4500710"/>
            <a:ext cx="2642816" cy="1720559"/>
          </a:xfrm>
          <a:prstGeom prst="rect">
            <a:avLst/>
          </a:prstGeom>
          <a:solidFill>
            <a:srgbClr val="FFFFCC"/>
          </a:solidFill>
          <a:ln w="63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357" tIns="45680" rIns="91357" bIns="456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・支援する側とされる側という画一的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な関係性ではなく、サービスを利用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しながら地域とのつながりを維持で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きる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・能力に応じた柔軟な支援により、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介護サービスからの自立意欲が向上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8137236" y="2127372"/>
            <a:ext cx="1665697" cy="1503621"/>
          </a:xfrm>
          <a:prstGeom prst="round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54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</a:gradFill>
          <a:ln w="31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57" tIns="45680" rIns="91357" bIns="456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3575"/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・多様なニーズに対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　するサービスの拡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　が</a:t>
            </a:r>
            <a:r>
              <a:rPr lang="ja-JP" altLang="en-US" sz="1200" dirty="0" err="1">
                <a:solidFill>
                  <a:prstClr val="black"/>
                </a:solidFill>
              </a:rPr>
              <a:t>りに</a:t>
            </a:r>
            <a:r>
              <a:rPr lang="ja-JP" altLang="en-US" sz="1200" dirty="0">
                <a:solidFill>
                  <a:prstClr val="black"/>
                </a:solidFill>
              </a:rPr>
              <a:t>より、在宅生</a:t>
            </a:r>
            <a:endParaRPr lang="en-US" altLang="ja-JP" sz="1200" dirty="0">
              <a:solidFill>
                <a:prstClr val="black"/>
              </a:solidFill>
            </a:endParaRPr>
          </a:p>
          <a:p>
            <a:pPr defTabSz="913575"/>
            <a:r>
              <a:rPr lang="ja-JP" altLang="en-US" sz="1200" dirty="0">
                <a:solidFill>
                  <a:prstClr val="black"/>
                </a:solidFill>
              </a:rPr>
              <a:t>　活の安心確保</a:t>
            </a:r>
          </a:p>
        </p:txBody>
      </p:sp>
      <p:sp>
        <p:nvSpPr>
          <p:cNvPr id="44" name="二等辺三角形 43"/>
          <p:cNvSpPr/>
          <p:nvPr/>
        </p:nvSpPr>
        <p:spPr>
          <a:xfrm rot="5400000">
            <a:off x="6038293" y="4020502"/>
            <a:ext cx="3884456" cy="276368"/>
          </a:xfrm>
          <a:prstGeom prst="triangle">
            <a:avLst/>
          </a:prstGeom>
          <a:ln w="31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357" tIns="45680" rIns="91357" bIns="456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7" name="十字形 66"/>
          <p:cNvSpPr/>
          <p:nvPr/>
        </p:nvSpPr>
        <p:spPr>
          <a:xfrm>
            <a:off x="8516717" y="3771966"/>
            <a:ext cx="246335" cy="274830"/>
          </a:xfrm>
          <a:prstGeom prst="plus">
            <a:avLst>
              <a:gd name="adj" fmla="val 3154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07721" y="2014022"/>
            <a:ext cx="1195024" cy="28372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400" b="1" dirty="0">
                <a:solidFill>
                  <a:srgbClr val="1F497D"/>
                </a:solidFill>
              </a:rPr>
              <a:t>予防給付</a:t>
            </a:r>
            <a:endParaRPr lang="en-US" altLang="ja-JP" sz="1400" b="1" dirty="0">
              <a:solidFill>
                <a:srgbClr val="1F497D"/>
              </a:solidFill>
            </a:endParaRPr>
          </a:p>
          <a:p>
            <a:pPr algn="ctr" defTabSz="913575"/>
            <a:r>
              <a:rPr lang="ja-JP" altLang="en-US" sz="900" dirty="0">
                <a:solidFill>
                  <a:prstClr val="black"/>
                </a:solidFill>
              </a:rPr>
              <a:t>（全国一律の基準）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1770945" y="1897190"/>
            <a:ext cx="2854640" cy="34077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400" b="1" dirty="0">
                <a:solidFill>
                  <a:srgbClr val="1F497D"/>
                </a:solidFill>
              </a:rPr>
              <a:t>地域支援事業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096045" y="2419870"/>
            <a:ext cx="588354" cy="34077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200" b="1" dirty="0">
                <a:solidFill>
                  <a:srgbClr val="1F497D"/>
                </a:solidFill>
              </a:rPr>
              <a:t>移行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1108566" y="4009733"/>
            <a:ext cx="588354" cy="34077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200" b="1" dirty="0">
                <a:solidFill>
                  <a:srgbClr val="1F497D"/>
                </a:solidFill>
              </a:rPr>
              <a:t>移行</a:t>
            </a:r>
          </a:p>
        </p:txBody>
      </p:sp>
      <p:sp>
        <p:nvSpPr>
          <p:cNvPr id="66" name="正方形/長方形 65"/>
          <p:cNvSpPr/>
          <p:nvPr/>
        </p:nvSpPr>
        <p:spPr>
          <a:xfrm>
            <a:off x="5097020" y="3156647"/>
            <a:ext cx="2666707" cy="803778"/>
          </a:xfrm>
          <a:prstGeom prst="rect">
            <a:avLst/>
          </a:prstGeom>
          <a:solidFill>
            <a:srgbClr val="FFFF99"/>
          </a:solidFill>
          <a:ln w="63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357" tIns="45680" rIns="91357" bIns="456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・多様な担い手による多様なサービス（多様な単価、住民主体による低廉な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単価の設定、単価が低い場合には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3575"/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利用料も低減）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8681430" y="3755745"/>
            <a:ext cx="1224570" cy="34077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400" dirty="0">
                <a:solidFill>
                  <a:prstClr val="black"/>
                </a:solidFill>
              </a:rPr>
              <a:t>同時に実現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8314709" y="2249498"/>
            <a:ext cx="1273692" cy="275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200" b="1" dirty="0">
                <a:solidFill>
                  <a:srgbClr val="1F497D"/>
                </a:solidFill>
              </a:rPr>
              <a:t>サービスの充実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8333234" y="4325315"/>
            <a:ext cx="1273692" cy="275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200" b="1" dirty="0">
                <a:solidFill>
                  <a:srgbClr val="1F497D"/>
                </a:solidFill>
              </a:rPr>
              <a:t>費用の効率化</a:t>
            </a:r>
          </a:p>
        </p:txBody>
      </p:sp>
      <p:sp>
        <p:nvSpPr>
          <p:cNvPr id="73" name="右矢印 72"/>
          <p:cNvSpPr/>
          <p:nvPr/>
        </p:nvSpPr>
        <p:spPr>
          <a:xfrm rot="18039607">
            <a:off x="4187628" y="3351019"/>
            <a:ext cx="1344992" cy="23310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右大かっこ 9"/>
          <p:cNvSpPr/>
          <p:nvPr/>
        </p:nvSpPr>
        <p:spPr>
          <a:xfrm>
            <a:off x="4585357" y="2960020"/>
            <a:ext cx="84827" cy="555453"/>
          </a:xfrm>
          <a:prstGeom prst="rightBracket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5" name="右大かっこ 74"/>
          <p:cNvSpPr/>
          <p:nvPr/>
        </p:nvSpPr>
        <p:spPr>
          <a:xfrm>
            <a:off x="4638775" y="4393733"/>
            <a:ext cx="62807" cy="740425"/>
          </a:xfrm>
          <a:prstGeom prst="rightBracket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6" name="右矢印 75"/>
          <p:cNvSpPr/>
          <p:nvPr/>
        </p:nvSpPr>
        <p:spPr>
          <a:xfrm>
            <a:off x="4585359" y="2415993"/>
            <a:ext cx="639355" cy="24873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309628" y="2216467"/>
            <a:ext cx="4391958" cy="1414521"/>
            <a:chOff x="200474" y="627888"/>
            <a:chExt cx="7323071" cy="1670352"/>
          </a:xfrm>
        </p:grpSpPr>
        <p:sp>
          <p:nvSpPr>
            <p:cNvPr id="19" name="角丸四角形 18"/>
            <p:cNvSpPr/>
            <p:nvPr/>
          </p:nvSpPr>
          <p:spPr>
            <a:xfrm>
              <a:off x="200474" y="1227262"/>
              <a:ext cx="1383539" cy="553306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accent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575"/>
              <a:r>
                <a:rPr lang="ja-JP" altLang="en-US" sz="1100" dirty="0">
                  <a:solidFill>
                    <a:prstClr val="black"/>
                  </a:solidFill>
                </a:rPr>
                <a:t>訪問介護</a:t>
              </a: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691686" y="1182064"/>
              <a:ext cx="4808223" cy="59850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solidFill>
                <a:schemeClr val="accent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ＮＰＯ、民間事業者等による掃除・洗濯等の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生活支援サービス</a:t>
              </a: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2691688" y="1756185"/>
              <a:ext cx="4808221" cy="542055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solidFill>
                <a:schemeClr val="accent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000" dirty="0">
                  <a:solidFill>
                    <a:prstClr val="black"/>
                  </a:solidFill>
                </a:rPr>
                <a:t>　</a:t>
              </a:r>
              <a:r>
                <a:rPr lang="ja-JP" altLang="en-US" sz="1100" dirty="0">
                  <a:solidFill>
                    <a:prstClr val="black"/>
                  </a:solidFill>
                </a:rPr>
                <a:t>住民ボランティアによるゴミ出し等の生活支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援サービス</a:t>
              </a:r>
            </a:p>
          </p:txBody>
        </p:sp>
        <p:sp>
          <p:nvSpPr>
            <p:cNvPr id="24" name="右矢印 23"/>
            <p:cNvSpPr/>
            <p:nvPr/>
          </p:nvSpPr>
          <p:spPr>
            <a:xfrm>
              <a:off x="1792771" y="1182064"/>
              <a:ext cx="694739" cy="677682"/>
            </a:xfrm>
            <a:prstGeom prst="rightArrow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accent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575"/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2710641" y="627888"/>
              <a:ext cx="4812904" cy="554176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solidFill>
                <a:schemeClr val="accent2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既存の訪問介護事業所による身体介護・生　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活援助の訪問介護</a:t>
              </a:r>
            </a:p>
          </p:txBody>
        </p:sp>
      </p:grpSp>
      <p:sp>
        <p:nvSpPr>
          <p:cNvPr id="78" name="右矢印 77"/>
          <p:cNvSpPr/>
          <p:nvPr/>
        </p:nvSpPr>
        <p:spPr>
          <a:xfrm rot="17856062">
            <a:off x="4416589" y="4251367"/>
            <a:ext cx="1107748" cy="198283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322382" y="3755745"/>
            <a:ext cx="4379207" cy="1596858"/>
            <a:chOff x="948103" y="2846312"/>
            <a:chExt cx="8082295" cy="1231347"/>
          </a:xfrm>
        </p:grpSpPr>
        <p:sp>
          <p:nvSpPr>
            <p:cNvPr id="28" name="角丸四角形 27"/>
            <p:cNvSpPr/>
            <p:nvPr/>
          </p:nvSpPr>
          <p:spPr>
            <a:xfrm>
              <a:off x="948103" y="3335098"/>
              <a:ext cx="1529329" cy="30020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575"/>
              <a:r>
                <a:rPr lang="ja-JP" altLang="en-US" sz="1100" dirty="0">
                  <a:solidFill>
                    <a:prstClr val="black"/>
                  </a:solidFill>
                </a:rPr>
                <a:t>通所介護</a:t>
              </a: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3675247" y="2846312"/>
              <a:ext cx="5322409" cy="34804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既存の通所介護事業所による機能訓練等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の通所介護</a:t>
              </a: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3685874" y="3199722"/>
              <a:ext cx="5328909" cy="24589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200" dirty="0">
                  <a:solidFill>
                    <a:prstClr val="black"/>
                  </a:solidFill>
                </a:rPr>
                <a:t>　ＮＰＯ、民間事業者等によるﾐﾆﾃﾞｲｻｰﾋﾞｽ</a:t>
              </a:r>
            </a:p>
          </p:txBody>
        </p:sp>
        <p:sp>
          <p:nvSpPr>
            <p:cNvPr id="31" name="角丸四角形 30"/>
            <p:cNvSpPr/>
            <p:nvPr/>
          </p:nvSpPr>
          <p:spPr>
            <a:xfrm>
              <a:off x="3675245" y="3445615"/>
              <a:ext cx="5355153" cy="2880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000" dirty="0">
                  <a:solidFill>
                    <a:prstClr val="black"/>
                  </a:solidFill>
                </a:rPr>
                <a:t>　ｺﾐｭﾆﾃｨｻﾛﾝ、住民主体の運動・交流の場</a:t>
              </a: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3685874" y="3733646"/>
              <a:ext cx="5328908" cy="344013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913575"/>
              <a:r>
                <a:rPr lang="ja-JP" altLang="en-US" sz="1000" dirty="0">
                  <a:solidFill>
                    <a:prstClr val="black"/>
                  </a:solidFill>
                </a:rPr>
                <a:t>　リハビリ</a:t>
              </a:r>
              <a:r>
                <a:rPr lang="ja-JP" altLang="en-US" sz="1100" dirty="0">
                  <a:solidFill>
                    <a:prstClr val="black"/>
                  </a:solidFill>
                </a:rPr>
                <a:t>、栄養、口腔ケア等の専門職等関与</a:t>
              </a:r>
              <a:endParaRPr lang="en-US" altLang="ja-JP" sz="1100" dirty="0">
                <a:solidFill>
                  <a:prstClr val="black"/>
                </a:solidFill>
              </a:endParaRPr>
            </a:p>
            <a:p>
              <a:pPr defTabSz="913575"/>
              <a:r>
                <a:rPr lang="ja-JP" altLang="en-US" sz="1100" dirty="0">
                  <a:solidFill>
                    <a:prstClr val="black"/>
                  </a:solidFill>
                </a:rPr>
                <a:t>　する教室</a:t>
              </a:r>
            </a:p>
          </p:txBody>
        </p:sp>
        <p:sp>
          <p:nvSpPr>
            <p:cNvPr id="33" name="右矢印 32"/>
            <p:cNvSpPr/>
            <p:nvPr/>
          </p:nvSpPr>
          <p:spPr>
            <a:xfrm>
              <a:off x="2677376" y="3263090"/>
              <a:ext cx="792089" cy="398857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635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575"/>
              <a:endParaRPr lang="ja-JP" altLang="en-US" sz="10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角丸四角形 78"/>
          <p:cNvSpPr/>
          <p:nvPr/>
        </p:nvSpPr>
        <p:spPr>
          <a:xfrm>
            <a:off x="179958" y="5661262"/>
            <a:ext cx="1892723" cy="242649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357" tIns="45680" rIns="91357" bIns="45680" rtlCol="0" anchor="ctr"/>
          <a:lstStyle/>
          <a:p>
            <a:pPr algn="ctr" defTabSz="913575"/>
            <a:r>
              <a:rPr lang="ja-JP" altLang="en-US" sz="1100" dirty="0">
                <a:solidFill>
                  <a:prstClr val="black"/>
                </a:solidFill>
              </a:rPr>
              <a:t>介護予防・生活支援の充実</a:t>
            </a:r>
          </a:p>
        </p:txBody>
      </p:sp>
      <p:sp>
        <p:nvSpPr>
          <p:cNvPr id="6" name="右矢印 5"/>
          <p:cNvSpPr/>
          <p:nvPr/>
        </p:nvSpPr>
        <p:spPr>
          <a:xfrm>
            <a:off x="4670180" y="3079339"/>
            <a:ext cx="570525" cy="229984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8" name="十字形 47"/>
          <p:cNvSpPr/>
          <p:nvPr/>
        </p:nvSpPr>
        <p:spPr>
          <a:xfrm>
            <a:off x="2471314" y="5523838"/>
            <a:ext cx="246335" cy="274830"/>
          </a:xfrm>
          <a:prstGeom prst="plus">
            <a:avLst>
              <a:gd name="adj" fmla="val 3154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57" tIns="45680" rIns="91357" bIns="45680" rtlCol="0" anchor="ctr"/>
          <a:lstStyle/>
          <a:p>
            <a:pPr algn="ctr" defTabSz="913575"/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38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800" dirty="0">
                <a:latin typeface="HGP創英角ｺﾞｼｯｸUB" pitchFamily="50" charset="-128"/>
                <a:ea typeface="HGP創英角ｺﾞｼｯｸUB" pitchFamily="50" charset="-128"/>
              </a:rPr>
              <a:t>②寝屋川市における総合事業について</a:t>
            </a:r>
            <a:endParaRPr kumimoji="1" lang="ja-JP" altLang="en-US" sz="38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582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490066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実施する訪問型サービス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5145441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現行の訪問介護相当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内容）身体介護サービス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実施方法）事業者指定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利用者負担）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給付の利用者負担割合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緩和した基準によるサービス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内容）市指定の研修受講者（雇用者）による、身体介護以外の生活支援サービス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（買物・調理・掃除等）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実施方法）事業者指定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利用者負担）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給付の利用者負担割合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0" indent="0">
              <a:buNone/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住民主体による支援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内容）有償活動員による身体介護以外の生活支援サービス（買物・調理・掃除等）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実施方法）補助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利用者負担）法人（団体）が決める自己負担額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8984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今日の内容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sz="4000" dirty="0"/>
              <a:t>①</a:t>
            </a:r>
            <a:r>
              <a:rPr lang="ja-JP" altLang="en-US" sz="4000" dirty="0"/>
              <a:t>総合事業導入の経緯</a:t>
            </a:r>
            <a:endParaRPr lang="en-US" altLang="ja-JP" sz="4000" dirty="0"/>
          </a:p>
          <a:p>
            <a:pPr>
              <a:buNone/>
            </a:pPr>
            <a:endParaRPr kumimoji="1" lang="en-US" altLang="ja-JP" sz="4000" dirty="0"/>
          </a:p>
          <a:p>
            <a:pPr>
              <a:buNone/>
            </a:pPr>
            <a:r>
              <a:rPr lang="ja-JP" altLang="en-US" sz="4000" dirty="0"/>
              <a:t>②寝屋川市における総合事業について</a:t>
            </a:r>
            <a:endParaRPr lang="en-US" altLang="ja-JP" sz="4000" dirty="0"/>
          </a:p>
          <a:p>
            <a:pPr>
              <a:buNone/>
            </a:pPr>
            <a:endParaRPr lang="en-US" altLang="ja-JP" sz="4000" dirty="0"/>
          </a:p>
          <a:p>
            <a:pPr>
              <a:buNone/>
            </a:pPr>
            <a:r>
              <a:rPr kumimoji="1" lang="ja-JP" altLang="en-US" sz="4000" dirty="0"/>
              <a:t>③連絡事項</a:t>
            </a:r>
            <a:endParaRPr kumimoji="1" lang="en-US" altLang="ja-JP" sz="4000" dirty="0"/>
          </a:p>
          <a:p>
            <a:pPr>
              <a:buNone/>
            </a:pPr>
            <a:endParaRPr lang="en-US" altLang="ja-JP" sz="4000" dirty="0"/>
          </a:p>
          <a:p>
            <a:pPr>
              <a:buNone/>
            </a:pPr>
            <a:r>
              <a:rPr kumimoji="1" lang="ja-JP" altLang="en-US" sz="4000" dirty="0"/>
              <a:t>④報酬請求について（大阪府国保連より）</a:t>
            </a:r>
            <a:endParaRPr kumimoji="1" lang="en-US" altLang="ja-JP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49006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訪問型サービスの基準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282856"/>
              </p:ext>
            </p:extLst>
          </p:nvPr>
        </p:nvGraphicFramePr>
        <p:xfrm>
          <a:off x="495301" y="980728"/>
          <a:ext cx="8915398" cy="5561725"/>
        </p:xfrm>
        <a:graphic>
          <a:graphicData uri="http://schemas.openxmlformats.org/drawingml/2006/table">
            <a:tbl>
              <a:tblPr/>
              <a:tblGrid>
                <a:gridCol w="1073323">
                  <a:extLst>
                    <a:ext uri="{9D8B030D-6E8A-4147-A177-3AD203B41FA5}">
                      <a16:colId xmlns:a16="http://schemas.microsoft.com/office/drawing/2014/main" val="2325855438"/>
                    </a:ext>
                  </a:extLst>
                </a:gridCol>
                <a:gridCol w="2614025">
                  <a:extLst>
                    <a:ext uri="{9D8B030D-6E8A-4147-A177-3AD203B41FA5}">
                      <a16:colId xmlns:a16="http://schemas.microsoft.com/office/drawing/2014/main" val="3569396018"/>
                    </a:ext>
                  </a:extLst>
                </a:gridCol>
                <a:gridCol w="2614025">
                  <a:extLst>
                    <a:ext uri="{9D8B030D-6E8A-4147-A177-3AD203B41FA5}">
                      <a16:colId xmlns:a16="http://schemas.microsoft.com/office/drawing/2014/main" val="591456956"/>
                    </a:ext>
                  </a:extLst>
                </a:gridCol>
                <a:gridCol w="2614025">
                  <a:extLst>
                    <a:ext uri="{9D8B030D-6E8A-4147-A177-3AD203B41FA5}">
                      <a16:colId xmlns:a16="http://schemas.microsoft.com/office/drawing/2014/main" val="1457529460"/>
                    </a:ext>
                  </a:extLst>
                </a:gridCol>
              </a:tblGrid>
              <a:tr h="2814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現行の訪問介護相当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緩和した基準によるサービス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住民主体による支援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792583"/>
                  </a:ext>
                </a:extLst>
              </a:tr>
              <a:tr h="398719"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人員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管理者（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常勤・専従　１以上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管理者（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専従　１以上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管理者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１以上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962241"/>
                  </a:ext>
                </a:extLst>
              </a:tr>
              <a:tr h="40653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訪問介護員等</a:t>
                      </a:r>
                      <a:b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常勤換算　２．５以上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生活介護員等</a:t>
                      </a:r>
                      <a:b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１以上必要数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従事者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１以上必要数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6219804"/>
                  </a:ext>
                </a:extLst>
              </a:tr>
              <a:tr h="5863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サービス提供責任者（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常勤訪問介護員等のうち、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利用者</a:t>
                      </a:r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</a:t>
                      </a: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人に１以上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訪問事業責任者（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b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１以上必要数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サービス調整担当者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１以上必要数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1062084"/>
                  </a:ext>
                </a:extLst>
              </a:tr>
              <a:tr h="63326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資格要件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訪問介護員等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介護福祉士・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介護職員初任者研修修了者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生活介護員等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寝屋川市生活支援員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養成研修受講者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従事者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提供事業者による研修受講者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390637"/>
                  </a:ext>
                </a:extLst>
              </a:tr>
              <a:tr h="8365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サービス提供責任者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介護福祉士・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実務者研修修了者・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３年以上従事した介護職員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初任者研修修了者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訪問事業責任者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介護福祉士・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実務者研修修了者・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介護職員初任者研修修了者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サービス調整担当者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寝屋川市生活支援員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養成研修受講者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878827"/>
                  </a:ext>
                </a:extLst>
              </a:tr>
              <a:tr h="7114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設備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事業の運営に必要な広さを有する専用の区画（事務スペース）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必要な設備・備品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事業の運営に必要な広さを有する専用の区画（事務スペース）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必要な設備・備品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事業の運営に必要な広さを有する専用の区画（事務スペース）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必要な設備・備品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107065"/>
                  </a:ext>
                </a:extLst>
              </a:tr>
              <a:tr h="3909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サービス時間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目標の達成状況に応じて必要な程度の量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目標の達成状況に応じて必要な程度の量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983400"/>
                  </a:ext>
                </a:extLst>
              </a:tr>
              <a:tr h="4299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現行の基準と同様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現行の基準と同様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043316"/>
                  </a:ext>
                </a:extLst>
              </a:tr>
              <a:tr h="42999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期間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６ケ月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認定の有効期間内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認定の有効期間内</a:t>
                      </a:r>
                    </a:p>
                  </a:txBody>
                  <a:tcPr marL="6466" marR="6466" marT="6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607706"/>
                  </a:ext>
                </a:extLst>
              </a:tr>
              <a:tr h="36744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介護予防）訪問介護、現行相当、緩和した基準によるサービスの管理者、サービス提供責任者、訪問事業責任者は、それぞれの事業において、業務に支障のない範囲で兼務可能とする（一体的に実施している場合に限る）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.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098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025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訪問型サービスの単価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現行の訪問介護相当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週１回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1,168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12,661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週２回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2,335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25,311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週３回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3,704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40,151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緩和した基準によるサービス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週１回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851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9,224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 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週２回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1,702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18,449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	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週３回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2,553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27,674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	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7041232" y="2060848"/>
            <a:ext cx="144016" cy="8640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185248" y="2255844"/>
            <a:ext cx="940566" cy="43204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要支援１</a:t>
            </a:r>
          </a:p>
        </p:txBody>
      </p:sp>
      <p:sp>
        <p:nvSpPr>
          <p:cNvPr id="7" name="右中かっこ 6"/>
          <p:cNvSpPr/>
          <p:nvPr/>
        </p:nvSpPr>
        <p:spPr>
          <a:xfrm>
            <a:off x="8256324" y="2060848"/>
            <a:ext cx="153059" cy="12961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8472347" y="2492896"/>
            <a:ext cx="940566" cy="43204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要支援２</a:t>
            </a:r>
          </a:p>
        </p:txBody>
      </p:sp>
      <p:sp>
        <p:nvSpPr>
          <p:cNvPr id="9" name="右中かっこ 8"/>
          <p:cNvSpPr/>
          <p:nvPr/>
        </p:nvSpPr>
        <p:spPr>
          <a:xfrm>
            <a:off x="7042143" y="4300479"/>
            <a:ext cx="144016" cy="8640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186159" y="4495475"/>
            <a:ext cx="940566" cy="43204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要支援１</a:t>
            </a:r>
          </a:p>
        </p:txBody>
      </p:sp>
      <p:sp>
        <p:nvSpPr>
          <p:cNvPr id="11" name="右中かっこ 10"/>
          <p:cNvSpPr/>
          <p:nvPr/>
        </p:nvSpPr>
        <p:spPr>
          <a:xfrm>
            <a:off x="8257235" y="4300479"/>
            <a:ext cx="153059" cy="129614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440214" y="4732527"/>
            <a:ext cx="940566" cy="43204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要支援２</a:t>
            </a:r>
          </a:p>
        </p:txBody>
      </p:sp>
    </p:spTree>
    <p:extLst>
      <p:ext uri="{BB962C8B-B14F-4D97-AF65-F5344CB8AC3E}">
        <p14:creationId xmlns:p14="http://schemas.microsoft.com/office/powerpoint/2010/main" val="3768405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実施する通所型サービス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268760"/>
            <a:ext cx="8915400" cy="5184576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ja-JP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現行の通所介護相当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内容）看護師・生活相談員を配置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静養室・相談室等の設備が必要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末期ガン、認知症、難病等の方の利用を想定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実施方法）事業者指定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利用者負担）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給付の利用者負担割合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0" indent="0">
              <a:buNone/>
            </a:pP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ja-JP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緩和した基準によるサービス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内容）人員基準・設備基準を緩和したサービス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実施方法）事業者指定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利用者負担）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給付の利用者負担割合</a:t>
            </a: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ja-JP" sz="3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短期集中予防サービス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内容）理学療法士・作業療法士等を配置し、機能改善を図るサービス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実施方法）事業者指定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利用者負担）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給付の利用者負担割合</a:t>
            </a:r>
          </a:p>
        </p:txBody>
      </p:sp>
    </p:spTree>
    <p:extLst>
      <p:ext uri="{BB962C8B-B14F-4D97-AF65-F5344CB8AC3E}">
        <p14:creationId xmlns:p14="http://schemas.microsoft.com/office/powerpoint/2010/main" val="820416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通所型サービスの基準</a:t>
            </a: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38458"/>
              </p:ext>
            </p:extLst>
          </p:nvPr>
        </p:nvGraphicFramePr>
        <p:xfrm>
          <a:off x="495298" y="908720"/>
          <a:ext cx="8915406" cy="5674651"/>
        </p:xfrm>
        <a:graphic>
          <a:graphicData uri="http://schemas.openxmlformats.org/drawingml/2006/table">
            <a:tbl>
              <a:tblPr/>
              <a:tblGrid>
                <a:gridCol w="713286">
                  <a:extLst>
                    <a:ext uri="{9D8B030D-6E8A-4147-A177-3AD203B41FA5}">
                      <a16:colId xmlns:a16="http://schemas.microsoft.com/office/drawing/2014/main" val="537264516"/>
                    </a:ext>
                  </a:extLst>
                </a:gridCol>
                <a:gridCol w="2734040">
                  <a:extLst>
                    <a:ext uri="{9D8B030D-6E8A-4147-A177-3AD203B41FA5}">
                      <a16:colId xmlns:a16="http://schemas.microsoft.com/office/drawing/2014/main" val="1235291436"/>
                    </a:ext>
                  </a:extLst>
                </a:gridCol>
                <a:gridCol w="2734040">
                  <a:extLst>
                    <a:ext uri="{9D8B030D-6E8A-4147-A177-3AD203B41FA5}">
                      <a16:colId xmlns:a16="http://schemas.microsoft.com/office/drawing/2014/main" val="3912124167"/>
                    </a:ext>
                  </a:extLst>
                </a:gridCol>
                <a:gridCol w="2734040">
                  <a:extLst>
                    <a:ext uri="{9D8B030D-6E8A-4147-A177-3AD203B41FA5}">
                      <a16:colId xmlns:a16="http://schemas.microsoft.com/office/drawing/2014/main" val="2356003306"/>
                    </a:ext>
                  </a:extLst>
                </a:gridCol>
              </a:tblGrid>
              <a:tr h="3232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現行の通所介護相当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緩和した基準によるサービス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短期集中予防サービス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764334"/>
                  </a:ext>
                </a:extLst>
              </a:tr>
              <a:tr h="39685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人員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管理者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常勤・専従１以上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管理者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常勤・専従１以上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管理者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常勤・専従１以上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923531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生活相談員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専従１以上（提供日ごと）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従事者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利用者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人以下で専従１以上（１人以上は常勤）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人以上は利用者１人に専従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以上（介護福祉士、介護職員初任者研修等修了者又は市長が指定する研修受講者）</a:t>
                      </a:r>
                    </a:p>
                  </a:txBody>
                  <a:tcPr marL="8155" marR="8155" marT="81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運動器の機能向上プログラム（毎回）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理学療法士、作業療法士又は柔道整復師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専従１以上　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5979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看護職員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専従１以上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（提供日ごと、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人以下は不要）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5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口腔機能向上プログラム（月１回以上）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歯科衛生士または言語聴覚士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専従１以上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190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介護職員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利用者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人以下で専従１以上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（１人以上は常勤）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人以上は利用者１人に専従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96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栄養改善プログラム（月１回以上）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管理栄養士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専従１以上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075378"/>
                  </a:ext>
                </a:extLst>
              </a:tr>
              <a:tr h="4289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機能訓練指導員</a:t>
                      </a:r>
                      <a:b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従事者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６人以上は利用者１人に専従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053472"/>
                  </a:ext>
                </a:extLst>
              </a:tr>
              <a:tr h="72724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設備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食堂及び機能訓練室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（利用定員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３㎡以上）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静養室、相談室、事務室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消火設備その他の非常災害に必要な設備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必要なその他の設備・備品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サービスを提供するために必要な場所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（利用定員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３㎡以上）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消火設備その他の非常災害に必要な設備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必要なその他の設備・備品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サービスを提供するために必要な場所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（利用定員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３㎡以上）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消火設備その他の非常災害に必要な設備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必要なその他の設備・備品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301642"/>
                  </a:ext>
                </a:extLst>
              </a:tr>
              <a:tr h="4848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サービス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目標の達成状況に応じた必要な時間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（介護予防通所介護の考え方と同じ）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半日または１日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１回２時間以上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897982"/>
                  </a:ext>
                </a:extLst>
              </a:tr>
              <a:tr h="4848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運営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現行の基準と同様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必要に応じ、個別サービス計画の作成</a:t>
                      </a:r>
                      <a:b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その他、現行の基準と同様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個別サービス計画の作成は必須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その他、現行の基準と同様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061132"/>
                  </a:ext>
                </a:extLst>
              </a:tr>
              <a:tr h="3232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期間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６ヶ月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６ヶ月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３ヶ月（必要に応じて３ヶ月延長可）</a:t>
                      </a:r>
                    </a:p>
                  </a:txBody>
                  <a:tcPr marL="8155" marR="8155" marT="8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01450"/>
                  </a:ext>
                </a:extLst>
              </a:tr>
              <a:tr h="349874">
                <a:tc gridSpan="4">
                  <a:txBody>
                    <a:bodyPr/>
                    <a:lstStyle/>
                    <a:p>
                      <a:pPr algn="l" fontAlgn="t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通所型サービスを通所型介護以外の介護サービスと同一敷地内で行う場合（小規模多機能、特養等の空きスペースの活用等）においては、支障がない場合（入所者の処遇に影響が無い場合）に、管理者（施設長）及び最低基準を下回らない範囲で、通所型サービスの従事者との兼務が可能。</a:t>
                      </a:r>
                    </a:p>
                  </a:txBody>
                  <a:tcPr marL="8155" marR="8155" marT="815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832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35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通所型サービスの単価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現行の通所介護相当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週１回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1,647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17,359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週２回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3,377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35,593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</a:p>
          <a:p>
            <a:pPr marL="0" lv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緩和した基準によるサービス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週１回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1,151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12,131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週２回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2,302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24,263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短期集中予防サービス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１回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375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単位（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3,952</a:t>
            </a:r>
            <a:r>
              <a:rPr lang="ja-JP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円）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（送迎あり：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407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単位）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右中かっこ 3"/>
          <p:cNvSpPr/>
          <p:nvPr/>
        </p:nvSpPr>
        <p:spPr>
          <a:xfrm>
            <a:off x="5961112" y="2009868"/>
            <a:ext cx="216024" cy="33901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136867" y="2022613"/>
            <a:ext cx="936105" cy="31352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要支援１</a:t>
            </a:r>
          </a:p>
        </p:txBody>
      </p:sp>
      <p:sp>
        <p:nvSpPr>
          <p:cNvPr id="6" name="右中かっこ 5"/>
          <p:cNvSpPr/>
          <p:nvPr/>
        </p:nvSpPr>
        <p:spPr>
          <a:xfrm>
            <a:off x="7176205" y="2009868"/>
            <a:ext cx="216022" cy="69905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392227" y="2145600"/>
            <a:ext cx="999069" cy="41930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要支援２</a:t>
            </a:r>
          </a:p>
        </p:txBody>
      </p:sp>
      <p:sp>
        <p:nvSpPr>
          <p:cNvPr id="8" name="右中かっこ 7"/>
          <p:cNvSpPr/>
          <p:nvPr/>
        </p:nvSpPr>
        <p:spPr>
          <a:xfrm>
            <a:off x="5961112" y="3512983"/>
            <a:ext cx="216024" cy="33901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136867" y="3525728"/>
            <a:ext cx="936105" cy="31352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要支援１</a:t>
            </a:r>
          </a:p>
        </p:txBody>
      </p:sp>
      <p:sp>
        <p:nvSpPr>
          <p:cNvPr id="10" name="右中かっこ 9"/>
          <p:cNvSpPr/>
          <p:nvPr/>
        </p:nvSpPr>
        <p:spPr>
          <a:xfrm>
            <a:off x="7176205" y="3512983"/>
            <a:ext cx="216022" cy="69905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7392227" y="3648715"/>
            <a:ext cx="999069" cy="419303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要支援２</a:t>
            </a:r>
          </a:p>
        </p:txBody>
      </p:sp>
    </p:spTree>
    <p:extLst>
      <p:ext uri="{BB962C8B-B14F-4D97-AF65-F5344CB8AC3E}">
        <p14:creationId xmlns:p14="http://schemas.microsoft.com/office/powerpoint/2010/main" val="641974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サービス利用についての留意点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○給付管理</a:t>
            </a:r>
            <a:endParaRPr kumimoji="1"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・要支援１・２の方は、それぞれの区分支給限度基準額の範囲内で、予防給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付と総合事業（住民主体による支援を除く）を一体的に給付管理する。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・基本チェックリストにより事業対象者と判断された方は、要支援１の区分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支給限度基準額と同じ額の範囲内で、総合事業の給付管理を行う。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○高額介護予防サービス費・高額医療合算介護予防サービス費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総合事業においても、高額介護予防サービス費・高額医療合算介護予防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サービス費に相当する事業等を実施する。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○給付制限</a:t>
            </a:r>
            <a:endParaRPr lang="en-US" altLang="ja-JP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介護予防の重要性に鑑み、当面は総合事業に係る給付制限は行わない。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3038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サービス併用の可否について</a:t>
            </a:r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00" y="1124744"/>
            <a:ext cx="8915400" cy="511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251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介護予防ケアマネジメントの概要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994182"/>
              </p:ext>
            </p:extLst>
          </p:nvPr>
        </p:nvGraphicFramePr>
        <p:xfrm>
          <a:off x="495298" y="1417636"/>
          <a:ext cx="8915400" cy="4929168"/>
        </p:xfrm>
        <a:graphic>
          <a:graphicData uri="http://schemas.openxmlformats.org/drawingml/2006/table">
            <a:tbl>
              <a:tblPr firstRow="1" firstCol="1" bandRow="1"/>
              <a:tblGrid>
                <a:gridCol w="497262">
                  <a:extLst>
                    <a:ext uri="{9D8B030D-6E8A-4147-A177-3AD203B41FA5}">
                      <a16:colId xmlns:a16="http://schemas.microsoft.com/office/drawing/2014/main" val="218797802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81947357"/>
                    </a:ext>
                  </a:extLst>
                </a:gridCol>
                <a:gridCol w="3597001">
                  <a:extLst>
                    <a:ext uri="{9D8B030D-6E8A-4147-A177-3AD203B41FA5}">
                      <a16:colId xmlns:a16="http://schemas.microsoft.com/office/drawing/2014/main" val="114234849"/>
                    </a:ext>
                  </a:extLst>
                </a:gridCol>
                <a:gridCol w="3597001">
                  <a:extLst>
                    <a:ext uri="{9D8B030D-6E8A-4147-A177-3AD203B41FA5}">
                      <a16:colId xmlns:a16="http://schemas.microsoft.com/office/drawing/2014/main" val="441725442"/>
                    </a:ext>
                  </a:extLst>
                </a:gridCol>
              </a:tblGrid>
              <a:tr h="450569"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類型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介護予防ケアマネジメント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初回のみケアマネジメント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272767"/>
                  </a:ext>
                </a:extLst>
              </a:tr>
              <a:tr h="768707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対象者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ja-JP" sz="140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要支援認定を受けた人のうち、総合事業のみを利用する人</a:t>
                      </a:r>
                    </a:p>
                    <a:p>
                      <a:r>
                        <a:rPr kumimoji="1" lang="ja-JP" altLang="ja-JP" sz="1400" kern="12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　総合事業と合わせて介護予防サービス、地域密着型介護予防サービスを利用する人には介護予防支援を行う。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866680"/>
                  </a:ext>
                </a:extLst>
              </a:tr>
              <a:tr h="768707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対象サービス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現行</a:t>
                      </a:r>
                      <a:r>
                        <a:rPr lang="ja-JP" altLang="en-US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のサービス</a:t>
                      </a:r>
                      <a:r>
                        <a:rPr lang="ja-JP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相当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緩和した基準によるサービス</a:t>
                      </a:r>
                    </a:p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短期集中予防サービス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住民主体</a:t>
                      </a:r>
                      <a:r>
                        <a:rPr lang="ja-JP" altLang="en-US" sz="1400" kern="100" spc="-6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による支援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30417"/>
                  </a:ext>
                </a:extLst>
              </a:tr>
              <a:tr h="540119">
                <a:tc gridSpan="2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居宅介護支援事業所への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委託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可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不可</a:t>
                      </a:r>
                      <a:endParaRPr lang="en-US" alt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（地域包括支援センター直作成）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828619"/>
                  </a:ext>
                </a:extLst>
              </a:tr>
              <a:tr h="45056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具体的方法</a:t>
                      </a:r>
                    </a:p>
                  </a:txBody>
                  <a:tcPr marL="49219" marR="49219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240"/>
                        </a:spcBef>
                        <a:spcAft>
                          <a:spcPts val="120"/>
                        </a:spcAft>
                      </a:pPr>
                      <a:r>
                        <a:rPr lang="ja-JP" sz="1400" kern="100" spc="-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アセスメント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spc="-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（ケアマネジメント結果等記録表の作成）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01290"/>
                  </a:ext>
                </a:extLst>
              </a:tr>
              <a:tr h="10493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240"/>
                        </a:spcBef>
                        <a:spcAft>
                          <a:spcPts val="120"/>
                        </a:spcAft>
                      </a:pPr>
                      <a:r>
                        <a:rPr lang="ja-JP" sz="1400" kern="100" spc="-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プラン作成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080076"/>
                  </a:ext>
                </a:extLst>
              </a:tr>
              <a:tr h="4505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240"/>
                        </a:spcBef>
                        <a:spcAft>
                          <a:spcPts val="120"/>
                        </a:spcAft>
                      </a:pPr>
                      <a:r>
                        <a:rPr lang="ja-JP" sz="1400" kern="100" spc="-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サービス担当者会議</a:t>
                      </a:r>
                      <a:endParaRPr lang="ja-JP" sz="1400" kern="10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770104"/>
                  </a:ext>
                </a:extLst>
              </a:tr>
              <a:tr h="4505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240"/>
                        </a:spcBef>
                        <a:spcAft>
                          <a:spcPts val="120"/>
                        </a:spcAft>
                      </a:pPr>
                      <a:r>
                        <a:rPr lang="ja-JP" sz="1400" kern="100" spc="-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モニタリング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○（電話確認可）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26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108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介護予防ケアマネジメントの単価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726777"/>
              </p:ext>
            </p:extLst>
          </p:nvPr>
        </p:nvGraphicFramePr>
        <p:xfrm>
          <a:off x="495300" y="1417640"/>
          <a:ext cx="8915400" cy="2731440"/>
        </p:xfrm>
        <a:graphic>
          <a:graphicData uri="http://schemas.openxmlformats.org/drawingml/2006/table">
            <a:tbl>
              <a:tblPr firstRow="1" firstCol="1" bandRow="1"/>
              <a:tblGrid>
                <a:gridCol w="353244">
                  <a:extLst>
                    <a:ext uri="{9D8B030D-6E8A-4147-A177-3AD203B41FA5}">
                      <a16:colId xmlns:a16="http://schemas.microsoft.com/office/drawing/2014/main" val="109403452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101609050"/>
                    </a:ext>
                  </a:extLst>
                </a:gridCol>
                <a:gridCol w="3416982">
                  <a:extLst>
                    <a:ext uri="{9D8B030D-6E8A-4147-A177-3AD203B41FA5}">
                      <a16:colId xmlns:a16="http://schemas.microsoft.com/office/drawing/2014/main" val="1711740899"/>
                    </a:ext>
                  </a:extLst>
                </a:gridCol>
                <a:gridCol w="3416982">
                  <a:extLst>
                    <a:ext uri="{9D8B030D-6E8A-4147-A177-3AD203B41FA5}">
                      <a16:colId xmlns:a16="http://schemas.microsoft.com/office/drawing/2014/main" val="632260641"/>
                    </a:ext>
                  </a:extLst>
                </a:gridCol>
              </a:tblGrid>
              <a:tr h="398730"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類型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介護予防ケアマネジメント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初回のみケアマネジメント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048221"/>
                  </a:ext>
                </a:extLst>
              </a:tr>
              <a:tr h="777570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報酬</a:t>
                      </a:r>
                    </a:p>
                  </a:txBody>
                  <a:tcPr marL="49219" marR="49219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基本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430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単位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430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単位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218673"/>
                  </a:ext>
                </a:extLst>
              </a:tr>
              <a:tr h="7775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初回加算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300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単位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326304"/>
                  </a:ext>
                </a:extLst>
              </a:tr>
              <a:tr h="7775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spc="-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小規模多機能型居宅介護事業所連携加算</a:t>
                      </a:r>
                      <a:endParaRPr lang="ja-JP" sz="14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300</a:t>
                      </a: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単位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－</a:t>
                      </a:r>
                    </a:p>
                  </a:txBody>
                  <a:tcPr marL="49219" marR="492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447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263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総合事業の対象者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○総合事業については、要介護認定において、要支援１・要支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援２となった方を対象と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要介護認定において「非該当」となった方については、基本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チェックリストを実施し、事業対象者となった場合には、訪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問型サービスの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うち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住民主体による支援を利用できるものと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する</a:t>
            </a:r>
            <a:r>
              <a:rPr lang="ja-JP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</a:p>
          <a:p>
            <a:pPr marL="0" indent="0">
              <a:buNone/>
            </a:pP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基本チェックリストのみでは医療情報が入手できず、また、サービスを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受けるための仕組みが複雑化することから、住民主体による支援以外の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サービスは提供しない。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747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>
                <a:latin typeface="HGP創英角ｺﾞｼｯｸUB" pitchFamily="50" charset="-128"/>
                <a:ea typeface="HGP創英角ｺﾞｼｯｸUB" pitchFamily="50" charset="-128"/>
              </a:rPr>
              <a:t>①総合事業導入の経緯</a:t>
            </a:r>
            <a:endParaRPr kumimoji="1" lang="ja-JP" altLang="en-US" sz="4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認定有効期間との関係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○平成</a:t>
            </a:r>
            <a:r>
              <a:rPr kumimoji="1"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年度以降も、認定有効期間中は従来の介護予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防サービスの対象者とする。</a:t>
            </a:r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440832" y="3501008"/>
            <a:ext cx="0" cy="230425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2648744" y="2924944"/>
            <a:ext cx="1584176" cy="576064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H29.4</a:t>
            </a:r>
            <a:endParaRPr kumimoji="1" lang="ja-JP" altLang="en-US" sz="2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25567" y="2933509"/>
            <a:ext cx="1584176" cy="576064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認定有効期間満了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5421114" y="3509573"/>
            <a:ext cx="0" cy="230425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矢印: 五方向 9"/>
          <p:cNvSpPr/>
          <p:nvPr/>
        </p:nvSpPr>
        <p:spPr>
          <a:xfrm>
            <a:off x="2216696" y="4057504"/>
            <a:ext cx="3200958" cy="504056"/>
          </a:xfrm>
          <a:prstGeom prst="homePlate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介護予防サービス</a:t>
            </a:r>
          </a:p>
        </p:txBody>
      </p:sp>
      <p:sp>
        <p:nvSpPr>
          <p:cNvPr id="11" name="矢印: 五方向 10"/>
          <p:cNvSpPr/>
          <p:nvPr/>
        </p:nvSpPr>
        <p:spPr>
          <a:xfrm>
            <a:off x="5424574" y="4063168"/>
            <a:ext cx="3704890" cy="504056"/>
          </a:xfrm>
          <a:prstGeom prst="homePlat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総合事業</a:t>
            </a:r>
          </a:p>
        </p:txBody>
      </p:sp>
      <p:sp>
        <p:nvSpPr>
          <p:cNvPr id="12" name="矢印: 五方向 10"/>
          <p:cNvSpPr/>
          <p:nvPr/>
        </p:nvSpPr>
        <p:spPr>
          <a:xfrm>
            <a:off x="4016896" y="5143288"/>
            <a:ext cx="5112568" cy="504056"/>
          </a:xfrm>
          <a:prstGeom prst="homePlat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総合事業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92560" y="4057504"/>
            <a:ext cx="942900" cy="50405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継続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89101" y="5091836"/>
            <a:ext cx="942900" cy="50405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新規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4608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自立支援型地域ケア会議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409704"/>
            <a:ext cx="8915400" cy="49294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○開催目的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利用者に適切なサービスを提供するため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○メンバー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・地域包括支援センター（ファシリテーター）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・理学療法士又は作業療法士（アドバイザー）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・担当ケアマネ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・高齢介護室職員　など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○開催するサービス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＜新規利用＞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・通所型サービス（全般）、訪問型サービス（現行相当）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＜更新時＞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・通所型サービス（短期集中予防）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862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27404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利用の流れ（新規利用）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250"/>
          <a:stretch/>
        </p:blipFill>
        <p:spPr>
          <a:xfrm>
            <a:off x="2396716" y="764704"/>
            <a:ext cx="511256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80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利用の流れ</a:t>
            </a:r>
            <a:r>
              <a:rPr lang="ja-JP" altLang="en-US" dirty="0"/>
              <a:t>（更新時）</a:t>
            </a:r>
            <a:endParaRPr kumimoji="1" lang="ja-JP" altLang="en-US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447"/>
          <a:stretch/>
        </p:blipFill>
        <p:spPr>
          <a:xfrm>
            <a:off x="2324708" y="764704"/>
            <a:ext cx="5256584" cy="574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82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③連絡事項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388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事業者指定について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○現行のサービス相当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・平成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年４月１日までに通所介護・訪問介護の指定を受けた事業者は、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みなし指定となるため申請不要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・平成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年４月１日以降に通所介護・訪問介護の指定を受けた事業者は、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申請が必要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○緩和した基準によるサービス、短期集中予防サービス</a:t>
            </a:r>
          </a:p>
          <a:p>
            <a:pPr marL="0" indent="0">
              <a:buNone/>
            </a:pP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・参入するすべての事業者について、申請が必要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申請についての詳細（様式、受付方法）は、平成</a:t>
            </a:r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年１月以降に寝屋川市ホームページでお示し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します（ケア倶楽部でお知らせしますので、登録がまだの事業者は登録お願いします）。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7399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6207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定款変更について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○総合事業を実施する場合、次のとおり定款に追記が必要となります。</a:t>
            </a:r>
            <a:endParaRPr kumimoji="1"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＜記載例＞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・介護保険法に基づく介護予防・日常生活支援総合事業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・介護保険法に基づく第１号訪問事業</a:t>
            </a: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・介護保険法に基づく第１号通所事業</a:t>
            </a: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・老人居宅介護等事業</a:t>
            </a: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・老人デイサービス事業　　　　など</a:t>
            </a:r>
          </a:p>
          <a:p>
            <a:pPr marL="0" indent="0">
              <a:buNone/>
            </a:pP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定款変更について、所轄官庁の許認可が必要な場合は、必ず所轄官庁へ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その変更についてご相談ください。</a:t>
            </a:r>
          </a:p>
          <a:p>
            <a:pPr marL="0" indent="0">
              <a:buNone/>
            </a:pP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定款に「老人居宅介護等事業」「老人デイサービス事業」と記載して</a:t>
            </a:r>
            <a:r>
              <a:rPr lang="ja-JP" altLang="en-US" sz="2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場合は、定款を変更する必要はありません（老人居宅介護等事業には第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１号訪問事業、老人デイサービス事業には第１号通所事業が含まれている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ため）</a:t>
            </a:r>
          </a:p>
        </p:txBody>
      </p:sp>
    </p:spTree>
    <p:extLst>
      <p:ext uri="{BB962C8B-B14F-4D97-AF65-F5344CB8AC3E}">
        <p14:creationId xmlns:p14="http://schemas.microsoft.com/office/powerpoint/2010/main" val="136478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生活支援員養成研修について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年１月以降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に実施予定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○研修申込みは、介護事業者を通じて受け付ける予定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○カリキュラムは６時間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２日＝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時間の予定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補講は予定していないので、２日間出るようにしてください。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○今のところ、他市町村で研修を受講していても改めて寝屋川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市でも研修を受けていただきます。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寝屋川市での受講経験が他市町村で認められるかは、当該他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市町村にご確認ください。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○詳細は、後日寝屋川市ホームページ等でお示しします。</a:t>
            </a:r>
          </a:p>
        </p:txBody>
      </p:sp>
    </p:spTree>
    <p:extLst>
      <p:ext uri="{BB962C8B-B14F-4D97-AF65-F5344CB8AC3E}">
        <p14:creationId xmlns:p14="http://schemas.microsoft.com/office/powerpoint/2010/main" val="23031376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総合事業についての質疑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○総合事業についての質問は、</a:t>
            </a:r>
            <a:r>
              <a:rPr kumimoji="1" lang="ja-JP" altLang="en-US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電子メール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で受け付け、市ホー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ムページで質疑応答集を公開することにより回答します。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電子メールアドレス：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kaigo@city.neyagawa.osaka.jp</a:t>
            </a:r>
          </a:p>
          <a:p>
            <a:pPr marL="0" indent="0">
              <a:buNone/>
            </a:pP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○質問をする際は、次の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点に留意してください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・表題は</a:t>
            </a:r>
            <a:r>
              <a:rPr kumimoji="1"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「総合事業に係る質問」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とし、事業者名、質問者名、連絡先、質問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内容がわかるようにしてください（お問い合わせすることがあります）。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・個別に回答はいたしません。</a:t>
            </a:r>
            <a:endParaRPr kumimoji="1"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704528" y="2636912"/>
            <a:ext cx="8280920" cy="6480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1970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④</a:t>
            </a:r>
            <a:r>
              <a:rPr lang="ja-JP" altLang="en-US" dirty="0"/>
              <a:t>報酬請求について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（大阪府国保連より）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06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0715" y="421840"/>
            <a:ext cx="9756000" cy="1404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263" tIns="36000" rIns="91263" bIns="45631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</a:rPr>
              <a:t>① </a:t>
            </a:r>
            <a:r>
              <a:rPr lang="en-US" altLang="ja-JP" sz="1400" b="1" dirty="0">
                <a:solidFill>
                  <a:prstClr val="black"/>
                </a:solidFill>
              </a:rPr>
              <a:t>65</a:t>
            </a:r>
            <a:r>
              <a:rPr lang="ja-JP" altLang="en-US" sz="1400" b="1" dirty="0">
                <a:solidFill>
                  <a:prstClr val="black"/>
                </a:solidFill>
              </a:rPr>
              <a:t>歳以上の高齢者数は、</a:t>
            </a:r>
            <a:r>
              <a:rPr lang="en-US" altLang="ja-JP" sz="1400" b="1" dirty="0">
                <a:solidFill>
                  <a:prstClr val="black"/>
                </a:solidFill>
              </a:rPr>
              <a:t>2025</a:t>
            </a:r>
            <a:r>
              <a:rPr lang="ja-JP" altLang="en-US" sz="1400" b="1" dirty="0">
                <a:solidFill>
                  <a:prstClr val="black"/>
                </a:solidFill>
              </a:rPr>
              <a:t>年には</a:t>
            </a:r>
            <a:r>
              <a:rPr lang="en-US" altLang="ja-JP" sz="1400" b="1" dirty="0">
                <a:solidFill>
                  <a:prstClr val="black"/>
                </a:solidFill>
              </a:rPr>
              <a:t>3,657</a:t>
            </a:r>
            <a:r>
              <a:rPr lang="ja-JP" altLang="en-US" sz="1400" b="1" dirty="0">
                <a:solidFill>
                  <a:prstClr val="black"/>
                </a:solidFill>
              </a:rPr>
              <a:t>万人となり、</a:t>
            </a:r>
            <a:r>
              <a:rPr lang="en-US" altLang="ja-JP" sz="1400" b="1" dirty="0">
                <a:solidFill>
                  <a:prstClr val="black"/>
                </a:solidFill>
              </a:rPr>
              <a:t>2042</a:t>
            </a:r>
            <a:r>
              <a:rPr lang="ja-JP" altLang="en-US" sz="1400" b="1" dirty="0">
                <a:solidFill>
                  <a:prstClr val="black"/>
                </a:solidFill>
              </a:rPr>
              <a:t>年にはピークを迎える予測（</a:t>
            </a:r>
            <a:r>
              <a:rPr lang="en-US" altLang="ja-JP" sz="1400" b="1" dirty="0">
                <a:solidFill>
                  <a:prstClr val="black"/>
                </a:solidFill>
              </a:rPr>
              <a:t>3,878</a:t>
            </a:r>
            <a:r>
              <a:rPr lang="ja-JP" altLang="en-US" sz="1400" b="1" dirty="0">
                <a:solidFill>
                  <a:prstClr val="black"/>
                </a:solidFill>
              </a:rPr>
              <a:t>万人）。 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</a:rPr>
              <a:t>　　また、</a:t>
            </a:r>
            <a:r>
              <a:rPr lang="en-US" altLang="ja-JP" sz="1400" b="1" dirty="0">
                <a:solidFill>
                  <a:prstClr val="black"/>
                </a:solidFill>
              </a:rPr>
              <a:t>75</a:t>
            </a:r>
            <a:r>
              <a:rPr lang="ja-JP" altLang="en-US" sz="1400" b="1" dirty="0">
                <a:solidFill>
                  <a:prstClr val="black"/>
                </a:solidFill>
              </a:rPr>
              <a:t>歳以上高齢者の全人口に占める割合は増加していき、</a:t>
            </a:r>
            <a:r>
              <a:rPr lang="en-US" altLang="ja-JP" sz="1400" b="1" dirty="0">
                <a:solidFill>
                  <a:prstClr val="black"/>
                </a:solidFill>
              </a:rPr>
              <a:t>2055</a:t>
            </a:r>
            <a:r>
              <a:rPr lang="ja-JP" altLang="en-US" sz="1400" b="1" dirty="0">
                <a:solidFill>
                  <a:prstClr val="black"/>
                </a:solidFill>
              </a:rPr>
              <a:t>年には、</a:t>
            </a:r>
            <a:r>
              <a:rPr lang="en-US" altLang="ja-JP" sz="1400" b="1" dirty="0">
                <a:solidFill>
                  <a:prstClr val="black"/>
                </a:solidFill>
              </a:rPr>
              <a:t>25</a:t>
            </a:r>
            <a:r>
              <a:rPr lang="ja-JP" altLang="en-US" sz="1400" b="1" dirty="0">
                <a:solidFill>
                  <a:prstClr val="black"/>
                </a:solidFill>
              </a:rPr>
              <a:t>％を超える見込み。　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070486"/>
              </p:ext>
            </p:extLst>
          </p:nvPr>
        </p:nvGraphicFramePr>
        <p:xfrm>
          <a:off x="337063" y="891142"/>
          <a:ext cx="9080501" cy="85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0719">
                <a:tc>
                  <a:txBody>
                    <a:bodyPr/>
                    <a:lstStyle/>
                    <a:p>
                      <a:pPr algn="ctr"/>
                      <a:endParaRPr kumimoji="1" lang="ja-JP" altLang="en-US" sz="1400" baseline="0" dirty="0">
                        <a:latin typeface="+mn-lt"/>
                        <a:ea typeface="+mn-ea"/>
                      </a:endParaRPr>
                    </a:p>
                  </a:txBody>
                  <a:tcPr marL="99061" marR="99061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aseline="0" dirty="0">
                          <a:latin typeface="+mn-lt"/>
                          <a:ea typeface="+mn-ea"/>
                        </a:rPr>
                        <a:t>2012</a:t>
                      </a:r>
                      <a:r>
                        <a:rPr kumimoji="1" lang="ja-JP" altLang="en-US" sz="1400" baseline="0" dirty="0">
                          <a:latin typeface="+mn-lt"/>
                          <a:ea typeface="+mn-ea"/>
                        </a:rPr>
                        <a:t>年８月</a:t>
                      </a:r>
                    </a:p>
                  </a:txBody>
                  <a:tcPr marL="99061" marR="99061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aseline="0" dirty="0">
                          <a:latin typeface="+mn-lt"/>
                          <a:ea typeface="+mn-ea"/>
                        </a:rPr>
                        <a:t>2015</a:t>
                      </a:r>
                      <a:r>
                        <a:rPr kumimoji="1" lang="ja-JP" altLang="en-US" sz="1400" baseline="0" dirty="0">
                          <a:latin typeface="+mn-lt"/>
                          <a:ea typeface="+mn-ea"/>
                        </a:rPr>
                        <a:t>年</a:t>
                      </a:r>
                    </a:p>
                  </a:txBody>
                  <a:tcPr marL="99061" marR="99061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aseline="0" dirty="0">
                          <a:latin typeface="+mn-lt"/>
                          <a:ea typeface="+mn-ea"/>
                        </a:rPr>
                        <a:t>2025</a:t>
                      </a:r>
                      <a:r>
                        <a:rPr kumimoji="1" lang="ja-JP" altLang="en-US" sz="1400" baseline="0" dirty="0">
                          <a:latin typeface="+mn-lt"/>
                          <a:ea typeface="+mn-ea"/>
                        </a:rPr>
                        <a:t>年</a:t>
                      </a:r>
                    </a:p>
                  </a:txBody>
                  <a:tcPr marL="99061" marR="99061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aseline="0" dirty="0">
                          <a:latin typeface="+mn-lt"/>
                          <a:ea typeface="+mn-ea"/>
                        </a:rPr>
                        <a:t>2055</a:t>
                      </a:r>
                      <a:r>
                        <a:rPr kumimoji="1" lang="ja-JP" altLang="en-US" sz="1400" baseline="0" dirty="0">
                          <a:latin typeface="+mn-lt"/>
                          <a:ea typeface="+mn-ea"/>
                        </a:rPr>
                        <a:t>年</a:t>
                      </a:r>
                    </a:p>
                  </a:txBody>
                  <a:tcPr marL="99061" marR="99061" marT="36000" marB="36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aseline="0" dirty="0">
                          <a:latin typeface="+mn-lt"/>
                          <a:ea typeface="+mn-ea"/>
                        </a:rPr>
                        <a:t>65</a:t>
                      </a:r>
                      <a:r>
                        <a:rPr kumimoji="1" lang="ja-JP" altLang="en-US" sz="1400" baseline="0" dirty="0">
                          <a:latin typeface="+mn-lt"/>
                          <a:ea typeface="+mn-ea"/>
                        </a:rPr>
                        <a:t>歳以上高齢者人口（割合）</a:t>
                      </a:r>
                    </a:p>
                  </a:txBody>
                  <a:tcPr marL="99061" marR="99061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3,058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24.0%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3,395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26.8%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3,657</a:t>
                      </a:r>
                      <a:r>
                        <a:rPr kumimoji="1" lang="ja-JP" altLang="en-US" sz="1400" spc="-15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万人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30.3%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3,626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39.4%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6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aseline="0" dirty="0">
                          <a:latin typeface="+mn-lt"/>
                          <a:ea typeface="+mn-ea"/>
                        </a:rPr>
                        <a:t>75</a:t>
                      </a:r>
                      <a:r>
                        <a:rPr kumimoji="1" lang="ja-JP" altLang="en-US" sz="1400" baseline="0" dirty="0">
                          <a:latin typeface="+mn-lt"/>
                          <a:ea typeface="+mn-ea"/>
                        </a:rPr>
                        <a:t>歳以上高齢者人口（割合）</a:t>
                      </a:r>
                    </a:p>
                  </a:txBody>
                  <a:tcPr marL="99061" marR="99061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1,511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11.8%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1,646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13.0%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2,179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18.1%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2,401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万人（</a:t>
                      </a:r>
                      <a:r>
                        <a:rPr kumimoji="1" lang="en-US" altLang="ja-JP" sz="1400" spc="-150" baseline="0" dirty="0">
                          <a:latin typeface="+mn-lt"/>
                          <a:ea typeface="+mn-ea"/>
                        </a:rPr>
                        <a:t>26.1%</a:t>
                      </a:r>
                      <a:r>
                        <a:rPr kumimoji="1" lang="ja-JP" altLang="en-US" sz="1400" spc="-150" baseline="0" dirty="0">
                          <a:latin typeface="+mn-lt"/>
                          <a:ea typeface="+mn-ea"/>
                        </a:rPr>
                        <a:t>）</a:t>
                      </a:r>
                    </a:p>
                  </a:txBody>
                  <a:tcPr marL="99061" marR="99061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8424" y="1909938"/>
            <a:ext cx="4515422" cy="313526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45631" rIns="36000" bIns="45631"/>
          <a:lstStyle/>
          <a:p>
            <a:pPr marL="174284" indent="-174284">
              <a:defRPr/>
            </a:pPr>
            <a:r>
              <a:rPr lang="ja-JP" altLang="en-US" sz="1400" b="1" dirty="0">
                <a:solidFill>
                  <a:prstClr val="black"/>
                </a:solidFill>
              </a:rPr>
              <a:t>② </a:t>
            </a:r>
            <a:r>
              <a:rPr lang="en-US" altLang="ja-JP" sz="1400" b="1" dirty="0">
                <a:solidFill>
                  <a:prstClr val="black"/>
                </a:solidFill>
              </a:rPr>
              <a:t>65</a:t>
            </a:r>
            <a:r>
              <a:rPr lang="ja-JP" altLang="en-US" sz="1400" b="1" dirty="0">
                <a:solidFill>
                  <a:prstClr val="black"/>
                </a:solidFill>
              </a:rPr>
              <a:t>歳以上高齢者のうち、「認知症高齢者の日常生活　　自立度」</a:t>
            </a:r>
            <a:r>
              <a:rPr lang="en-US" altLang="ja-JP" sz="1400" b="1" dirty="0">
                <a:solidFill>
                  <a:prstClr val="black"/>
                </a:solidFill>
              </a:rPr>
              <a:t>Ⅱ</a:t>
            </a:r>
            <a:r>
              <a:rPr lang="ja-JP" altLang="en-US" sz="1400" b="1" dirty="0">
                <a:solidFill>
                  <a:prstClr val="black"/>
                </a:solidFill>
              </a:rPr>
              <a:t>以上の高齢者が増加していく。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616332" y="1909938"/>
            <a:ext cx="5220001" cy="313526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263" tIns="45631" rIns="0" bIns="45631"/>
          <a:lstStyle/>
          <a:p>
            <a:pPr marL="174284" indent="-174284">
              <a:defRPr/>
            </a:pPr>
            <a:endParaRPr lang="ja-JP" altLang="en-US" sz="1600" b="1" dirty="0">
              <a:solidFill>
                <a:prstClr val="black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5380" y="5092440"/>
            <a:ext cx="9756000" cy="16920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263" tIns="45631" rIns="0" bIns="45631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</a:rPr>
              <a:t>④ </a:t>
            </a:r>
            <a:r>
              <a:rPr lang="en-US" altLang="ja-JP" sz="1400" b="1" dirty="0">
                <a:solidFill>
                  <a:prstClr val="black"/>
                </a:solidFill>
              </a:rPr>
              <a:t>75</a:t>
            </a:r>
            <a:r>
              <a:rPr lang="ja-JP" altLang="en-US" sz="1400" b="1" dirty="0">
                <a:solidFill>
                  <a:prstClr val="black"/>
                </a:solidFill>
              </a:rPr>
              <a:t>歳以上人口は、都市部では急速に増加し、もともと高齢者人口の多い地方でも緩やかに増加する。各地域の高齢化の状況</a:t>
            </a:r>
            <a:endParaRPr lang="en-US" altLang="ja-JP" sz="14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</a:rPr>
              <a:t>　は異なるため、各地域の特性に応じた対応が必要。</a:t>
            </a:r>
          </a:p>
        </p:txBody>
      </p:sp>
      <p:sp>
        <p:nvSpPr>
          <p:cNvPr id="2109" name="テキスト ボックス 17"/>
          <p:cNvSpPr txBox="1">
            <a:spLocks noChangeArrowheads="1"/>
          </p:cNvSpPr>
          <p:nvPr/>
        </p:nvSpPr>
        <p:spPr bwMode="auto">
          <a:xfrm>
            <a:off x="90317" y="2486350"/>
            <a:ext cx="82919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63" tIns="45631" rIns="91263" bIns="45631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Arial" charset="0"/>
              </a:rPr>
              <a:t>（万人）</a:t>
            </a:r>
          </a:p>
        </p:txBody>
      </p:sp>
      <p:sp>
        <p:nvSpPr>
          <p:cNvPr id="2111" name="テキスト ボックス 24"/>
          <p:cNvSpPr txBox="1">
            <a:spLocks noChangeArrowheads="1"/>
          </p:cNvSpPr>
          <p:nvPr/>
        </p:nvSpPr>
        <p:spPr bwMode="auto">
          <a:xfrm>
            <a:off x="4964075" y="2209428"/>
            <a:ext cx="925043" cy="23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63" tIns="45631" rIns="91263" bIns="45631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Arial" charset="0"/>
              </a:rPr>
              <a:t>（</a:t>
            </a:r>
            <a:r>
              <a:rPr lang="en-US" altLang="ja-JP" sz="900" dirty="0">
                <a:solidFill>
                  <a:prstClr val="black"/>
                </a:solidFill>
                <a:latin typeface="Arial" charset="0"/>
              </a:rPr>
              <a:t>1,000</a:t>
            </a:r>
            <a:r>
              <a:rPr lang="ja-JP" altLang="en-US" sz="900" dirty="0">
                <a:solidFill>
                  <a:prstClr val="black"/>
                </a:solidFill>
                <a:latin typeface="Arial" charset="0"/>
              </a:rPr>
              <a:t>世帯）</a:t>
            </a:r>
          </a:p>
        </p:txBody>
      </p:sp>
      <p:sp>
        <p:nvSpPr>
          <p:cNvPr id="2112" name="テキスト ボックス 25"/>
          <p:cNvSpPr txBox="1">
            <a:spLocks noChangeArrowheads="1"/>
          </p:cNvSpPr>
          <p:nvPr/>
        </p:nvSpPr>
        <p:spPr bwMode="auto">
          <a:xfrm>
            <a:off x="797678" y="2456987"/>
            <a:ext cx="3482925" cy="46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63" tIns="45631" rIns="91263" bIns="45631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Arial" charset="0"/>
              </a:rPr>
              <a:t>「認知症高齢者の日常生活自立度」</a:t>
            </a:r>
            <a:r>
              <a:rPr lang="en-US" altLang="ja-JP" sz="1200" b="1" dirty="0">
                <a:solidFill>
                  <a:prstClr val="black"/>
                </a:solidFill>
                <a:latin typeface="Arial" charset="0"/>
              </a:rPr>
              <a:t>Ⅱ</a:t>
            </a:r>
            <a:r>
              <a:rPr lang="ja-JP" altLang="en-US" sz="1200" b="1" dirty="0">
                <a:solidFill>
                  <a:prstClr val="black"/>
                </a:solidFill>
                <a:latin typeface="Arial" charset="0"/>
              </a:rPr>
              <a:t>以上の高齢者数の推計（括弧内は</a:t>
            </a:r>
            <a:r>
              <a:rPr lang="en-US" altLang="ja-JP" sz="1200" b="1" dirty="0">
                <a:solidFill>
                  <a:prstClr val="black"/>
                </a:solidFill>
                <a:latin typeface="Arial" charset="0"/>
              </a:rPr>
              <a:t>65</a:t>
            </a:r>
            <a:r>
              <a:rPr lang="ja-JP" altLang="en-US" sz="1200" b="1" dirty="0">
                <a:solidFill>
                  <a:prstClr val="black"/>
                </a:solidFill>
                <a:latin typeface="Arial" charset="0"/>
              </a:rPr>
              <a:t>歳以上人口対比）</a:t>
            </a:r>
          </a:p>
        </p:txBody>
      </p:sp>
      <p:sp>
        <p:nvSpPr>
          <p:cNvPr id="2113" name="テキスト ボックス 26"/>
          <p:cNvSpPr txBox="1">
            <a:spLocks noChangeArrowheads="1"/>
          </p:cNvSpPr>
          <p:nvPr/>
        </p:nvSpPr>
        <p:spPr bwMode="auto">
          <a:xfrm>
            <a:off x="5660336" y="2198390"/>
            <a:ext cx="4101654" cy="43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63" tIns="45631" rIns="91263" bIns="45631">
            <a:spAutoFit/>
          </a:bodyPr>
          <a:lstStyle/>
          <a:p>
            <a:r>
              <a:rPr lang="ja-JP" altLang="en-US" sz="1000" b="1" dirty="0">
                <a:solidFill>
                  <a:prstClr val="black"/>
                </a:solidFill>
                <a:latin typeface="Arial" charset="0"/>
              </a:rPr>
              <a:t>世帯主が</a:t>
            </a:r>
            <a:r>
              <a:rPr lang="en-US" altLang="ja-JP" sz="1000" b="1" dirty="0">
                <a:solidFill>
                  <a:prstClr val="black"/>
                </a:solidFill>
                <a:latin typeface="Arial" charset="0"/>
              </a:rPr>
              <a:t>65</a:t>
            </a:r>
            <a:r>
              <a:rPr lang="ja-JP" altLang="en-US" sz="1000" b="1" dirty="0">
                <a:solidFill>
                  <a:prstClr val="black"/>
                </a:solidFill>
                <a:latin typeface="Arial" charset="0"/>
              </a:rPr>
              <a:t>歳以上の単独世帯及び夫婦のみ世帯数の推計</a:t>
            </a:r>
            <a:endParaRPr lang="en-US" altLang="ja-JP" sz="1000" b="1" dirty="0">
              <a:solidFill>
                <a:prstClr val="black"/>
              </a:solidFill>
              <a:latin typeface="Arial" charset="0"/>
            </a:endParaRPr>
          </a:p>
          <a:p>
            <a:endParaRPr lang="ja-JP" altLang="en-US" sz="1100" b="1" dirty="0">
              <a:solidFill>
                <a:prstClr val="black"/>
              </a:solidFill>
              <a:latin typeface="Arial" charset="0"/>
            </a:endParaRPr>
          </a:p>
        </p:txBody>
      </p:sp>
      <p:graphicFrame>
        <p:nvGraphicFramePr>
          <p:cNvPr id="17" name="グラフ 16"/>
          <p:cNvGraphicFramePr/>
          <p:nvPr/>
        </p:nvGraphicFramePr>
        <p:xfrm>
          <a:off x="262004" y="2722921"/>
          <a:ext cx="4330959" cy="229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109402"/>
              </p:ext>
            </p:extLst>
          </p:nvPr>
        </p:nvGraphicFramePr>
        <p:xfrm>
          <a:off x="200479" y="5598794"/>
          <a:ext cx="9433050" cy="1114441"/>
        </p:xfrm>
        <a:graphic>
          <a:graphicData uri="http://schemas.openxmlformats.org/drawingml/2006/table">
            <a:tbl>
              <a:tblPr/>
              <a:tblGrid>
                <a:gridCol w="752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9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9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9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9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90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7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78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789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311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8913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99061" marR="99061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埼玉県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千葉県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神奈川県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大阪府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愛知県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東京都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～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鹿児島県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島根県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山形県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全国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881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2010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年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＜＞は割合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58.9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8.2%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56.3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9.1%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79.4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8.8%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84.3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9.5%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66.0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8.9%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123.4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9.4%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25.4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14.9%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11.9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16.6%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18.1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15.5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％＞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1419.4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11.1%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2025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年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＜＞は割合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（　）は倍率</a:t>
                      </a: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117.7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16.8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％＞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2.00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108.2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18.1%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1.92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148.5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16.5%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1.87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152.8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18.2%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1.81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116.6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15.9%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1.77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197.7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15.0%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1.60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29.5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19.4%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1.16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13.7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22.1%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1.15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20.7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20.6%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1.15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2178.6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万人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＜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18.1%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＞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1.53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倍）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24"/>
          <p:cNvSpPr txBox="1">
            <a:spLocks noChangeArrowheads="1"/>
          </p:cNvSpPr>
          <p:nvPr/>
        </p:nvSpPr>
        <p:spPr bwMode="auto">
          <a:xfrm>
            <a:off x="9057476" y="2198390"/>
            <a:ext cx="925043" cy="23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63" tIns="45631" rIns="91263" bIns="45631">
            <a:spAutoFit/>
          </a:bodyPr>
          <a:lstStyle/>
          <a:p>
            <a:r>
              <a:rPr lang="ja-JP" altLang="en-US" sz="900" dirty="0">
                <a:solidFill>
                  <a:prstClr val="black"/>
                </a:solidFill>
                <a:latin typeface="Arial" charset="0"/>
              </a:rPr>
              <a:t>（％）</a:t>
            </a:r>
          </a:p>
        </p:txBody>
      </p:sp>
      <p:graphicFrame>
        <p:nvGraphicFramePr>
          <p:cNvPr id="18" name="グラフ 17"/>
          <p:cNvGraphicFramePr/>
          <p:nvPr>
            <p:extLst>
              <p:ext uri="{D42A27DB-BD31-4B8C-83A1-F6EECF244321}">
                <p14:modId xmlns:p14="http://schemas.microsoft.com/office/powerpoint/2010/main" val="253111007"/>
              </p:ext>
            </p:extLst>
          </p:nvPr>
        </p:nvGraphicFramePr>
        <p:xfrm>
          <a:off x="4953000" y="2341984"/>
          <a:ext cx="468409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4592960" y="1909937"/>
            <a:ext cx="53130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284" indent="-174284"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Arial" charset="0"/>
              </a:rPr>
              <a:t>③ 世帯主が</a:t>
            </a:r>
            <a:r>
              <a:rPr lang="en-US" altLang="ja-JP" sz="1400" b="1" dirty="0">
                <a:solidFill>
                  <a:prstClr val="black"/>
                </a:solidFill>
                <a:latin typeface="Arial" charset="0"/>
              </a:rPr>
              <a:t>65</a:t>
            </a:r>
            <a:r>
              <a:rPr lang="ja-JP" altLang="en-US" sz="1400" b="1" dirty="0">
                <a:solidFill>
                  <a:prstClr val="black"/>
                </a:solidFill>
                <a:latin typeface="Arial" charset="0"/>
              </a:rPr>
              <a:t>歳以上の単独世帯や夫婦のみの世帯が増加していく　</a:t>
            </a: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0" y="-58160"/>
            <a:ext cx="9906000" cy="50359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36000" rIns="91440" bIns="36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prstClr val="black"/>
                </a:solidFill>
                <a:latin typeface="ＭＳ Ｐゴシック"/>
              </a:rPr>
              <a:t>今後の介護保険をとりまく状況</a:t>
            </a:r>
          </a:p>
        </p:txBody>
      </p:sp>
    </p:spTree>
    <p:extLst>
      <p:ext uri="{BB962C8B-B14F-4D97-AF65-F5344CB8AC3E}">
        <p14:creationId xmlns:p14="http://schemas.microsoft.com/office/powerpoint/2010/main" val="750162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038737" y="4627985"/>
            <a:ext cx="8853433" cy="276983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r" defTabSz="914235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Arial" charset="0"/>
              </a:rPr>
              <a:t>出典：社会保障人口問題研究所将来人口推計及び介護給付費実態調査（平成</a:t>
            </a:r>
            <a:r>
              <a:rPr lang="en-US" altLang="ja-JP" sz="1200" dirty="0">
                <a:solidFill>
                  <a:prstClr val="black"/>
                </a:solidFill>
                <a:latin typeface="Arial" charset="0"/>
              </a:rPr>
              <a:t>24</a:t>
            </a:r>
            <a:r>
              <a:rPr lang="ja-JP" altLang="en-US" sz="1200" dirty="0">
                <a:solidFill>
                  <a:prstClr val="black"/>
                </a:solidFill>
                <a:latin typeface="Arial" charset="0"/>
              </a:rPr>
              <a:t>年</a:t>
            </a:r>
            <a:r>
              <a:rPr lang="en-US" altLang="ja-JP" sz="1200" dirty="0">
                <a:solidFill>
                  <a:prstClr val="black"/>
                </a:solidFill>
                <a:latin typeface="Arial" charset="0"/>
              </a:rPr>
              <a:t>11</a:t>
            </a:r>
            <a:r>
              <a:rPr lang="ja-JP" altLang="en-US" sz="1200" dirty="0">
                <a:solidFill>
                  <a:prstClr val="black"/>
                </a:solidFill>
                <a:latin typeface="Arial" charset="0"/>
              </a:rPr>
              <a:t>月審査分）</a:t>
            </a: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416496" y="0"/>
            <a:ext cx="8915400" cy="562074"/>
          </a:xfrm>
          <a:prstGeom prst="rect">
            <a:avLst/>
          </a:prstGeom>
        </p:spPr>
        <p:txBody>
          <a:bodyPr lIns="91423" tIns="45712" rIns="91423" bIns="45712">
            <a:normAutofit/>
          </a:bodyPr>
          <a:lstStyle/>
          <a:p>
            <a:pPr algn="ctr" defTabSz="914235">
              <a:spcBef>
                <a:spcPct val="0"/>
              </a:spcBef>
              <a:defRPr/>
            </a:pPr>
            <a:r>
              <a:rPr lang="ja-JP" altLang="en-US" sz="2800" dirty="0">
                <a:solidFill>
                  <a:prstClr val="black"/>
                </a:solidFill>
                <a:latin typeface="ＤＦ特太ゴシック体" pitchFamily="49" charset="-128"/>
                <a:ea typeface="ＤＦ特太ゴシック体" pitchFamily="49" charset="-128"/>
              </a:rPr>
              <a:t>年齢階層別の要介護認定率（推計）</a:t>
            </a:r>
          </a:p>
        </p:txBody>
      </p:sp>
      <p:sp>
        <p:nvSpPr>
          <p:cNvPr id="11" name="タイトル 3"/>
          <p:cNvSpPr txBox="1">
            <a:spLocks/>
          </p:cNvSpPr>
          <p:nvPr/>
        </p:nvSpPr>
        <p:spPr>
          <a:xfrm>
            <a:off x="254703" y="532121"/>
            <a:ext cx="9308995" cy="88065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23" tIns="45712" rIns="91423" bIns="45712" rtlCol="0" anchor="ctr">
            <a:noAutofit/>
          </a:bodyPr>
          <a:lstStyle/>
          <a:p>
            <a:pPr marL="180942" indent="-180942" defTabSz="914235"/>
            <a:r>
              <a:rPr lang="ja-JP" altLang="ja-JP" sz="1400" dirty="0">
                <a:solidFill>
                  <a:prstClr val="black"/>
                </a:solidFill>
              </a:rPr>
              <a:t>○</a:t>
            </a: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ja-JP" sz="1400" dirty="0">
                <a:solidFill>
                  <a:prstClr val="black"/>
                </a:solidFill>
              </a:rPr>
              <a:t>要介護（支援）認定率は、年齢とともに上昇し、８５歳～８９歳では約半数が認定を受けているが、一号被保険者全体で認定を受けている率は、約１８％程度である。</a:t>
            </a:r>
          </a:p>
          <a:p>
            <a:pPr marL="180942" indent="-180942" defTabSz="914235"/>
            <a:r>
              <a:rPr lang="ja-JP" altLang="ja-JP" sz="1400" dirty="0">
                <a:solidFill>
                  <a:prstClr val="black"/>
                </a:solidFill>
              </a:rPr>
              <a:t>○</a:t>
            </a: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ja-JP" altLang="ja-JP" sz="1400" dirty="0">
                <a:solidFill>
                  <a:prstClr val="black"/>
                </a:solidFill>
              </a:rPr>
              <a:t>後期高齢者医療での受診率は９６．９％であるのに対し、７５歳以上の要介護（支援）認定率は３１％と</a:t>
            </a:r>
            <a:r>
              <a:rPr lang="ja-JP" altLang="en-US" sz="1400" dirty="0">
                <a:solidFill>
                  <a:prstClr val="black"/>
                </a:solidFill>
              </a:rPr>
              <a:t>なっている。</a:t>
            </a:r>
            <a:endParaRPr lang="ja-JP" altLang="ja-JP" sz="1400" dirty="0">
              <a:solidFill>
                <a:prstClr val="black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36739" y="1384888"/>
            <a:ext cx="9489509" cy="3368144"/>
            <a:chOff x="200472" y="1268760"/>
            <a:chExt cx="9489509" cy="3368144"/>
          </a:xfrm>
        </p:grpSpPr>
        <p:graphicFrame>
          <p:nvGraphicFramePr>
            <p:cNvPr id="13" name="グラフ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03163770"/>
                </p:ext>
              </p:extLst>
            </p:nvPr>
          </p:nvGraphicFramePr>
          <p:xfrm>
            <a:off x="200472" y="1268760"/>
            <a:ext cx="9489509" cy="33681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4" name="直線コネクタ 13"/>
            <p:cNvCxnSpPr/>
            <p:nvPr/>
          </p:nvCxnSpPr>
          <p:spPr>
            <a:xfrm>
              <a:off x="675416" y="3700799"/>
              <a:ext cx="8873876" cy="0"/>
            </a:xfrm>
            <a:prstGeom prst="line">
              <a:avLst/>
            </a:prstGeom>
            <a:ln w="317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945406"/>
              </p:ext>
            </p:extLst>
          </p:nvPr>
        </p:nvGraphicFramePr>
        <p:xfrm>
          <a:off x="1568625" y="5517232"/>
          <a:ext cx="6264696" cy="1013460"/>
        </p:xfrm>
        <a:graphic>
          <a:graphicData uri="http://schemas.openxmlformats.org/drawingml/2006/table">
            <a:tbl>
              <a:tblPr/>
              <a:tblGrid>
                <a:gridCol w="3341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3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協会（一般）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84.8%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組合健保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85.0%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国民健康保険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84.0%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後期高齢者医療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96.9%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681192" y="6556888"/>
            <a:ext cx="3045296" cy="276983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defTabSz="914235"/>
            <a:r>
              <a:rPr lang="zh-TW" altLang="en-US" sz="1200" dirty="0">
                <a:solidFill>
                  <a:prstClr val="black"/>
                </a:solidFill>
                <a:latin typeface="ＭＳ Ｐゴシック" pitchFamily="50" charset="-128"/>
                <a:ea typeface="ＭＳ Ｐゴシック" pitchFamily="50" charset="-128"/>
              </a:rPr>
              <a:t>（資料）平成２２年度　医療給付実態調査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9281" y="4919445"/>
            <a:ext cx="9364414" cy="584759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marL="542827" indent="-542827" defTabSz="914235"/>
            <a:r>
              <a:rPr lang="en-US" altLang="ja-JP" sz="1600" dirty="0">
                <a:solidFill>
                  <a:prstClr val="black"/>
                </a:solidFill>
              </a:rPr>
              <a:t>【</a:t>
            </a:r>
            <a:r>
              <a:rPr lang="ja-JP" altLang="en-US" sz="1600" dirty="0">
                <a:solidFill>
                  <a:prstClr val="black"/>
                </a:solidFill>
              </a:rPr>
              <a:t>参考</a:t>
            </a:r>
            <a:r>
              <a:rPr lang="en-US" altLang="ja-JP" sz="1600" dirty="0">
                <a:solidFill>
                  <a:prstClr val="black"/>
                </a:solidFill>
              </a:rPr>
              <a:t>】</a:t>
            </a:r>
            <a:r>
              <a:rPr lang="ja-JP" altLang="en-US" sz="1600" dirty="0">
                <a:solidFill>
                  <a:prstClr val="black"/>
                </a:solidFill>
              </a:rPr>
              <a:t>平成</a:t>
            </a:r>
            <a:r>
              <a:rPr lang="en-US" altLang="ja-JP" sz="1600" dirty="0">
                <a:solidFill>
                  <a:prstClr val="black"/>
                </a:solidFill>
              </a:rPr>
              <a:t>22</a:t>
            </a:r>
            <a:r>
              <a:rPr lang="ja-JP" altLang="en-US" sz="1600" dirty="0">
                <a:solidFill>
                  <a:prstClr val="black"/>
                </a:solidFill>
              </a:rPr>
              <a:t>年度１年度間において、入院、入院外又は歯科のいずれか１医療機関以上で診療を受けた者（合計）の割合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620163" y="3356992"/>
            <a:ext cx="8873876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763686" y="4081381"/>
            <a:ext cx="1789720" cy="26159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txBody>
          <a:bodyPr wrap="square" lIns="91423" tIns="45712" rIns="91423" bIns="45712" rtlCol="0">
            <a:spAutoFit/>
          </a:bodyPr>
          <a:lstStyle/>
          <a:p>
            <a:pPr defTabSz="914235"/>
            <a:r>
              <a:rPr lang="en-US" altLang="ja-JP" sz="1100" dirty="0">
                <a:solidFill>
                  <a:prstClr val="black"/>
                </a:solidFill>
              </a:rPr>
              <a:t>65</a:t>
            </a:r>
            <a:r>
              <a:rPr lang="ja-JP" altLang="en-US" sz="1100" dirty="0">
                <a:solidFill>
                  <a:prstClr val="black"/>
                </a:solidFill>
              </a:rPr>
              <a:t>歳以上の認定率</a:t>
            </a:r>
            <a:r>
              <a:rPr lang="en-US" altLang="ja-JP" sz="1100" dirty="0">
                <a:solidFill>
                  <a:prstClr val="black"/>
                </a:solidFill>
              </a:rPr>
              <a:t>:</a:t>
            </a:r>
            <a:r>
              <a:rPr lang="ja-JP" altLang="en-US" sz="1100" dirty="0">
                <a:solidFill>
                  <a:prstClr val="black"/>
                </a:solidFill>
              </a:rPr>
              <a:t>１８％</a:t>
            </a:r>
          </a:p>
        </p:txBody>
      </p:sp>
      <p:cxnSp>
        <p:nvCxnSpPr>
          <p:cNvPr id="6" name="直線矢印コネクタ 5"/>
          <p:cNvCxnSpPr>
            <a:stCxn id="2" idx="0"/>
          </p:cNvCxnSpPr>
          <p:nvPr/>
        </p:nvCxnSpPr>
        <p:spPr>
          <a:xfrm flipH="1" flipV="1">
            <a:off x="7195732" y="3819329"/>
            <a:ext cx="462814" cy="262052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7545291" y="2636914"/>
            <a:ext cx="1786608" cy="261594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txBody>
          <a:bodyPr wrap="square" lIns="91423" tIns="45712" rIns="91423" bIns="45712" rtlCol="0">
            <a:spAutoFit/>
          </a:bodyPr>
          <a:lstStyle/>
          <a:p>
            <a:pPr defTabSz="914235"/>
            <a:r>
              <a:rPr lang="en-US" altLang="ja-JP" sz="1100" dirty="0">
                <a:solidFill>
                  <a:prstClr val="black"/>
                </a:solidFill>
              </a:rPr>
              <a:t>75</a:t>
            </a:r>
            <a:r>
              <a:rPr lang="ja-JP" altLang="en-US" sz="1100" dirty="0">
                <a:solidFill>
                  <a:prstClr val="black"/>
                </a:solidFill>
              </a:rPr>
              <a:t>歳以上の認定率：３１％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7761312" y="2898522"/>
            <a:ext cx="504056" cy="45847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79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996405"/>
              </p:ext>
            </p:extLst>
          </p:nvPr>
        </p:nvGraphicFramePr>
        <p:xfrm>
          <a:off x="4808984" y="1711440"/>
          <a:ext cx="5025008" cy="475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943884"/>
              </p:ext>
            </p:extLst>
          </p:nvPr>
        </p:nvGraphicFramePr>
        <p:xfrm>
          <a:off x="12846" y="1630953"/>
          <a:ext cx="4953000" cy="4972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" y="144016"/>
            <a:ext cx="5025008" cy="476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spc="3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⑤要介護率が高くなる</a:t>
            </a:r>
            <a:r>
              <a:rPr lang="en-US" altLang="ja-JP" sz="1600" spc="3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75</a:t>
            </a:r>
            <a:r>
              <a:rPr lang="ja-JP" altLang="en-US" sz="1600" spc="3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歳以上の人口の推移</a:t>
            </a:r>
            <a:endParaRPr lang="en-US" altLang="ja-JP" sz="1600" spc="3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80906" y="144016"/>
            <a:ext cx="5050448" cy="476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spc="3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⑥介護保険料を負担する</a:t>
            </a:r>
            <a:r>
              <a:rPr lang="en-US" altLang="ja-JP" sz="1600" spc="3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40</a:t>
            </a:r>
            <a:r>
              <a:rPr lang="ja-JP" altLang="en-US" sz="1600" spc="3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</a:rPr>
              <a:t>歳以上人口の推移</a:t>
            </a:r>
            <a:endParaRPr lang="en-US" altLang="ja-JP" sz="1600" spc="3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4381" y="599122"/>
            <a:ext cx="4716524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7800" indent="-177800" algn="just" defTabSz="912813"/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○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75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歳以上人口は、介護保険創設の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2000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年以降、急速に増加してきたが、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2025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年までの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10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年間も、急速に増加。</a:t>
            </a:r>
            <a:endParaRPr lang="en-US" altLang="ja-JP" sz="1400" dirty="0">
              <a:solidFill>
                <a:prstClr val="black"/>
              </a:solidFill>
              <a:latin typeface="Arial" charset="0"/>
            </a:endParaRPr>
          </a:p>
          <a:p>
            <a:pPr marL="177800" indent="-177800" defTabSz="912813"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〇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2030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年頃から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75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歳以上人口は急速には伸びなくなるが、一方、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85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歳以上人口はその後の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10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年程度は増加が続く。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9833" y="620688"/>
            <a:ext cx="457259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7800" indent="-177800" defTabSz="912813"/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○保険料負担者である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40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歳以上人口は、介護保険創設の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2000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年以降、増加してきたが、</a:t>
            </a:r>
            <a:r>
              <a:rPr lang="en-US" altLang="ja-JP" sz="1400" dirty="0">
                <a:solidFill>
                  <a:prstClr val="black"/>
                </a:solidFill>
                <a:latin typeface="Arial" charset="0"/>
              </a:rPr>
              <a:t>2025</a:t>
            </a:r>
            <a:r>
              <a:rPr lang="ja-JP" altLang="en-US" sz="1400" dirty="0">
                <a:solidFill>
                  <a:prstClr val="black"/>
                </a:solidFill>
                <a:latin typeface="Arial" charset="0"/>
              </a:rPr>
              <a:t>年以降は減少する。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389946" y="1999474"/>
            <a:ext cx="971979" cy="361635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574279" y="2502640"/>
            <a:ext cx="971979" cy="30963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017277" y="4396223"/>
            <a:ext cx="719908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defTabSz="912813"/>
            <a:r>
              <a:rPr lang="en-US" altLang="ja-JP" sz="1200" dirty="0">
                <a:solidFill>
                  <a:prstClr val="black"/>
                </a:solidFill>
              </a:rPr>
              <a:t>75</a:t>
            </a:r>
            <a:r>
              <a:rPr lang="ja-JP" altLang="en-US" sz="1200" dirty="0">
                <a:solidFill>
                  <a:prstClr val="black"/>
                </a:solidFill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</a:rPr>
              <a:t>84</a:t>
            </a:r>
            <a:r>
              <a:rPr lang="ja-JP" altLang="en-US" sz="1200" dirty="0">
                <a:solidFill>
                  <a:prstClr val="black"/>
                </a:solidFill>
              </a:rPr>
              <a:t>歳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008784" y="3124192"/>
            <a:ext cx="719908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defTabSz="912813"/>
            <a:r>
              <a:rPr lang="en-US" altLang="ja-JP" sz="1200" dirty="0">
                <a:solidFill>
                  <a:prstClr val="black"/>
                </a:solidFill>
              </a:rPr>
              <a:t>85</a:t>
            </a:r>
            <a:r>
              <a:rPr lang="ja-JP" altLang="en-US" sz="1200" dirty="0">
                <a:solidFill>
                  <a:prstClr val="black"/>
                </a:solidFill>
              </a:rPr>
              <a:t>歳～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541811" y="4384120"/>
            <a:ext cx="719908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defTabSz="912813"/>
            <a:r>
              <a:rPr lang="en-US" altLang="ja-JP" sz="1200" dirty="0">
                <a:solidFill>
                  <a:prstClr val="black"/>
                </a:solidFill>
              </a:rPr>
              <a:t>40</a:t>
            </a:r>
            <a:r>
              <a:rPr lang="ja-JP" altLang="en-US" sz="1200" dirty="0">
                <a:solidFill>
                  <a:prstClr val="black"/>
                </a:solidFill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</a:rPr>
              <a:t>64</a:t>
            </a:r>
            <a:r>
              <a:rPr lang="ja-JP" altLang="en-US" sz="1200" dirty="0">
                <a:solidFill>
                  <a:prstClr val="black"/>
                </a:solidFill>
              </a:rPr>
              <a:t>歳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555828" y="3715317"/>
            <a:ext cx="719908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defTabSz="912813"/>
            <a:r>
              <a:rPr lang="en-US" altLang="ja-JP" sz="1200" dirty="0">
                <a:solidFill>
                  <a:prstClr val="black"/>
                </a:solidFill>
              </a:rPr>
              <a:t>65</a:t>
            </a:r>
            <a:r>
              <a:rPr lang="ja-JP" altLang="en-US" sz="1200" dirty="0">
                <a:solidFill>
                  <a:prstClr val="black"/>
                </a:solidFill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</a:rPr>
              <a:t>74</a:t>
            </a:r>
            <a:r>
              <a:rPr lang="ja-JP" altLang="en-US" sz="1200" dirty="0">
                <a:solidFill>
                  <a:prstClr val="black"/>
                </a:solidFill>
              </a:rPr>
              <a:t>歳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7520242" y="3216525"/>
            <a:ext cx="719908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defTabSz="912813"/>
            <a:r>
              <a:rPr lang="en-US" altLang="ja-JP" sz="1200" dirty="0">
                <a:solidFill>
                  <a:prstClr val="black"/>
                </a:solidFill>
              </a:rPr>
              <a:t>75</a:t>
            </a:r>
            <a:r>
              <a:rPr lang="ja-JP" altLang="en-US" sz="1200" dirty="0">
                <a:solidFill>
                  <a:prstClr val="black"/>
                </a:solidFill>
              </a:rPr>
              <a:t>～</a:t>
            </a:r>
            <a:r>
              <a:rPr lang="en-US" altLang="ja-JP" sz="1200" dirty="0">
                <a:solidFill>
                  <a:prstClr val="black"/>
                </a:solidFill>
              </a:rPr>
              <a:t>84</a:t>
            </a:r>
            <a:r>
              <a:rPr lang="ja-JP" altLang="en-US" sz="1200" dirty="0">
                <a:solidFill>
                  <a:prstClr val="black"/>
                </a:solidFill>
              </a:rPr>
              <a:t>歳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520242" y="2782513"/>
            <a:ext cx="719908" cy="1846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defTabSz="912813"/>
            <a:r>
              <a:rPr lang="en-US" altLang="ja-JP" sz="1200" dirty="0">
                <a:solidFill>
                  <a:prstClr val="black"/>
                </a:solidFill>
              </a:rPr>
              <a:t>85</a:t>
            </a:r>
            <a:r>
              <a:rPr lang="ja-JP" altLang="en-US" sz="1200" dirty="0">
                <a:solidFill>
                  <a:prstClr val="black"/>
                </a:solidFill>
              </a:rPr>
              <a:t>歳～</a:t>
            </a:r>
          </a:p>
        </p:txBody>
      </p:sp>
      <p:sp>
        <p:nvSpPr>
          <p:cNvPr id="20" name="右矢印 19"/>
          <p:cNvSpPr/>
          <p:nvPr/>
        </p:nvSpPr>
        <p:spPr>
          <a:xfrm rot="19124292">
            <a:off x="404277" y="3108244"/>
            <a:ext cx="234000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1" name="右矢印 20"/>
          <p:cNvSpPr/>
          <p:nvPr/>
        </p:nvSpPr>
        <p:spPr>
          <a:xfrm rot="19936655">
            <a:off x="5335897" y="2094629"/>
            <a:ext cx="144000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2" name="右矢印 21"/>
          <p:cNvSpPr/>
          <p:nvPr/>
        </p:nvSpPr>
        <p:spPr>
          <a:xfrm rot="1209835">
            <a:off x="7394204" y="2237396"/>
            <a:ext cx="230400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2813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0200" y="6453340"/>
            <a:ext cx="9687336" cy="430837"/>
          </a:xfrm>
          <a:prstGeom prst="rect">
            <a:avLst/>
          </a:prstGeom>
          <a:noFill/>
        </p:spPr>
        <p:txBody>
          <a:bodyPr wrap="square" lIns="91388" tIns="45695" rIns="91388" bIns="45695" rtlCol="0">
            <a:spAutoFit/>
          </a:bodyPr>
          <a:lstStyle/>
          <a:p>
            <a:pPr defTabSz="912813"/>
            <a:r>
              <a:rPr lang="ja-JP" altLang="en-US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（資料）将来推計は、国立社会保障・人口問題研究所「日本の将来推計人口」（平成</a:t>
            </a:r>
            <a:r>
              <a:rPr lang="en-US" altLang="ja-JP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24</a:t>
            </a:r>
            <a:r>
              <a:rPr lang="ja-JP" altLang="en-US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年</a:t>
            </a:r>
            <a:r>
              <a:rPr lang="en-US" altLang="ja-JP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1</a:t>
            </a:r>
            <a:r>
              <a:rPr lang="ja-JP" altLang="en-US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月推計）出生中位（死亡中位）推計</a:t>
            </a:r>
            <a:endParaRPr lang="en-US" altLang="ja-JP" sz="1100" dirty="0">
              <a:solidFill>
                <a:prstClr val="black"/>
              </a:solidFill>
              <a:latin typeface="Arial" charset="0"/>
              <a:ea typeface="HGPｺﾞｼｯｸM" pitchFamily="50" charset="-128"/>
            </a:endParaRPr>
          </a:p>
          <a:p>
            <a:pPr defTabSz="912813"/>
            <a:r>
              <a:rPr lang="en-US" altLang="ja-JP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 </a:t>
            </a:r>
            <a:r>
              <a:rPr lang="ja-JP" altLang="en-US" sz="1100" dirty="0">
                <a:solidFill>
                  <a:prstClr val="black"/>
                </a:solidFill>
                <a:latin typeface="Arial" charset="0"/>
                <a:ea typeface="HGPｺﾞｼｯｸM" pitchFamily="50" charset="-128"/>
              </a:rPr>
              <a:t>　　　　実績は、総務省統計局「国勢調査」（国籍・年齢不詳人口を按分補正した人口）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 flipH="1">
            <a:off x="485071" y="1646076"/>
            <a:ext cx="6743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813"/>
            <a:r>
              <a:rPr lang="ja-JP" altLang="en-US" sz="1100" dirty="0">
                <a:solidFill>
                  <a:prstClr val="black"/>
                </a:solidFill>
                <a:latin typeface="Arial" charset="0"/>
              </a:rPr>
              <a:t>（万人）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 flipH="1">
            <a:off x="5274942" y="1628800"/>
            <a:ext cx="6743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2813"/>
            <a:r>
              <a:rPr lang="ja-JP" altLang="en-US" sz="1100" dirty="0">
                <a:solidFill>
                  <a:prstClr val="black"/>
                </a:solidFill>
                <a:latin typeface="Arial" charset="0"/>
              </a:rPr>
              <a:t>（万人）</a:t>
            </a:r>
          </a:p>
        </p:txBody>
      </p:sp>
    </p:spTree>
    <p:extLst>
      <p:ext uri="{BB962C8B-B14F-4D97-AF65-F5344CB8AC3E}">
        <p14:creationId xmlns:p14="http://schemas.microsoft.com/office/powerpoint/2010/main" val="166885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3" y="4246488"/>
            <a:ext cx="983272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7886" tIns="43943" rIns="87886" bIns="43943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3" y="3382392"/>
            <a:ext cx="983272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7886" tIns="43943" rIns="87886" bIns="43943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194" name="Text Box 2" descr="市松模様 (小)"/>
          <p:cNvSpPr txBox="1">
            <a:spLocks noChangeArrowheads="1"/>
          </p:cNvSpPr>
          <p:nvPr/>
        </p:nvSpPr>
        <p:spPr bwMode="auto">
          <a:xfrm>
            <a:off x="56473" y="1708255"/>
            <a:ext cx="1224136" cy="42319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２０００年度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２００１年度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２００２年度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２００３年度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２００４年度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２００５年度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２００６年度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２００７年度</a:t>
            </a: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２００８年度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２００９年度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２０１０年度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２０１１年度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２０１２年度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２０１３年度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２０１４年度</a:t>
            </a:r>
          </a:p>
        </p:txBody>
      </p:sp>
      <p:sp>
        <p:nvSpPr>
          <p:cNvPr id="8195" name="Text Box 3" descr="市松模様 (小)"/>
          <p:cNvSpPr txBox="1">
            <a:spLocks noChangeArrowheads="1"/>
          </p:cNvSpPr>
          <p:nvPr/>
        </p:nvSpPr>
        <p:spPr bwMode="auto">
          <a:xfrm>
            <a:off x="7257261" y="1870224"/>
            <a:ext cx="1561211" cy="642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2,911</a:t>
            </a:r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円</a:t>
            </a:r>
          </a:p>
          <a:p>
            <a:pPr algn="ctr" defTabSz="762000"/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（全国平均）</a:t>
            </a:r>
          </a:p>
        </p:txBody>
      </p:sp>
      <p:sp>
        <p:nvSpPr>
          <p:cNvPr id="8196" name="Text Box 4" descr="市松模様 (小)"/>
          <p:cNvSpPr txBox="1">
            <a:spLocks noChangeArrowheads="1"/>
          </p:cNvSpPr>
          <p:nvPr/>
        </p:nvSpPr>
        <p:spPr bwMode="auto">
          <a:xfrm>
            <a:off x="7185264" y="2662312"/>
            <a:ext cx="1561211" cy="642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3,293</a:t>
            </a:r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円</a:t>
            </a:r>
          </a:p>
          <a:p>
            <a:pPr algn="ctr" defTabSz="762000"/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（全国平均）</a:t>
            </a:r>
          </a:p>
        </p:txBody>
      </p:sp>
      <p:sp>
        <p:nvSpPr>
          <p:cNvPr id="8197" name="Text Box 5" descr="市松模様 (小)"/>
          <p:cNvSpPr txBox="1">
            <a:spLocks noChangeArrowheads="1"/>
          </p:cNvSpPr>
          <p:nvPr/>
        </p:nvSpPr>
        <p:spPr bwMode="auto">
          <a:xfrm>
            <a:off x="7257261" y="3526408"/>
            <a:ext cx="1561211" cy="642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4,090</a:t>
            </a:r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円</a:t>
            </a:r>
          </a:p>
          <a:p>
            <a:pPr algn="ctr" defTabSz="762000"/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（全国平均）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" y="1438176"/>
            <a:ext cx="1856656" cy="28803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87886" tIns="43943" rIns="87886" bIns="43943" anchor="ctr" anchorCtr="0">
            <a:noAutofit/>
          </a:bodyPr>
          <a:lstStyle/>
          <a:p>
            <a:pPr algn="ctr" defTabSz="727075"/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事業運営期間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463797" y="1438176"/>
            <a:ext cx="3349610" cy="288000"/>
          </a:xfrm>
          <a:prstGeom prst="rect">
            <a:avLst/>
          </a:prstGeom>
          <a:solidFill>
            <a:srgbClr val="99CC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87886" tIns="43943" rIns="87886" bIns="43943" anchor="ctr" anchorCtr="0">
            <a:noAutofit/>
          </a:bodyPr>
          <a:lstStyle/>
          <a:p>
            <a:pPr algn="ctr" defTabSz="727075"/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給付（総費用額）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000689" y="1438176"/>
            <a:ext cx="1404675" cy="288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87886" tIns="43943" rIns="87886" bIns="43943" anchor="ctr" anchorCtr="0">
            <a:noAutofit/>
          </a:bodyPr>
          <a:lstStyle/>
          <a:p>
            <a:pPr algn="ctr" defTabSz="727075"/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事業計画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920211" y="1438176"/>
            <a:ext cx="1705227" cy="288032"/>
          </a:xfrm>
          <a:prstGeom prst="rect">
            <a:avLst/>
          </a:prstGeom>
          <a:solidFill>
            <a:srgbClr val="CC99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87886" tIns="43943" rIns="87886" bIns="43943" anchor="ctr" anchorCtr="0">
            <a:noAutofit/>
          </a:bodyPr>
          <a:lstStyle/>
          <a:p>
            <a:pPr algn="ctr" defTabSz="727075"/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保険料</a:t>
            </a:r>
          </a:p>
        </p:txBody>
      </p:sp>
      <p:sp>
        <p:nvSpPr>
          <p:cNvPr id="8231" name="Rectangle 16"/>
          <p:cNvSpPr>
            <a:spLocks noChangeArrowheads="1"/>
          </p:cNvSpPr>
          <p:nvPr/>
        </p:nvSpPr>
        <p:spPr bwMode="auto">
          <a:xfrm>
            <a:off x="3463817" y="1798216"/>
            <a:ext cx="1008112" cy="216024"/>
          </a:xfrm>
          <a:prstGeom prst="rect">
            <a:avLst/>
          </a:prstGeom>
          <a:solidFill>
            <a:srgbClr val="66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3.6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8232" name="Rectangle 17"/>
          <p:cNvSpPr>
            <a:spLocks noChangeArrowheads="1"/>
          </p:cNvSpPr>
          <p:nvPr/>
        </p:nvSpPr>
        <p:spPr bwMode="auto">
          <a:xfrm>
            <a:off x="3463817" y="2014240"/>
            <a:ext cx="1152128" cy="252056"/>
          </a:xfrm>
          <a:prstGeom prst="rect">
            <a:avLst/>
          </a:prstGeom>
          <a:solidFill>
            <a:srgbClr val="66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4.6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8233" name="Rectangle 18"/>
          <p:cNvSpPr>
            <a:spLocks noChangeArrowheads="1"/>
          </p:cNvSpPr>
          <p:nvPr/>
        </p:nvSpPr>
        <p:spPr bwMode="auto">
          <a:xfrm>
            <a:off x="3463827" y="2302272"/>
            <a:ext cx="1296144" cy="252000"/>
          </a:xfrm>
          <a:prstGeom prst="rect">
            <a:avLst/>
          </a:prstGeom>
          <a:solidFill>
            <a:srgbClr val="66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5.2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8211" name="AutoShape 23"/>
          <p:cNvSpPr>
            <a:spLocks/>
          </p:cNvSpPr>
          <p:nvPr/>
        </p:nvSpPr>
        <p:spPr bwMode="auto">
          <a:xfrm>
            <a:off x="6969246" y="2806328"/>
            <a:ext cx="468225" cy="397578"/>
          </a:xfrm>
          <a:prstGeom prst="rightBrace">
            <a:avLst>
              <a:gd name="adj1" fmla="val 1393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886" tIns="43943" rIns="87886" bIns="43943" anchor="ctr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212" name="AutoShape 24"/>
          <p:cNvSpPr>
            <a:spLocks/>
          </p:cNvSpPr>
          <p:nvPr/>
        </p:nvSpPr>
        <p:spPr bwMode="auto">
          <a:xfrm>
            <a:off x="6969246" y="3670424"/>
            <a:ext cx="468225" cy="397578"/>
          </a:xfrm>
          <a:prstGeom prst="rightBrace">
            <a:avLst>
              <a:gd name="adj1" fmla="val 1398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886" tIns="43943" rIns="87886" bIns="43943" anchor="ctr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213" name="AutoShape 25"/>
          <p:cNvSpPr>
            <a:spLocks/>
          </p:cNvSpPr>
          <p:nvPr/>
        </p:nvSpPr>
        <p:spPr bwMode="auto">
          <a:xfrm>
            <a:off x="6969246" y="4462512"/>
            <a:ext cx="468225" cy="397578"/>
          </a:xfrm>
          <a:prstGeom prst="rightBrace">
            <a:avLst>
              <a:gd name="adj1" fmla="val 1395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886" tIns="43943" rIns="87886" bIns="43943" anchor="ctr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220" name="AutoShape 32"/>
          <p:cNvSpPr>
            <a:spLocks noChangeArrowheads="1"/>
          </p:cNvSpPr>
          <p:nvPr/>
        </p:nvSpPr>
        <p:spPr bwMode="auto">
          <a:xfrm>
            <a:off x="109322" y="361826"/>
            <a:ext cx="9747366" cy="1021681"/>
          </a:xfrm>
          <a:prstGeom prst="roundRect">
            <a:avLst>
              <a:gd name="adj" fmla="val 523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square" lIns="36000" tIns="36000" rIns="36000" bIns="36000" anchor="ctr">
            <a:spAutoFit/>
          </a:bodyPr>
          <a:lstStyle/>
          <a:p>
            <a:pPr marL="177800" indent="-177800">
              <a:lnSpc>
                <a:spcPts val="1700"/>
              </a:lnSpc>
            </a:pPr>
            <a:r>
              <a:rPr lang="en-US" altLang="ja-JP" sz="1400" dirty="0">
                <a:solidFill>
                  <a:prstClr val="black"/>
                </a:solidFill>
                <a:latin typeface="ＭＳ Ｐゴシック"/>
              </a:rPr>
              <a:t>○ 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市町村は３年を１期（２００５年度までは５年を１期）とする介護保険事業計画を策定し、３年ごとに見直しを行う。</a:t>
            </a:r>
            <a:endParaRPr lang="en-US" altLang="ja-JP" sz="1400" dirty="0">
              <a:solidFill>
                <a:prstClr val="black"/>
              </a:solidFill>
              <a:latin typeface="ＭＳ Ｐゴシック"/>
            </a:endParaRPr>
          </a:p>
          <a:p>
            <a:pPr marL="177800" indent="-177800">
              <a:lnSpc>
                <a:spcPts val="17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　　保険料は、３年ごとに、事業計画に定めるサービス費用見込額等に基づき、３年間を通じて財政の均衡を保つよう設定。</a:t>
            </a:r>
            <a:endParaRPr lang="en-US" altLang="ja-JP" sz="1400" dirty="0">
              <a:solidFill>
                <a:prstClr val="black"/>
              </a:solidFill>
              <a:latin typeface="ＭＳ Ｐゴシック"/>
            </a:endParaRPr>
          </a:p>
          <a:p>
            <a:pPr marL="177800" indent="-177800">
              <a:lnSpc>
                <a:spcPts val="1700"/>
              </a:lnSpc>
              <a:spcBef>
                <a:spcPts val="6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○ 高齢化の進展により、</a:t>
            </a:r>
            <a:r>
              <a:rPr lang="en-US" altLang="ja-JP" sz="1400" dirty="0">
                <a:solidFill>
                  <a:prstClr val="black"/>
                </a:solidFill>
                <a:latin typeface="ＭＳ Ｐゴシック"/>
              </a:rPr>
              <a:t>2025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年には保険料が現在の</a:t>
            </a:r>
            <a:r>
              <a:rPr lang="en-US" altLang="ja-JP" sz="1400" dirty="0">
                <a:solidFill>
                  <a:prstClr val="black"/>
                </a:solidFill>
                <a:latin typeface="ＭＳ Ｐゴシック"/>
              </a:rPr>
              <a:t>5000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円程度から</a:t>
            </a:r>
            <a:r>
              <a:rPr lang="en-US" altLang="ja-JP" sz="1400" dirty="0">
                <a:solidFill>
                  <a:prstClr val="black"/>
                </a:solidFill>
                <a:latin typeface="ＭＳ Ｐゴシック"/>
              </a:rPr>
              <a:t>8200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円程度に上昇することが見込まれており、地域包括ケアシステムの構築を図る一方、介護保険制度の持続可能性の確保のための重点化・効率化も必要となっている。</a:t>
            </a:r>
          </a:p>
        </p:txBody>
      </p:sp>
      <p:sp>
        <p:nvSpPr>
          <p:cNvPr id="8228" name="AutoShape 25"/>
          <p:cNvSpPr>
            <a:spLocks/>
          </p:cNvSpPr>
          <p:nvPr/>
        </p:nvSpPr>
        <p:spPr bwMode="auto">
          <a:xfrm>
            <a:off x="6969246" y="5254600"/>
            <a:ext cx="468225" cy="397578"/>
          </a:xfrm>
          <a:prstGeom prst="rightBrace">
            <a:avLst>
              <a:gd name="adj1" fmla="val 1395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886" tIns="43943" rIns="87886" bIns="43943" anchor="ctr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8229" name="Text Box 5" descr="市松模様 (小)"/>
          <p:cNvSpPr txBox="1">
            <a:spLocks noChangeArrowheads="1"/>
          </p:cNvSpPr>
          <p:nvPr/>
        </p:nvSpPr>
        <p:spPr bwMode="auto">
          <a:xfrm>
            <a:off x="7257261" y="4390504"/>
            <a:ext cx="1561211" cy="642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4,160</a:t>
            </a:r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円</a:t>
            </a:r>
          </a:p>
          <a:p>
            <a:pPr algn="ctr" defTabSz="762000"/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（全国平均）</a:t>
            </a:r>
          </a:p>
        </p:txBody>
      </p:sp>
      <p:sp>
        <p:nvSpPr>
          <p:cNvPr id="8219" name="Text Box 31"/>
          <p:cNvSpPr txBox="1">
            <a:spLocks noChangeArrowheads="1"/>
          </p:cNvSpPr>
          <p:nvPr/>
        </p:nvSpPr>
        <p:spPr bwMode="auto">
          <a:xfrm>
            <a:off x="2936776" y="3454400"/>
            <a:ext cx="396190" cy="683984"/>
          </a:xfrm>
          <a:prstGeom prst="rect">
            <a:avLst/>
          </a:prstGeom>
          <a:solidFill>
            <a:srgbClr val="FF99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第三期</a:t>
            </a:r>
          </a:p>
        </p:txBody>
      </p:sp>
      <p:sp>
        <p:nvSpPr>
          <p:cNvPr id="8214" name="Text Box 26"/>
          <p:cNvSpPr txBox="1">
            <a:spLocks noChangeArrowheads="1"/>
          </p:cNvSpPr>
          <p:nvPr/>
        </p:nvSpPr>
        <p:spPr bwMode="auto">
          <a:xfrm>
            <a:off x="1424620" y="3454400"/>
            <a:ext cx="432049" cy="683984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第三期</a:t>
            </a:r>
          </a:p>
        </p:txBody>
      </p:sp>
      <p:sp>
        <p:nvSpPr>
          <p:cNvPr id="8215" name="Text Box 27"/>
          <p:cNvSpPr txBox="1">
            <a:spLocks noChangeArrowheads="1"/>
          </p:cNvSpPr>
          <p:nvPr/>
        </p:nvSpPr>
        <p:spPr bwMode="auto">
          <a:xfrm>
            <a:off x="1424620" y="2662312"/>
            <a:ext cx="432049" cy="648072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第二期</a:t>
            </a:r>
          </a:p>
        </p:txBody>
      </p:sp>
      <p:sp>
        <p:nvSpPr>
          <p:cNvPr id="8216" name="Text Box 28"/>
          <p:cNvSpPr txBox="1">
            <a:spLocks noChangeArrowheads="1"/>
          </p:cNvSpPr>
          <p:nvPr/>
        </p:nvSpPr>
        <p:spPr bwMode="auto">
          <a:xfrm>
            <a:off x="1424620" y="1798216"/>
            <a:ext cx="432049" cy="728920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第一期</a:t>
            </a:r>
          </a:p>
        </p:txBody>
      </p:sp>
      <p:sp>
        <p:nvSpPr>
          <p:cNvPr id="8223" name="Text Box 26"/>
          <p:cNvSpPr txBox="1">
            <a:spLocks noChangeArrowheads="1"/>
          </p:cNvSpPr>
          <p:nvPr/>
        </p:nvSpPr>
        <p:spPr bwMode="auto">
          <a:xfrm>
            <a:off x="1424620" y="4318496"/>
            <a:ext cx="432049" cy="648072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第四期</a:t>
            </a:r>
          </a:p>
        </p:txBody>
      </p:sp>
      <p:sp>
        <p:nvSpPr>
          <p:cNvPr id="8224" name="Text Box 31"/>
          <p:cNvSpPr txBox="1">
            <a:spLocks noChangeArrowheads="1"/>
          </p:cNvSpPr>
          <p:nvPr/>
        </p:nvSpPr>
        <p:spPr bwMode="auto">
          <a:xfrm>
            <a:off x="2936776" y="4318496"/>
            <a:ext cx="396190" cy="683984"/>
          </a:xfrm>
          <a:prstGeom prst="rect">
            <a:avLst/>
          </a:prstGeom>
          <a:solidFill>
            <a:srgbClr val="FF99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第四期</a:t>
            </a:r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11" y="2590304"/>
            <a:ext cx="990601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square" lIns="87886" tIns="43943" rIns="87886" bIns="43943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9" name="Line 8"/>
          <p:cNvSpPr>
            <a:spLocks noChangeShapeType="1"/>
          </p:cNvSpPr>
          <p:nvPr/>
        </p:nvSpPr>
        <p:spPr bwMode="auto">
          <a:xfrm>
            <a:off x="33" y="5038576"/>
            <a:ext cx="983272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7886" tIns="43943" rIns="87886" bIns="43943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1424620" y="5110584"/>
            <a:ext cx="432049" cy="683984"/>
          </a:xfrm>
          <a:prstGeom prst="rect">
            <a:avLst/>
          </a:prstGeom>
          <a:solidFill>
            <a:srgbClr val="FFFF99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第五期</a:t>
            </a: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2936776" y="5110584"/>
            <a:ext cx="396190" cy="728728"/>
          </a:xfrm>
          <a:prstGeom prst="rect">
            <a:avLst/>
          </a:prstGeom>
          <a:solidFill>
            <a:srgbClr val="FF99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第五期</a:t>
            </a:r>
          </a:p>
        </p:txBody>
      </p:sp>
      <p:sp>
        <p:nvSpPr>
          <p:cNvPr id="57" name="Rectangle 16"/>
          <p:cNvSpPr>
            <a:spLocks noChangeArrowheads="1"/>
          </p:cNvSpPr>
          <p:nvPr/>
        </p:nvSpPr>
        <p:spPr bwMode="auto">
          <a:xfrm>
            <a:off x="3463810" y="2662312"/>
            <a:ext cx="1368153" cy="252000"/>
          </a:xfrm>
          <a:prstGeom prst="rect">
            <a:avLst/>
          </a:prstGeom>
          <a:solidFill>
            <a:srgbClr val="66FF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5.7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58" name="Rectangle 17"/>
          <p:cNvSpPr>
            <a:spLocks noChangeArrowheads="1"/>
          </p:cNvSpPr>
          <p:nvPr/>
        </p:nvSpPr>
        <p:spPr bwMode="auto">
          <a:xfrm>
            <a:off x="3463811" y="2878336"/>
            <a:ext cx="1512168" cy="252000"/>
          </a:xfrm>
          <a:prstGeom prst="rect">
            <a:avLst/>
          </a:prstGeom>
          <a:solidFill>
            <a:srgbClr val="66FF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6.2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3463809" y="3094360"/>
            <a:ext cx="1800200" cy="252000"/>
          </a:xfrm>
          <a:prstGeom prst="rect">
            <a:avLst/>
          </a:prstGeom>
          <a:solidFill>
            <a:srgbClr val="66FF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6.4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3463809" y="3454400"/>
            <a:ext cx="1800200" cy="252000"/>
          </a:xfrm>
          <a:prstGeom prst="rect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6.4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62" name="Rectangle 17"/>
          <p:cNvSpPr>
            <a:spLocks noChangeArrowheads="1"/>
          </p:cNvSpPr>
          <p:nvPr/>
        </p:nvSpPr>
        <p:spPr bwMode="auto">
          <a:xfrm>
            <a:off x="3463816" y="3670424"/>
            <a:ext cx="1872208" cy="216024"/>
          </a:xfrm>
          <a:prstGeom prst="rect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6.7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63" name="Rectangle 18"/>
          <p:cNvSpPr>
            <a:spLocks noChangeArrowheads="1"/>
          </p:cNvSpPr>
          <p:nvPr/>
        </p:nvSpPr>
        <p:spPr bwMode="auto">
          <a:xfrm>
            <a:off x="3463826" y="3886448"/>
            <a:ext cx="2016224" cy="252000"/>
          </a:xfrm>
          <a:prstGeom prst="rect">
            <a:avLst/>
          </a:prstGeom>
          <a:solidFill>
            <a:srgbClr val="99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6.9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64" name="Rectangle 16"/>
          <p:cNvSpPr>
            <a:spLocks noChangeArrowheads="1"/>
          </p:cNvSpPr>
          <p:nvPr/>
        </p:nvSpPr>
        <p:spPr bwMode="auto">
          <a:xfrm>
            <a:off x="3463817" y="4318496"/>
            <a:ext cx="2088232" cy="252000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7.4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65" name="Rectangle 17"/>
          <p:cNvSpPr>
            <a:spLocks noChangeArrowheads="1"/>
          </p:cNvSpPr>
          <p:nvPr/>
        </p:nvSpPr>
        <p:spPr bwMode="auto">
          <a:xfrm>
            <a:off x="3463801" y="4534520"/>
            <a:ext cx="2160240" cy="252000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7.8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66" name="Rectangle 18"/>
          <p:cNvSpPr>
            <a:spLocks noChangeArrowheads="1"/>
          </p:cNvSpPr>
          <p:nvPr/>
        </p:nvSpPr>
        <p:spPr bwMode="auto">
          <a:xfrm>
            <a:off x="3463806" y="4750544"/>
            <a:ext cx="2304257" cy="252000"/>
          </a:xfrm>
          <a:prstGeom prst="rect">
            <a:avLst/>
          </a:prstGeom>
          <a:solidFill>
            <a:srgbClr val="CC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8.2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69" name="Rectangle 16"/>
          <p:cNvSpPr>
            <a:spLocks noChangeArrowheads="1"/>
          </p:cNvSpPr>
          <p:nvPr/>
        </p:nvSpPr>
        <p:spPr bwMode="auto">
          <a:xfrm>
            <a:off x="3463797" y="5110584"/>
            <a:ext cx="2376264" cy="252000"/>
          </a:xfrm>
          <a:prstGeom prst="rect">
            <a:avLst/>
          </a:prstGeom>
          <a:solidFill>
            <a:srgbClr val="66FF66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8.9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70" name="Rectangle 17"/>
          <p:cNvSpPr>
            <a:spLocks noChangeArrowheads="1"/>
          </p:cNvSpPr>
          <p:nvPr/>
        </p:nvSpPr>
        <p:spPr bwMode="auto">
          <a:xfrm>
            <a:off x="3463797" y="5326608"/>
            <a:ext cx="2520280" cy="252000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9.4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71" name="Rectangle 18"/>
          <p:cNvSpPr>
            <a:spLocks noChangeArrowheads="1"/>
          </p:cNvSpPr>
          <p:nvPr/>
        </p:nvSpPr>
        <p:spPr bwMode="auto">
          <a:xfrm>
            <a:off x="3468329" y="5556470"/>
            <a:ext cx="2592288" cy="252000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10.0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兆円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</p:txBody>
      </p:sp>
      <p:sp>
        <p:nvSpPr>
          <p:cNvPr id="72" name="AutoShape 25"/>
          <p:cNvSpPr>
            <a:spLocks/>
          </p:cNvSpPr>
          <p:nvPr/>
        </p:nvSpPr>
        <p:spPr bwMode="auto">
          <a:xfrm>
            <a:off x="6969246" y="2014240"/>
            <a:ext cx="468225" cy="397578"/>
          </a:xfrm>
          <a:prstGeom prst="rightBrace">
            <a:avLst>
              <a:gd name="adj1" fmla="val 13959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87886" tIns="43943" rIns="87886" bIns="43943" anchor="ctr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3" name="Text Box 5" descr="市松模様 (小)"/>
          <p:cNvSpPr txBox="1">
            <a:spLocks noChangeArrowheads="1"/>
          </p:cNvSpPr>
          <p:nvPr/>
        </p:nvSpPr>
        <p:spPr bwMode="auto">
          <a:xfrm>
            <a:off x="7257261" y="5182592"/>
            <a:ext cx="1561211" cy="642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4,972</a:t>
            </a:r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円</a:t>
            </a:r>
          </a:p>
          <a:p>
            <a:pPr algn="ctr" defTabSz="762000"/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（全国平均）</a:t>
            </a:r>
          </a:p>
        </p:txBody>
      </p:sp>
      <p:sp>
        <p:nvSpPr>
          <p:cNvPr id="8217" name="Text Box 29"/>
          <p:cNvSpPr txBox="1">
            <a:spLocks noChangeArrowheads="1"/>
          </p:cNvSpPr>
          <p:nvPr/>
        </p:nvSpPr>
        <p:spPr bwMode="auto">
          <a:xfrm>
            <a:off x="2000689" y="1798216"/>
            <a:ext cx="396190" cy="1296144"/>
          </a:xfrm>
          <a:prstGeom prst="rect">
            <a:avLst/>
          </a:prstGeom>
          <a:solidFill>
            <a:srgbClr val="FF99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　一　期</a:t>
            </a:r>
          </a:p>
        </p:txBody>
      </p:sp>
      <p:sp>
        <p:nvSpPr>
          <p:cNvPr id="8218" name="Text Box 30"/>
          <p:cNvSpPr txBox="1">
            <a:spLocks noChangeArrowheads="1"/>
          </p:cNvSpPr>
          <p:nvPr/>
        </p:nvSpPr>
        <p:spPr bwMode="auto">
          <a:xfrm>
            <a:off x="2449390" y="2662312"/>
            <a:ext cx="396190" cy="1224136"/>
          </a:xfrm>
          <a:prstGeom prst="rect">
            <a:avLst/>
          </a:prstGeom>
          <a:solidFill>
            <a:srgbClr val="FF99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lIns="87886" tIns="43943" rIns="87886" bIns="43943" anchor="ctr" anchorCtr="1">
            <a:noAutofit/>
          </a:bodyPr>
          <a:lstStyle/>
          <a:p>
            <a:pPr algn="ctr" defTabSz="762000">
              <a:spcBef>
                <a:spcPct val="50000"/>
              </a:spcBef>
            </a:pPr>
            <a:r>
              <a:rPr lang="ja-JP" altLang="en-US" sz="14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第　二　期</a:t>
            </a: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>
            <a:off x="33" y="5902672"/>
            <a:ext cx="983272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87886" tIns="43943" rIns="87886" bIns="43943">
            <a:spAutoFit/>
          </a:bodyPr>
          <a:lstStyle/>
          <a:p>
            <a:endParaRPr lang="ja-JP" altLang="en-US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 bwMode="auto">
          <a:xfrm>
            <a:off x="3224819" y="6525344"/>
            <a:ext cx="4824536" cy="19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ts val="500"/>
              </a:lnSpc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※2011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年度までは実績であり、</a:t>
            </a: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2012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～</a:t>
            </a: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2013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年は当初予算、</a:t>
            </a: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2014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年度は当初予算（案）である。</a:t>
            </a:r>
            <a:endParaRPr lang="en-US" altLang="ja-JP" sz="9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500"/>
              </a:lnSpc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※2025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年度は社会保障に係る費用の将来推計について（平成</a:t>
            </a: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24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年３月） 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 rot="5400000">
            <a:off x="349135" y="5944633"/>
            <a:ext cx="6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・・・</a:t>
            </a:r>
          </a:p>
        </p:txBody>
      </p:sp>
      <p:sp>
        <p:nvSpPr>
          <p:cNvPr id="60" name="Text Box 2" descr="市松模様 (小)"/>
          <p:cNvSpPr txBox="1">
            <a:spLocks noChangeArrowheads="1"/>
          </p:cNvSpPr>
          <p:nvPr/>
        </p:nvSpPr>
        <p:spPr bwMode="auto">
          <a:xfrm>
            <a:off x="56473" y="6147416"/>
            <a:ext cx="1224136" cy="2821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defTabSz="762000"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２０２５年度</a:t>
            </a:r>
            <a:endParaRPr lang="en-US" altLang="ja-JP" sz="1600" dirty="0">
              <a:solidFill>
                <a:prstClr val="black"/>
              </a:solidFill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3463827" y="6093296"/>
            <a:ext cx="4081491" cy="288032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lIns="87886" tIns="43943" rIns="87886" bIns="43943" anchor="ctr" anchorCtr="1">
            <a:noAutofit/>
          </a:bodyPr>
          <a:lstStyle/>
          <a:p>
            <a:pPr algn="ctr" defTabSz="727075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21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  <a:cs typeface="Arial" pitchFamily="34" charset="0"/>
              </a:rPr>
              <a:t>兆円程度（改革シナリオ）</a:t>
            </a:r>
            <a:endParaRPr lang="ja-JP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  <a:cs typeface="Arial" pitchFamily="34" charset="0"/>
            </a:endParaRPr>
          </a:p>
        </p:txBody>
      </p:sp>
      <p:sp>
        <p:nvSpPr>
          <p:cNvPr id="75" name="Text Box 5" descr="市松模様 (小)"/>
          <p:cNvSpPr txBox="1">
            <a:spLocks noChangeArrowheads="1"/>
          </p:cNvSpPr>
          <p:nvPr/>
        </p:nvSpPr>
        <p:spPr bwMode="auto">
          <a:xfrm>
            <a:off x="7322918" y="5949280"/>
            <a:ext cx="1662562" cy="64210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8,200</a:t>
            </a:r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円</a:t>
            </a:r>
          </a:p>
          <a:p>
            <a:pPr defTabSz="762000"/>
            <a:r>
              <a:rPr lang="ja-JP" altLang="en-US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    程度</a:t>
            </a:r>
          </a:p>
        </p:txBody>
      </p:sp>
      <p:sp>
        <p:nvSpPr>
          <p:cNvPr id="56" name="Rectangle 12"/>
          <p:cNvSpPr>
            <a:spLocks noChangeArrowheads="1"/>
          </p:cNvSpPr>
          <p:nvPr/>
        </p:nvSpPr>
        <p:spPr bwMode="auto">
          <a:xfrm>
            <a:off x="8697450" y="1438176"/>
            <a:ext cx="1157783" cy="504056"/>
          </a:xfrm>
          <a:prstGeom prst="rect">
            <a:avLst/>
          </a:prstGeom>
          <a:solidFill>
            <a:srgbClr val="92D050">
              <a:alpha val="5000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87886" tIns="43943" rIns="87886" bIns="43943" anchor="ctr" anchorCtr="0">
            <a:noAutofit/>
          </a:bodyPr>
          <a:lstStyle/>
          <a:p>
            <a:pPr algn="ctr" defTabSz="727075"/>
            <a:r>
              <a:rPr lang="ja-JP" altLang="en-US" sz="1600" dirty="0">
                <a:solidFill>
                  <a:prstClr val="black"/>
                </a:solidFill>
                <a:latin typeface="HGSｺﾞｼｯｸM" pitchFamily="50" charset="-128"/>
                <a:ea typeface="HGSｺﾞｼｯｸM" pitchFamily="50" charset="-128"/>
              </a:rPr>
              <a:t>介護報酬の改定率</a:t>
            </a:r>
          </a:p>
        </p:txBody>
      </p:sp>
      <p:sp>
        <p:nvSpPr>
          <p:cNvPr id="76" name="Text Box 3" descr="市松模様 (小)"/>
          <p:cNvSpPr txBox="1">
            <a:spLocks noChangeArrowheads="1"/>
          </p:cNvSpPr>
          <p:nvPr/>
        </p:nvSpPr>
        <p:spPr bwMode="auto">
          <a:xfrm>
            <a:off x="8625413" y="2302338"/>
            <a:ext cx="1283891" cy="518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H15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年度改定</a:t>
            </a:r>
            <a:endParaRPr lang="en-US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  <a:p>
            <a:pPr algn="ctr" defTabSz="762000"/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▲</a:t>
            </a:r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2.3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％</a:t>
            </a:r>
          </a:p>
        </p:txBody>
      </p:sp>
      <p:sp>
        <p:nvSpPr>
          <p:cNvPr id="77" name="Text Box 3" descr="市松模様 (小)"/>
          <p:cNvSpPr txBox="1">
            <a:spLocks noChangeArrowheads="1"/>
          </p:cNvSpPr>
          <p:nvPr/>
        </p:nvSpPr>
        <p:spPr bwMode="auto">
          <a:xfrm>
            <a:off x="8625413" y="2719447"/>
            <a:ext cx="1283891" cy="518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H17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年度改定</a:t>
            </a:r>
            <a:endParaRPr lang="en-US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  <a:p>
            <a:pPr algn="ctr" defTabSz="762000"/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▲</a:t>
            </a:r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1.9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％</a:t>
            </a:r>
          </a:p>
        </p:txBody>
      </p:sp>
      <p:sp>
        <p:nvSpPr>
          <p:cNvPr id="78" name="Text Box 3" descr="市松模様 (小)"/>
          <p:cNvSpPr txBox="1">
            <a:spLocks noChangeArrowheads="1"/>
          </p:cNvSpPr>
          <p:nvPr/>
        </p:nvSpPr>
        <p:spPr bwMode="auto">
          <a:xfrm>
            <a:off x="8637667" y="3151495"/>
            <a:ext cx="1283891" cy="518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H18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年度改定</a:t>
            </a:r>
            <a:endParaRPr lang="en-US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  <a:p>
            <a:pPr algn="ctr" defTabSz="762000"/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▲</a:t>
            </a:r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0.5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％</a:t>
            </a:r>
          </a:p>
        </p:txBody>
      </p:sp>
      <p:sp>
        <p:nvSpPr>
          <p:cNvPr id="79" name="Text Box 3" descr="市松模様 (小)"/>
          <p:cNvSpPr txBox="1">
            <a:spLocks noChangeArrowheads="1"/>
          </p:cNvSpPr>
          <p:nvPr/>
        </p:nvSpPr>
        <p:spPr bwMode="auto">
          <a:xfrm>
            <a:off x="8625413" y="3958460"/>
            <a:ext cx="1283891" cy="518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H21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年度改定</a:t>
            </a:r>
            <a:endParaRPr lang="en-US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  <a:p>
            <a:pPr algn="ctr" defTabSz="762000"/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＋</a:t>
            </a:r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3.0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％</a:t>
            </a:r>
          </a:p>
        </p:txBody>
      </p:sp>
      <p:sp>
        <p:nvSpPr>
          <p:cNvPr id="80" name="Text Box 3" descr="市松模様 (小)"/>
          <p:cNvSpPr txBox="1">
            <a:spLocks noChangeArrowheads="1"/>
          </p:cNvSpPr>
          <p:nvPr/>
        </p:nvSpPr>
        <p:spPr bwMode="auto">
          <a:xfrm>
            <a:off x="8625413" y="4735671"/>
            <a:ext cx="1283891" cy="518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H24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年度改定</a:t>
            </a:r>
            <a:endParaRPr lang="en-US" altLang="ja-JP" sz="14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  <a:p>
            <a:pPr algn="ctr" defTabSz="762000"/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＋</a:t>
            </a:r>
            <a:r>
              <a:rPr lang="en-US" altLang="ja-JP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1.2</a:t>
            </a:r>
            <a:r>
              <a:rPr lang="ja-JP" altLang="en-US" sz="14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％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7573500" y="6597418"/>
            <a:ext cx="1988045" cy="156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"/>
              </a:lnSpc>
              <a:spcBef>
                <a:spcPct val="50000"/>
              </a:spcBef>
            </a:pPr>
            <a:r>
              <a:rPr lang="en-US" altLang="ja-JP" sz="900" dirty="0">
                <a:solidFill>
                  <a:prstClr val="black"/>
                </a:solidFill>
                <a:latin typeface="ＭＳ Ｐゴシック"/>
              </a:rPr>
              <a:t>※2012</a:t>
            </a:r>
            <a:r>
              <a:rPr lang="ja-JP" altLang="en-US" sz="900" dirty="0">
                <a:solidFill>
                  <a:prstClr val="black"/>
                </a:solidFill>
                <a:latin typeface="ＭＳ Ｐゴシック"/>
              </a:rPr>
              <a:t>年度の賃金水準に換算した値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166700" y="45279"/>
            <a:ext cx="9505056" cy="3320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prstClr val="black"/>
                </a:solidFill>
              </a:rPr>
              <a:t>介護給付と保険料の推移</a:t>
            </a:r>
          </a:p>
        </p:txBody>
      </p:sp>
      <p:sp>
        <p:nvSpPr>
          <p:cNvPr id="82" name="Text Box 3" descr="市松模様 (小)"/>
          <p:cNvSpPr txBox="1">
            <a:spLocks noChangeArrowheads="1"/>
          </p:cNvSpPr>
          <p:nvPr/>
        </p:nvSpPr>
        <p:spPr bwMode="auto">
          <a:xfrm>
            <a:off x="8500707" y="5531062"/>
            <a:ext cx="1426559" cy="36510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7256" tIns="43628" rIns="87256" bIns="43628" anchor="ctr" anchorCtr="0">
            <a:spAutoFit/>
          </a:bodyPr>
          <a:lstStyle/>
          <a:p>
            <a:pPr algn="ctr" defTabSz="762000"/>
            <a:r>
              <a:rPr lang="ja-JP" altLang="en-US" sz="9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消費税率引上げに伴う</a:t>
            </a:r>
            <a:endParaRPr lang="en-US" altLang="ja-JP" sz="900" dirty="0">
              <a:solidFill>
                <a:prstClr val="black"/>
              </a:solidFill>
              <a:latin typeface="Arial Black" pitchFamily="34" charset="0"/>
              <a:ea typeface="HGSｺﾞｼｯｸM" pitchFamily="50" charset="-128"/>
            </a:endParaRPr>
          </a:p>
          <a:p>
            <a:pPr algn="ctr" defTabSz="762000"/>
            <a:r>
              <a:rPr lang="en-US" altLang="ja-JP" sz="9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H26</a:t>
            </a:r>
            <a:r>
              <a:rPr lang="ja-JP" altLang="en-US" sz="9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年度改定 ＋</a:t>
            </a:r>
            <a:r>
              <a:rPr lang="en-US" altLang="ja-JP" sz="9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0.63</a:t>
            </a:r>
            <a:r>
              <a:rPr lang="ja-JP" altLang="en-US" sz="900" dirty="0">
                <a:solidFill>
                  <a:prstClr val="black"/>
                </a:solidFill>
                <a:latin typeface="Arial Black" pitchFamily="34" charset="0"/>
                <a:ea typeface="HGSｺﾞｼｯｸM" pitchFamily="50" charset="-128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40451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2025</a:t>
            </a:r>
            <a:r>
              <a:rPr lang="ja-JP" altLang="en-US" sz="3600" dirty="0"/>
              <a:t>年に向けた介護人材にかかる需給推計</a:t>
            </a:r>
            <a:endParaRPr kumimoji="1" lang="ja-JP" altLang="en-US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1712640" y="1556792"/>
            <a:ext cx="59046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712640" y="2060848"/>
            <a:ext cx="648072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300" y="6237312"/>
            <a:ext cx="8915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平成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年６月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日厚生労働省「</a:t>
            </a: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2025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年に向けた介護人材にかかる需給推計（確定値）について」より抜粋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663744"/>
            <a:ext cx="8915400" cy="4398874"/>
          </a:xfrm>
        </p:spPr>
      </p:pic>
    </p:spTree>
    <p:extLst>
      <p:ext uri="{BB962C8B-B14F-4D97-AF65-F5344CB8AC3E}">
        <p14:creationId xmlns:p14="http://schemas.microsoft.com/office/powerpoint/2010/main" val="326255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寝屋川市の状況</a:t>
            </a: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1515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9525">
          <a:solidFill>
            <a:schemeClr val="accent1">
              <a:lumMod val="75000"/>
            </a:schemeClr>
          </a:solidFill>
        </a:ln>
      </a:spPr>
      <a:bodyPr rtlCol="0" anchor="ctr"/>
      <a:lstStyle>
        <a:defPPr algn="ctr">
          <a:defRPr sz="2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0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ln w="9525">
          <a:solidFill>
            <a:schemeClr val="accent1">
              <a:lumMod val="75000"/>
            </a:schemeClr>
          </a:solidFill>
        </a:ln>
      </a:spPr>
      <a:bodyPr rtlCol="0" anchor="ctr"/>
      <a:lstStyle>
        <a:defPPr algn="ctr">
          <a:defRPr sz="24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>
            <a:lumMod val="40000"/>
            <a:lumOff val="60000"/>
          </a:schemeClr>
        </a:solidFill>
        <a:ln w="6350">
          <a:solidFill>
            <a:schemeClr val="accent2"/>
          </a:solidFill>
        </a:ln>
        <a:scene3d>
          <a:camera prst="orthographicFront"/>
          <a:lightRig rig="threePt" dir="t"/>
        </a:scene3d>
        <a:sp3d>
          <a:bevelT/>
        </a:sp3d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1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99"/>
        </a:solidFill>
        <a:ln w="25400">
          <a:noFill/>
          <a:round/>
          <a:headEnd/>
          <a:tailEnd/>
        </a:ln>
      </a:spPr>
      <a:bodyPr lIns="68415" tIns="34208" rIns="68415" bIns="34208"/>
      <a:lstStyle>
        <a:defPPr marL="201613" indent="-201613" algn="just" defTabSz="957263">
          <a:buFont typeface="Wingdings" pitchFamily="2" charset="2"/>
          <a:buChar char="p"/>
          <a:defRPr sz="1800">
            <a:latin typeface="HGP創英角ｺﾞｼｯｸUB" pitchFamily="50" charset="-128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11034</TotalTime>
  <Words>2576</Words>
  <Application>Microsoft Office PowerPoint</Application>
  <PresentationFormat>A4 210 x 297 mm</PresentationFormat>
  <Paragraphs>746</Paragraphs>
  <Slides>39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39</vt:i4>
      </vt:variant>
    </vt:vector>
  </HeadingPairs>
  <TitlesOfParts>
    <vt:vector size="61" baseType="lpstr">
      <vt:lpstr>ＤＦ特太ゴシック体</vt:lpstr>
      <vt:lpstr>HGPｺﾞｼｯｸM</vt:lpstr>
      <vt:lpstr>HGP創英ﾌﾟﾚｾﾞﾝｽEB</vt:lpstr>
      <vt:lpstr>HGP創英角ｺﾞｼｯｸUB</vt:lpstr>
      <vt:lpstr>HGSｺﾞｼｯｸE</vt:lpstr>
      <vt:lpstr>HGSｺﾞｼｯｸM</vt:lpstr>
      <vt:lpstr>HG丸ｺﾞｼｯｸM-PRO</vt:lpstr>
      <vt:lpstr>HG創英角ｺﾞｼｯｸUB</vt:lpstr>
      <vt:lpstr>ＭＳ Ｐゴシック</vt:lpstr>
      <vt:lpstr>ＭＳ ゴシック</vt:lpstr>
      <vt:lpstr>ＭＳ 明朝</vt:lpstr>
      <vt:lpstr>宋体</vt:lpstr>
      <vt:lpstr>Arial</vt:lpstr>
      <vt:lpstr>Arial Black</vt:lpstr>
      <vt:lpstr>Calibri</vt:lpstr>
      <vt:lpstr>Times New Roman</vt:lpstr>
      <vt:lpstr>Office ​​テーマ</vt:lpstr>
      <vt:lpstr>9_Office テーマ</vt:lpstr>
      <vt:lpstr>10_Office テーマ</vt:lpstr>
      <vt:lpstr>2_blank</vt:lpstr>
      <vt:lpstr>3_Office ​​テーマ</vt:lpstr>
      <vt:lpstr>11_Office テーマ</vt:lpstr>
      <vt:lpstr>介護予防・日常生活支援総合事業 について（案）</vt:lpstr>
      <vt:lpstr>今日の内容</vt:lpstr>
      <vt:lpstr>①総合事業導入の経緯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2025年に向けた介護人材にかかる需給推計</vt:lpstr>
      <vt:lpstr>寝屋川市の状況</vt:lpstr>
      <vt:lpstr>PowerPoint プレゼンテーション</vt:lpstr>
      <vt:lpstr>寝屋川市の年齢別認定率 （H26)</vt:lpstr>
      <vt:lpstr>PowerPoint プレゼンテーション</vt:lpstr>
      <vt:lpstr>PowerPoint プレゼンテーション</vt:lpstr>
      <vt:lpstr>まとめ</vt:lpstr>
      <vt:lpstr>介護予防・日常生活支援総合事業の導入</vt:lpstr>
      <vt:lpstr>PowerPoint プレゼンテーション</vt:lpstr>
      <vt:lpstr>PowerPoint プレゼンテーション</vt:lpstr>
      <vt:lpstr>②寝屋川市における総合事業について</vt:lpstr>
      <vt:lpstr>実施する訪問型サービス</vt:lpstr>
      <vt:lpstr>訪問型サービスの基準</vt:lpstr>
      <vt:lpstr>訪問型サービスの単価</vt:lpstr>
      <vt:lpstr>実施する通所型サービス</vt:lpstr>
      <vt:lpstr>通所型サービスの基準</vt:lpstr>
      <vt:lpstr>通所型サービスの単価</vt:lpstr>
      <vt:lpstr>サービス利用についての留意点</vt:lpstr>
      <vt:lpstr>サービス併用の可否について</vt:lpstr>
      <vt:lpstr>介護予防ケアマネジメントの概要</vt:lpstr>
      <vt:lpstr>介護予防ケアマネジメントの単価</vt:lpstr>
      <vt:lpstr>総合事業の対象者</vt:lpstr>
      <vt:lpstr>認定有効期間との関係</vt:lpstr>
      <vt:lpstr>自立支援型地域ケア会議</vt:lpstr>
      <vt:lpstr>利用の流れ（新規利用）</vt:lpstr>
      <vt:lpstr>利用の流れ（更新時）</vt:lpstr>
      <vt:lpstr>③連絡事項</vt:lpstr>
      <vt:lpstr>事業者指定について</vt:lpstr>
      <vt:lpstr>定款変更について</vt:lpstr>
      <vt:lpstr>生活支援員養成研修について</vt:lpstr>
      <vt:lpstr>総合事業についての質疑</vt:lpstr>
      <vt:lpstr>④報酬請求について （大阪府国保連より）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パパ</dc:creator>
  <cp:lastModifiedBy>寝屋川市</cp:lastModifiedBy>
  <cp:revision>992</cp:revision>
  <cp:lastPrinted>2016-06-30T05:39:04Z</cp:lastPrinted>
  <dcterms:created xsi:type="dcterms:W3CDTF">2013-10-13T14:34:05Z</dcterms:created>
  <dcterms:modified xsi:type="dcterms:W3CDTF">2017-02-06T00:39:17Z</dcterms:modified>
</cp:coreProperties>
</file>