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8" r:id="rId3"/>
  </p:sldIdLst>
  <p:sldSz cx="6858000" cy="9144000" type="screen4x3"/>
  <p:notesSz cx="6858000" cy="9144000"/>
  <p:defaultTextStyle>
    <a:defPPr>
      <a:defRPr lang="ja-JP"/>
    </a:defPPr>
    <a:lvl1pPr marL="0" algn="l" defTabSz="432054" rtl="0" eaLnBrk="1" latinLnBrk="0" hangingPunct="1">
      <a:defRPr kumimoji="1" sz="851" kern="1200">
        <a:solidFill>
          <a:schemeClr val="tx1"/>
        </a:solidFill>
        <a:latin typeface="+mn-lt"/>
        <a:ea typeface="+mn-ea"/>
        <a:cs typeface="+mn-cs"/>
      </a:defRPr>
    </a:lvl1pPr>
    <a:lvl2pPr marL="216027" algn="l" defTabSz="432054" rtl="0" eaLnBrk="1" latinLnBrk="0" hangingPunct="1">
      <a:defRPr kumimoji="1" sz="851" kern="1200">
        <a:solidFill>
          <a:schemeClr val="tx1"/>
        </a:solidFill>
        <a:latin typeface="+mn-lt"/>
        <a:ea typeface="+mn-ea"/>
        <a:cs typeface="+mn-cs"/>
      </a:defRPr>
    </a:lvl2pPr>
    <a:lvl3pPr marL="432054" algn="l" defTabSz="432054" rtl="0" eaLnBrk="1" latinLnBrk="0" hangingPunct="1">
      <a:defRPr kumimoji="1" sz="851" kern="1200">
        <a:solidFill>
          <a:schemeClr val="tx1"/>
        </a:solidFill>
        <a:latin typeface="+mn-lt"/>
        <a:ea typeface="+mn-ea"/>
        <a:cs typeface="+mn-cs"/>
      </a:defRPr>
    </a:lvl3pPr>
    <a:lvl4pPr marL="648081" algn="l" defTabSz="432054" rtl="0" eaLnBrk="1" latinLnBrk="0" hangingPunct="1">
      <a:defRPr kumimoji="1" sz="851" kern="1200">
        <a:solidFill>
          <a:schemeClr val="tx1"/>
        </a:solidFill>
        <a:latin typeface="+mn-lt"/>
        <a:ea typeface="+mn-ea"/>
        <a:cs typeface="+mn-cs"/>
      </a:defRPr>
    </a:lvl4pPr>
    <a:lvl5pPr marL="864108" algn="l" defTabSz="432054" rtl="0" eaLnBrk="1" latinLnBrk="0" hangingPunct="1">
      <a:defRPr kumimoji="1" sz="851" kern="1200">
        <a:solidFill>
          <a:schemeClr val="tx1"/>
        </a:solidFill>
        <a:latin typeface="+mn-lt"/>
        <a:ea typeface="+mn-ea"/>
        <a:cs typeface="+mn-cs"/>
      </a:defRPr>
    </a:lvl5pPr>
    <a:lvl6pPr marL="1080135" algn="l" defTabSz="432054" rtl="0" eaLnBrk="1" latinLnBrk="0" hangingPunct="1">
      <a:defRPr kumimoji="1" sz="851" kern="1200">
        <a:solidFill>
          <a:schemeClr val="tx1"/>
        </a:solidFill>
        <a:latin typeface="+mn-lt"/>
        <a:ea typeface="+mn-ea"/>
        <a:cs typeface="+mn-cs"/>
      </a:defRPr>
    </a:lvl6pPr>
    <a:lvl7pPr marL="1296162" algn="l" defTabSz="432054" rtl="0" eaLnBrk="1" latinLnBrk="0" hangingPunct="1">
      <a:defRPr kumimoji="1" sz="851" kern="1200">
        <a:solidFill>
          <a:schemeClr val="tx1"/>
        </a:solidFill>
        <a:latin typeface="+mn-lt"/>
        <a:ea typeface="+mn-ea"/>
        <a:cs typeface="+mn-cs"/>
      </a:defRPr>
    </a:lvl7pPr>
    <a:lvl8pPr marL="1512189" algn="l" defTabSz="432054" rtl="0" eaLnBrk="1" latinLnBrk="0" hangingPunct="1">
      <a:defRPr kumimoji="1" sz="851" kern="1200">
        <a:solidFill>
          <a:schemeClr val="tx1"/>
        </a:solidFill>
        <a:latin typeface="+mn-lt"/>
        <a:ea typeface="+mn-ea"/>
        <a:cs typeface="+mn-cs"/>
      </a:defRPr>
    </a:lvl8pPr>
    <a:lvl9pPr marL="1728216" algn="l" defTabSz="432054" rtl="0" eaLnBrk="1" latinLnBrk="0" hangingPunct="1">
      <a:defRPr kumimoji="1" sz="851"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2" d="100"/>
          <a:sy n="42" d="100"/>
        </p:scale>
        <p:origin x="1973"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DE6B3E5-307C-4C40-A0DC-843C37ACC88A}" type="datetimeFigureOut">
              <a:rPr kumimoji="1" lang="ja-JP" altLang="en-US" smtClean="0"/>
              <a:t>2021/7/20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0005D1-53D7-4426-9ED0-BA474FFB9F1D}" type="slidenum">
              <a:rPr kumimoji="1" lang="ja-JP" altLang="en-US" smtClean="0"/>
              <a:t>‹#›</a:t>
            </a:fld>
            <a:endParaRPr kumimoji="1" lang="ja-JP" altLang="en-US"/>
          </a:p>
        </p:txBody>
      </p:sp>
    </p:spTree>
    <p:extLst>
      <p:ext uri="{BB962C8B-B14F-4D97-AF65-F5344CB8AC3E}">
        <p14:creationId xmlns:p14="http://schemas.microsoft.com/office/powerpoint/2010/main" val="2106396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DE6B3E5-307C-4C40-A0DC-843C37ACC88A}" type="datetimeFigureOut">
              <a:rPr kumimoji="1" lang="ja-JP" altLang="en-US" smtClean="0"/>
              <a:t>2021/7/20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0005D1-53D7-4426-9ED0-BA474FFB9F1D}" type="slidenum">
              <a:rPr kumimoji="1" lang="ja-JP" altLang="en-US" smtClean="0"/>
              <a:t>‹#›</a:t>
            </a:fld>
            <a:endParaRPr kumimoji="1" lang="ja-JP" altLang="en-US"/>
          </a:p>
        </p:txBody>
      </p:sp>
    </p:spTree>
    <p:extLst>
      <p:ext uri="{BB962C8B-B14F-4D97-AF65-F5344CB8AC3E}">
        <p14:creationId xmlns:p14="http://schemas.microsoft.com/office/powerpoint/2010/main" val="1355645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DE6B3E5-307C-4C40-A0DC-843C37ACC88A}" type="datetimeFigureOut">
              <a:rPr kumimoji="1" lang="ja-JP" altLang="en-US" smtClean="0"/>
              <a:t>2021/7/20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0005D1-53D7-4426-9ED0-BA474FFB9F1D}" type="slidenum">
              <a:rPr kumimoji="1" lang="ja-JP" altLang="en-US" smtClean="0"/>
              <a:t>‹#›</a:t>
            </a:fld>
            <a:endParaRPr kumimoji="1" lang="ja-JP" altLang="en-US"/>
          </a:p>
        </p:txBody>
      </p:sp>
    </p:spTree>
    <p:extLst>
      <p:ext uri="{BB962C8B-B14F-4D97-AF65-F5344CB8AC3E}">
        <p14:creationId xmlns:p14="http://schemas.microsoft.com/office/powerpoint/2010/main" val="1800160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DE6B3E5-307C-4C40-A0DC-843C37ACC88A}" type="datetimeFigureOut">
              <a:rPr kumimoji="1" lang="ja-JP" altLang="en-US" smtClean="0"/>
              <a:t>2021/7/20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0005D1-53D7-4426-9ED0-BA474FFB9F1D}" type="slidenum">
              <a:rPr kumimoji="1" lang="ja-JP" altLang="en-US" smtClean="0"/>
              <a:t>‹#›</a:t>
            </a:fld>
            <a:endParaRPr kumimoji="1" lang="ja-JP" altLang="en-US"/>
          </a:p>
        </p:txBody>
      </p:sp>
    </p:spTree>
    <p:extLst>
      <p:ext uri="{BB962C8B-B14F-4D97-AF65-F5344CB8AC3E}">
        <p14:creationId xmlns:p14="http://schemas.microsoft.com/office/powerpoint/2010/main" val="3231931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DE6B3E5-307C-4C40-A0DC-843C37ACC88A}" type="datetimeFigureOut">
              <a:rPr kumimoji="1" lang="ja-JP" altLang="en-US" smtClean="0"/>
              <a:t>2021/7/20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0005D1-53D7-4426-9ED0-BA474FFB9F1D}" type="slidenum">
              <a:rPr kumimoji="1" lang="ja-JP" altLang="en-US" smtClean="0"/>
              <a:t>‹#›</a:t>
            </a:fld>
            <a:endParaRPr kumimoji="1" lang="ja-JP" altLang="en-US"/>
          </a:p>
        </p:txBody>
      </p:sp>
    </p:spTree>
    <p:extLst>
      <p:ext uri="{BB962C8B-B14F-4D97-AF65-F5344CB8AC3E}">
        <p14:creationId xmlns:p14="http://schemas.microsoft.com/office/powerpoint/2010/main" val="2735418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DE6B3E5-307C-4C40-A0DC-843C37ACC88A}" type="datetimeFigureOut">
              <a:rPr kumimoji="1" lang="ja-JP" altLang="en-US" smtClean="0"/>
              <a:t>2021/7/20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0005D1-53D7-4426-9ED0-BA474FFB9F1D}" type="slidenum">
              <a:rPr kumimoji="1" lang="ja-JP" altLang="en-US" smtClean="0"/>
              <a:t>‹#›</a:t>
            </a:fld>
            <a:endParaRPr kumimoji="1" lang="ja-JP" altLang="en-US"/>
          </a:p>
        </p:txBody>
      </p:sp>
    </p:spTree>
    <p:extLst>
      <p:ext uri="{BB962C8B-B14F-4D97-AF65-F5344CB8AC3E}">
        <p14:creationId xmlns:p14="http://schemas.microsoft.com/office/powerpoint/2010/main" val="1814658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DE6B3E5-307C-4C40-A0DC-843C37ACC88A}" type="datetimeFigureOut">
              <a:rPr kumimoji="1" lang="ja-JP" altLang="en-US" smtClean="0"/>
              <a:t>2021/7/20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0005D1-53D7-4426-9ED0-BA474FFB9F1D}" type="slidenum">
              <a:rPr kumimoji="1" lang="ja-JP" altLang="en-US" smtClean="0"/>
              <a:t>‹#›</a:t>
            </a:fld>
            <a:endParaRPr kumimoji="1" lang="ja-JP" altLang="en-US"/>
          </a:p>
        </p:txBody>
      </p:sp>
    </p:spTree>
    <p:extLst>
      <p:ext uri="{BB962C8B-B14F-4D97-AF65-F5344CB8AC3E}">
        <p14:creationId xmlns:p14="http://schemas.microsoft.com/office/powerpoint/2010/main" val="2244441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DE6B3E5-307C-4C40-A0DC-843C37ACC88A}" type="datetimeFigureOut">
              <a:rPr kumimoji="1" lang="ja-JP" altLang="en-US" smtClean="0"/>
              <a:t>2021/7/20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0005D1-53D7-4426-9ED0-BA474FFB9F1D}" type="slidenum">
              <a:rPr kumimoji="1" lang="ja-JP" altLang="en-US" smtClean="0"/>
              <a:t>‹#›</a:t>
            </a:fld>
            <a:endParaRPr kumimoji="1" lang="ja-JP" altLang="en-US"/>
          </a:p>
        </p:txBody>
      </p:sp>
    </p:spTree>
    <p:extLst>
      <p:ext uri="{BB962C8B-B14F-4D97-AF65-F5344CB8AC3E}">
        <p14:creationId xmlns:p14="http://schemas.microsoft.com/office/powerpoint/2010/main" val="1619897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E6B3E5-307C-4C40-A0DC-843C37ACC88A}" type="datetimeFigureOut">
              <a:rPr kumimoji="1" lang="ja-JP" altLang="en-US" smtClean="0"/>
              <a:t>2021/7/20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0005D1-53D7-4426-9ED0-BA474FFB9F1D}" type="slidenum">
              <a:rPr kumimoji="1" lang="ja-JP" altLang="en-US" smtClean="0"/>
              <a:t>‹#›</a:t>
            </a:fld>
            <a:endParaRPr kumimoji="1" lang="ja-JP" altLang="en-US"/>
          </a:p>
        </p:txBody>
      </p:sp>
    </p:spTree>
    <p:extLst>
      <p:ext uri="{BB962C8B-B14F-4D97-AF65-F5344CB8AC3E}">
        <p14:creationId xmlns:p14="http://schemas.microsoft.com/office/powerpoint/2010/main" val="2817574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DE6B3E5-307C-4C40-A0DC-843C37ACC88A}" type="datetimeFigureOut">
              <a:rPr kumimoji="1" lang="ja-JP" altLang="en-US" smtClean="0"/>
              <a:t>2021/7/20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0005D1-53D7-4426-9ED0-BA474FFB9F1D}" type="slidenum">
              <a:rPr kumimoji="1" lang="ja-JP" altLang="en-US" smtClean="0"/>
              <a:t>‹#›</a:t>
            </a:fld>
            <a:endParaRPr kumimoji="1" lang="ja-JP" altLang="en-US"/>
          </a:p>
        </p:txBody>
      </p:sp>
    </p:spTree>
    <p:extLst>
      <p:ext uri="{BB962C8B-B14F-4D97-AF65-F5344CB8AC3E}">
        <p14:creationId xmlns:p14="http://schemas.microsoft.com/office/powerpoint/2010/main" val="3176717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DE6B3E5-307C-4C40-A0DC-843C37ACC88A}" type="datetimeFigureOut">
              <a:rPr kumimoji="1" lang="ja-JP" altLang="en-US" smtClean="0"/>
              <a:t>2021/7/20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0005D1-53D7-4426-9ED0-BA474FFB9F1D}" type="slidenum">
              <a:rPr kumimoji="1" lang="ja-JP" altLang="en-US" smtClean="0"/>
              <a:t>‹#›</a:t>
            </a:fld>
            <a:endParaRPr kumimoji="1" lang="ja-JP" altLang="en-US"/>
          </a:p>
        </p:txBody>
      </p:sp>
    </p:spTree>
    <p:extLst>
      <p:ext uri="{BB962C8B-B14F-4D97-AF65-F5344CB8AC3E}">
        <p14:creationId xmlns:p14="http://schemas.microsoft.com/office/powerpoint/2010/main" val="1925328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3DE6B3E5-307C-4C40-A0DC-843C37ACC88A}" type="datetimeFigureOut">
              <a:rPr kumimoji="1" lang="ja-JP" altLang="en-US" smtClean="0"/>
              <a:t>2021/7/20</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40005D1-53D7-4426-9ED0-BA474FFB9F1D}" type="slidenum">
              <a:rPr kumimoji="1" lang="ja-JP" altLang="en-US" smtClean="0"/>
              <a:t>‹#›</a:t>
            </a:fld>
            <a:endParaRPr kumimoji="1" lang="ja-JP" altLang="en-US"/>
          </a:p>
        </p:txBody>
      </p:sp>
    </p:spTree>
    <p:extLst>
      <p:ext uri="{BB962C8B-B14F-4D97-AF65-F5344CB8AC3E}">
        <p14:creationId xmlns:p14="http://schemas.microsoft.com/office/powerpoint/2010/main" val="79529273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rotWithShape="1">
          <a:blip r:embed="rId2"/>
          <a:srcRect l="29032" t="12897" r="13119" b="19782"/>
          <a:stretch/>
        </p:blipFill>
        <p:spPr>
          <a:xfrm>
            <a:off x="437972" y="1750274"/>
            <a:ext cx="5934727" cy="3780000"/>
          </a:xfrm>
          <a:prstGeom prst="rect">
            <a:avLst/>
          </a:prstGeom>
        </p:spPr>
      </p:pic>
      <p:pic>
        <p:nvPicPr>
          <p:cNvPr id="4" name="図 3"/>
          <p:cNvPicPr preferRelativeResize="0">
            <a:picLocks/>
          </p:cNvPicPr>
          <p:nvPr/>
        </p:nvPicPr>
        <p:blipFill rotWithShape="1">
          <a:blip r:embed="rId3"/>
          <a:srcRect l="56344" t="26667" r="6022" b="9454"/>
          <a:stretch/>
        </p:blipFill>
        <p:spPr>
          <a:xfrm>
            <a:off x="354750" y="5452226"/>
            <a:ext cx="6156000" cy="3636000"/>
          </a:xfrm>
          <a:prstGeom prst="rect">
            <a:avLst/>
          </a:prstGeom>
          <a:ln>
            <a:noFill/>
          </a:ln>
        </p:spPr>
      </p:pic>
      <p:sp>
        <p:nvSpPr>
          <p:cNvPr id="8" name="タイトル 1"/>
          <p:cNvSpPr>
            <a:spLocks noGrp="1"/>
          </p:cNvSpPr>
          <p:nvPr>
            <p:ph type="ctrTitle"/>
          </p:nvPr>
        </p:nvSpPr>
        <p:spPr>
          <a:xfrm>
            <a:off x="95066" y="114764"/>
            <a:ext cx="6660000" cy="447535"/>
          </a:xfrm>
        </p:spPr>
        <p:txBody>
          <a:bodyPr>
            <a:noAutofit/>
          </a:bodyPr>
          <a:lstStyle/>
          <a:p>
            <a:r>
              <a:rPr kumimoji="1" lang="ja-JP" altLang="en-US" sz="2200" dirty="0">
                <a:latin typeface="メイリオ" panose="020B0604030504040204" pitchFamily="50" charset="-128"/>
                <a:ea typeface="メイリオ" panose="020B0604030504040204" pitchFamily="50" charset="-128"/>
              </a:rPr>
              <a:t>台風</a:t>
            </a:r>
            <a:r>
              <a:rPr lang="ja-JP" altLang="en-US" sz="2200" dirty="0">
                <a:latin typeface="メイリオ" panose="020B0604030504040204" pitchFamily="50" charset="-128"/>
                <a:ea typeface="メイリオ" panose="020B0604030504040204" pitchFamily="50" charset="-128"/>
              </a:rPr>
              <a:t>へ</a:t>
            </a:r>
            <a:r>
              <a:rPr kumimoji="1" lang="ja-JP" altLang="en-US" sz="2200" dirty="0">
                <a:latin typeface="メイリオ" panose="020B0604030504040204" pitchFamily="50" charset="-128"/>
                <a:ea typeface="メイリオ" panose="020B0604030504040204" pitchFamily="50" charset="-128"/>
              </a:rPr>
              <a:t>の備えを（</a:t>
            </a:r>
            <a:r>
              <a:rPr lang="ja-JP" altLang="en-US" sz="2200" dirty="0">
                <a:latin typeface="メイリオ" panose="020B0604030504040204" pitchFamily="50" charset="-128"/>
                <a:ea typeface="メイリオ" panose="020B0604030504040204" pitchFamily="50" charset="-128"/>
              </a:rPr>
              <a:t>お願い）</a:t>
            </a:r>
            <a:endParaRPr kumimoji="1" lang="ja-JP" altLang="en-US" sz="2200" dirty="0">
              <a:latin typeface="メイリオ" panose="020B0604030504040204" pitchFamily="50" charset="-128"/>
              <a:ea typeface="メイリオ" panose="020B0604030504040204" pitchFamily="50" charset="-128"/>
            </a:endParaRPr>
          </a:p>
        </p:txBody>
      </p:sp>
      <p:sp>
        <p:nvSpPr>
          <p:cNvPr id="2" name="正方形/長方形 1"/>
          <p:cNvSpPr/>
          <p:nvPr/>
        </p:nvSpPr>
        <p:spPr>
          <a:xfrm>
            <a:off x="30177" y="643206"/>
            <a:ext cx="6804000" cy="10117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marL="285750" indent="-285750">
              <a:buFont typeface="Wingdings" panose="05000000000000000000" pitchFamily="2" charset="2"/>
              <a:buChar char="ü"/>
            </a:pPr>
            <a:r>
              <a:rPr lang="ja-JP" altLang="en-US" sz="1400" dirty="0">
                <a:solidFill>
                  <a:schemeClr val="tx1"/>
                </a:solidFill>
                <a:latin typeface="メイリオ" panose="020B0604030504040204" pitchFamily="50" charset="-128"/>
                <a:ea typeface="メイリオ" panose="020B0604030504040204" pitchFamily="50" charset="-128"/>
              </a:rPr>
              <a:t>台風接近時には思いもよらない強い風雨が予想されます。</a:t>
            </a:r>
            <a:endParaRPr lang="en-US" altLang="ja-JP" sz="1400" dirty="0">
              <a:solidFill>
                <a:schemeClr val="tx1"/>
              </a:solidFill>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ü"/>
            </a:pPr>
            <a:r>
              <a:rPr lang="ja-JP" altLang="en-US" sz="1400" dirty="0">
                <a:solidFill>
                  <a:schemeClr val="tx1"/>
                </a:solidFill>
                <a:latin typeface="メイリオ" panose="020B0604030504040204" pitchFamily="50" charset="-128"/>
                <a:ea typeface="メイリオ" panose="020B0604030504040204" pitchFamily="50" charset="-128"/>
              </a:rPr>
              <a:t>トタンや看板、養生シート、テレビのアンテナなどは風に飛ばされやすく、飛散物が電柱や電線に接触した場合は停電の原因になることがあります。</a:t>
            </a:r>
            <a:endParaRPr lang="en-US" altLang="ja-JP" sz="1400" dirty="0">
              <a:solidFill>
                <a:schemeClr val="tx1"/>
              </a:solidFill>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ü"/>
            </a:pPr>
            <a:r>
              <a:rPr lang="ja-JP" altLang="en-US" sz="1400" u="sng" dirty="0">
                <a:solidFill>
                  <a:srgbClr val="FF0000"/>
                </a:solidFill>
                <a:latin typeface="メイリオ" panose="020B0604030504040204" pitchFamily="50" charset="-128"/>
                <a:ea typeface="メイリオ" panose="020B0604030504040204" pitchFamily="50" charset="-128"/>
              </a:rPr>
              <a:t>大雨が降る前や風が強くなる前にしっかりと固定するなど、早めの対策や日ごろの点検をお願いいたします。</a:t>
            </a:r>
            <a:endParaRPr lang="en-US" altLang="ja-JP" sz="1400" u="sng" dirty="0">
              <a:solidFill>
                <a:srgbClr val="FF0000"/>
              </a:solidFill>
              <a:latin typeface="メイリオ" panose="020B0604030504040204" pitchFamily="50" charset="-128"/>
              <a:ea typeface="メイリオ" panose="020B0604030504040204" pitchFamily="50" charset="-128"/>
            </a:endParaRPr>
          </a:p>
        </p:txBody>
      </p:sp>
      <p:pic>
        <p:nvPicPr>
          <p:cNvPr id="7" name="図 6"/>
          <p:cNvPicPr>
            <a:picLocks noChangeAspect="1"/>
          </p:cNvPicPr>
          <p:nvPr/>
        </p:nvPicPr>
        <p:blipFill>
          <a:blip r:embed="rId4"/>
          <a:stretch>
            <a:fillRect/>
          </a:stretch>
        </p:blipFill>
        <p:spPr>
          <a:xfrm>
            <a:off x="5257932" y="6394"/>
            <a:ext cx="1596921" cy="248065"/>
          </a:xfrm>
          <a:prstGeom prst="rect">
            <a:avLst/>
          </a:prstGeom>
        </p:spPr>
      </p:pic>
      <p:pic>
        <p:nvPicPr>
          <p:cNvPr id="9" name="図 8"/>
          <p:cNvPicPr>
            <a:picLocks noChangeAspect="1"/>
          </p:cNvPicPr>
          <p:nvPr/>
        </p:nvPicPr>
        <p:blipFill>
          <a:blip r:embed="rId5"/>
          <a:stretch>
            <a:fillRect/>
          </a:stretch>
        </p:blipFill>
        <p:spPr>
          <a:xfrm>
            <a:off x="5575509" y="260104"/>
            <a:ext cx="967498" cy="349980"/>
          </a:xfrm>
          <a:prstGeom prst="rect">
            <a:avLst/>
          </a:prstGeom>
        </p:spPr>
      </p:pic>
    </p:spTree>
    <p:extLst>
      <p:ext uri="{BB962C8B-B14F-4D97-AF65-F5344CB8AC3E}">
        <p14:creationId xmlns:p14="http://schemas.microsoft.com/office/powerpoint/2010/main" val="3785621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64380" y="165099"/>
            <a:ext cx="6552000" cy="8892000"/>
          </a:xfrm>
          <a:prstGeom prst="round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577490" y="410713"/>
            <a:ext cx="5745193" cy="369332"/>
          </a:xfrm>
          <a:prstGeom prst="rect">
            <a:avLst/>
          </a:prstGeom>
          <a:noFill/>
        </p:spPr>
        <p:txBody>
          <a:bodyPr wrap="square" rtlCol="0">
            <a:spAutoFit/>
          </a:bodyPr>
          <a:lstStyle/>
          <a:p>
            <a:r>
              <a:rPr kumimoji="1" lang="ja-JP" altLang="en-US" sz="1800" dirty="0">
                <a:latin typeface="メイリオ" panose="020B0604030504040204" pitchFamily="50" charset="-128"/>
                <a:ea typeface="メイリオ" panose="020B0604030504040204" pitchFamily="50" charset="-128"/>
              </a:rPr>
              <a:t>＜グラッときたら思い出そう！電気の安全ポイント＞</a:t>
            </a:r>
          </a:p>
        </p:txBody>
      </p:sp>
      <p:sp>
        <p:nvSpPr>
          <p:cNvPr id="6" name="テキスト ボックス 5"/>
          <p:cNvSpPr txBox="1"/>
          <p:nvPr/>
        </p:nvSpPr>
        <p:spPr>
          <a:xfrm>
            <a:off x="184509" y="1034045"/>
            <a:ext cx="5112000" cy="923330"/>
          </a:xfrm>
          <a:prstGeom prst="rect">
            <a:avLst/>
          </a:prstGeom>
          <a:noFill/>
        </p:spPr>
        <p:txBody>
          <a:bodyPr wrap="square" rtlCol="0">
            <a:spAutoFit/>
          </a:bodyPr>
          <a:lstStyle/>
          <a:p>
            <a:r>
              <a:rPr lang="ja-JP" altLang="en-US" sz="1400" b="1" dirty="0">
                <a:solidFill>
                  <a:srgbClr val="FF0000"/>
                </a:solidFill>
                <a:latin typeface="メイリオ" panose="020B0604030504040204" pitchFamily="50" charset="-128"/>
                <a:ea typeface="メイリオ" panose="020B0604030504040204" pitchFamily="50" charset="-128"/>
              </a:rPr>
              <a:t>①スイッチを切り、プラグを抜いてください。</a:t>
            </a:r>
            <a:endParaRPr lang="en-US" altLang="ja-JP" sz="1400" b="1" dirty="0">
              <a:solidFill>
                <a:srgbClr val="FF0000"/>
              </a:solidFill>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a:t>
            </a:r>
            <a:endParaRPr lang="en-US" altLang="ja-JP" sz="1400" dirty="0">
              <a:latin typeface="メイリオ" panose="020B0604030504040204" pitchFamily="50" charset="-128"/>
              <a:ea typeface="メイリオ" panose="020B0604030504040204" pitchFamily="50" charset="-128"/>
            </a:endParaRPr>
          </a:p>
          <a:p>
            <a:r>
              <a:rPr lang="en-US" altLang="ja-JP" sz="14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特に、アイロンやドライヤーなどの電熱器具は火事の原因になりや</a:t>
            </a:r>
            <a:r>
              <a:rPr lang="ja-JP" altLang="en-US" sz="1200" dirty="0" err="1">
                <a:latin typeface="メイリオ" panose="020B0604030504040204" pitchFamily="50" charset="-128"/>
                <a:ea typeface="メイリオ" panose="020B0604030504040204" pitchFamily="50" charset="-128"/>
              </a:rPr>
              <a:t>す</a:t>
            </a:r>
            <a:r>
              <a:rPr lang="ja-JP" altLang="en-US" sz="1200" dirty="0">
                <a:latin typeface="メイリオ" panose="020B0604030504040204" pitchFamily="50" charset="-128"/>
                <a:ea typeface="メイリオ" panose="020B0604030504040204" pitchFamily="50" charset="-128"/>
              </a:rPr>
              <a:t>  </a:t>
            </a:r>
            <a:endParaRPr lang="en-US" altLang="ja-JP" sz="1200" dirty="0">
              <a:latin typeface="メイリオ" panose="020B0604030504040204" pitchFamily="50" charset="-128"/>
              <a:ea typeface="メイリオ" panose="020B0604030504040204" pitchFamily="50" charset="-128"/>
            </a:endParaRPr>
          </a:p>
          <a:p>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いので、すぐにプラグをコンセントから抜いてください。</a:t>
            </a:r>
            <a:endParaRPr lang="en-US" altLang="ja-JP" sz="1200"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184509" y="2123484"/>
            <a:ext cx="4986068" cy="923330"/>
          </a:xfrm>
          <a:prstGeom prst="rect">
            <a:avLst/>
          </a:prstGeom>
          <a:noFill/>
        </p:spPr>
        <p:txBody>
          <a:bodyPr wrap="square" rtlCol="0">
            <a:spAutoFit/>
          </a:bodyPr>
          <a:lstStyle/>
          <a:p>
            <a:r>
              <a:rPr lang="ja-JP" altLang="en-US" sz="1400" b="1" dirty="0">
                <a:solidFill>
                  <a:srgbClr val="FF0000"/>
                </a:solidFill>
                <a:latin typeface="メイリオ" panose="020B0604030504040204" pitchFamily="50" charset="-128"/>
                <a:ea typeface="メイリオ" panose="020B0604030504040204" pitchFamily="50" charset="-128"/>
              </a:rPr>
              <a:t>②ブレーカーは「切」にしてから避難を。</a:t>
            </a:r>
            <a:endParaRPr lang="en-US" altLang="ja-JP" sz="1400" b="1" dirty="0">
              <a:solidFill>
                <a:srgbClr val="FF0000"/>
              </a:solidFill>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a:t>
            </a:r>
            <a:endParaRPr lang="en-US" altLang="ja-JP" sz="1400" dirty="0">
              <a:latin typeface="メイリオ" panose="020B0604030504040204" pitchFamily="50" charset="-128"/>
              <a:ea typeface="メイリオ" panose="020B0604030504040204" pitchFamily="50" charset="-128"/>
            </a:endParaRPr>
          </a:p>
          <a:p>
            <a:r>
              <a:rPr lang="en-US" altLang="ja-JP" sz="14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家の外へ避難するときは、念のために、ブレーカーを必ず「切」に</a:t>
            </a:r>
            <a:endParaRPr lang="en-US" altLang="ja-JP" sz="1200" dirty="0">
              <a:latin typeface="メイリオ" panose="020B0604030504040204" pitchFamily="50" charset="-128"/>
              <a:ea typeface="メイリオ" panose="020B0604030504040204" pitchFamily="50" charset="-128"/>
            </a:endParaRPr>
          </a:p>
          <a:p>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してください。</a:t>
            </a:r>
            <a:endParaRPr lang="en-US" altLang="ja-JP" sz="1100"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188388" y="3218328"/>
            <a:ext cx="4986068" cy="1107996"/>
          </a:xfrm>
          <a:prstGeom prst="rect">
            <a:avLst/>
          </a:prstGeom>
          <a:noFill/>
        </p:spPr>
        <p:txBody>
          <a:bodyPr wrap="square" rtlCol="0">
            <a:spAutoFit/>
          </a:bodyPr>
          <a:lstStyle/>
          <a:p>
            <a:r>
              <a:rPr lang="ja-JP" altLang="en-US" sz="1400" b="1" dirty="0">
                <a:solidFill>
                  <a:srgbClr val="FF0000"/>
                </a:solidFill>
                <a:latin typeface="メイリオ" panose="020B0604030504040204" pitchFamily="50" charset="-128"/>
                <a:ea typeface="メイリオ" panose="020B0604030504040204" pitchFamily="50" charset="-128"/>
              </a:rPr>
              <a:t>③切れた電線には絶対さわらないで！</a:t>
            </a:r>
            <a:endParaRPr lang="en-US" altLang="ja-JP" sz="1400" b="1" dirty="0">
              <a:solidFill>
                <a:srgbClr val="FF0000"/>
              </a:solidFill>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a:t>
            </a:r>
            <a:endParaRPr lang="en-US" altLang="ja-JP" sz="1400" dirty="0">
              <a:latin typeface="メイリオ" panose="020B0604030504040204" pitchFamily="50" charset="-128"/>
              <a:ea typeface="メイリオ" panose="020B0604030504040204" pitchFamily="50" charset="-128"/>
            </a:endParaRPr>
          </a:p>
          <a:p>
            <a:r>
              <a:rPr lang="en-US" altLang="ja-JP" sz="14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切れて垂れ下がった電線には、絶対にさわらないでください。</a:t>
            </a:r>
            <a:endParaRPr lang="en-US" altLang="ja-JP" sz="1200" dirty="0">
              <a:latin typeface="メイリオ" panose="020B0604030504040204" pitchFamily="50" charset="-128"/>
              <a:ea typeface="メイリオ" panose="020B0604030504040204" pitchFamily="50" charset="-128"/>
            </a:endParaRPr>
          </a:p>
          <a:p>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電線に、木や看板、アンテナなどが触れていたりしているのを見</a:t>
            </a:r>
            <a:r>
              <a:rPr lang="ja-JP" altLang="en-US" sz="1200" dirty="0" err="1">
                <a:latin typeface="メイリオ" panose="020B0604030504040204" pitchFamily="50" charset="-128"/>
                <a:ea typeface="メイリオ" panose="020B0604030504040204" pitchFamily="50" charset="-128"/>
              </a:rPr>
              <a:t>つ</a:t>
            </a:r>
            <a:endParaRPr lang="en-US" altLang="ja-JP" sz="1200" dirty="0">
              <a:latin typeface="メイリオ" panose="020B0604030504040204" pitchFamily="50" charset="-128"/>
              <a:ea typeface="メイリオ" panose="020B0604030504040204" pitchFamily="50" charset="-128"/>
            </a:endParaRPr>
          </a:p>
          <a:p>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けたときは、すぐにお近くの関西電力の事業所までご連絡ください。</a:t>
            </a:r>
            <a:endParaRPr lang="en-US" altLang="ja-JP" sz="1400" dirty="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184509" y="4510629"/>
            <a:ext cx="4986068" cy="1415772"/>
          </a:xfrm>
          <a:prstGeom prst="rect">
            <a:avLst/>
          </a:prstGeom>
          <a:noFill/>
        </p:spPr>
        <p:txBody>
          <a:bodyPr wrap="square" rtlCol="0">
            <a:spAutoFit/>
          </a:bodyPr>
          <a:lstStyle/>
          <a:p>
            <a:r>
              <a:rPr lang="ja-JP" altLang="en-US" sz="1400" b="1" dirty="0">
                <a:solidFill>
                  <a:srgbClr val="FF0000"/>
                </a:solidFill>
                <a:latin typeface="メイリオ" panose="020B0604030504040204" pitchFamily="50" charset="-128"/>
                <a:ea typeface="メイリオ" panose="020B0604030504040204" pitchFamily="50" charset="-128"/>
              </a:rPr>
              <a:t>④家に戻ったら、確認しましょう。</a:t>
            </a:r>
            <a:endParaRPr lang="en-US" altLang="ja-JP" sz="1400" b="1" dirty="0">
              <a:solidFill>
                <a:srgbClr val="FF0000"/>
              </a:solidFill>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endParaRPr lang="en-US" altLang="ja-JP" sz="1200" dirty="0">
              <a:latin typeface="メイリオ" panose="020B0604030504040204" pitchFamily="50" charset="-128"/>
              <a:ea typeface="メイリオ" panose="020B0604030504040204" pitchFamily="50" charset="-128"/>
            </a:endParaRPr>
          </a:p>
          <a:p>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避難所などから家に戻ってきたら、家の中の電気器具やガス器具な</a:t>
            </a:r>
            <a:endParaRPr lang="en-US" altLang="ja-JP" sz="1200" dirty="0">
              <a:latin typeface="メイリオ" panose="020B0604030504040204" pitchFamily="50" charset="-128"/>
              <a:ea typeface="メイリオ" panose="020B0604030504040204" pitchFamily="50" charset="-128"/>
            </a:endParaRPr>
          </a:p>
          <a:p>
            <a:r>
              <a:rPr lang="en-US" altLang="ja-JP" sz="1200" dirty="0">
                <a:latin typeface="メイリオ" panose="020B0604030504040204" pitchFamily="50" charset="-128"/>
                <a:ea typeface="メイリオ" panose="020B0604030504040204" pitchFamily="50" charset="-128"/>
              </a:rPr>
              <a:t>  </a:t>
            </a:r>
            <a:r>
              <a:rPr lang="ja-JP" altLang="en-US" sz="1200" dirty="0" err="1">
                <a:latin typeface="メイリオ" panose="020B0604030504040204" pitchFamily="50" charset="-128"/>
                <a:ea typeface="メイリオ" panose="020B0604030504040204" pitchFamily="50" charset="-128"/>
              </a:rPr>
              <a:t>どに</a:t>
            </a:r>
            <a:r>
              <a:rPr lang="ja-JP" altLang="en-US" sz="1200" dirty="0">
                <a:latin typeface="メイリオ" panose="020B0604030504040204" pitchFamily="50" charset="-128"/>
                <a:ea typeface="メイリオ" panose="020B0604030504040204" pitchFamily="50" charset="-128"/>
              </a:rPr>
              <a:t>異常がないか確認しましょう。</a:t>
            </a:r>
            <a:endParaRPr lang="en-US" altLang="ja-JP" sz="1200" dirty="0">
              <a:latin typeface="メイリオ" panose="020B0604030504040204" pitchFamily="50" charset="-128"/>
              <a:ea typeface="メイリオ" panose="020B0604030504040204" pitchFamily="50" charset="-128"/>
            </a:endParaRPr>
          </a:p>
          <a:p>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ブレーカーはひとつずつ確認しながら入れてください。</a:t>
            </a:r>
            <a:endParaRPr lang="en-US" altLang="ja-JP" sz="1200" dirty="0">
              <a:latin typeface="メイリオ" panose="020B0604030504040204" pitchFamily="50" charset="-128"/>
              <a:ea typeface="メイリオ" panose="020B0604030504040204" pitchFamily="50" charset="-128"/>
            </a:endParaRPr>
          </a:p>
          <a:p>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異常があった場合は不用意に触らず、電気・ガス店などで点検し</a:t>
            </a:r>
            <a:endParaRPr lang="en-US" altLang="ja-JP" sz="1200" dirty="0">
              <a:latin typeface="メイリオ" panose="020B0604030504040204" pitchFamily="50" charset="-128"/>
              <a:ea typeface="メイリオ" panose="020B0604030504040204" pitchFamily="50" charset="-128"/>
            </a:endParaRPr>
          </a:p>
          <a:p>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てください。</a:t>
            </a:r>
            <a:endParaRPr lang="en-US" altLang="ja-JP" sz="1200"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184509" y="6082571"/>
            <a:ext cx="4986068" cy="1107996"/>
          </a:xfrm>
          <a:prstGeom prst="rect">
            <a:avLst/>
          </a:prstGeom>
          <a:noFill/>
        </p:spPr>
        <p:txBody>
          <a:bodyPr wrap="square" rtlCol="0">
            <a:spAutoFit/>
          </a:bodyPr>
          <a:lstStyle/>
          <a:p>
            <a:r>
              <a:rPr lang="ja-JP" altLang="en-US" sz="1400" b="1" dirty="0">
                <a:solidFill>
                  <a:srgbClr val="FF0000"/>
                </a:solidFill>
                <a:latin typeface="メイリオ" panose="020B0604030504040204" pitchFamily="50" charset="-128"/>
                <a:ea typeface="メイリオ" panose="020B0604030504040204" pitchFamily="50" charset="-128"/>
              </a:rPr>
              <a:t>⑤ガス臭いときは、電気のスイッチには絶対さわらないで！</a:t>
            </a:r>
            <a:r>
              <a:rPr lang="ja-JP" altLang="en-US" sz="1400" dirty="0">
                <a:latin typeface="メイリオ" panose="020B0604030504040204" pitchFamily="50" charset="-128"/>
                <a:ea typeface="メイリオ" panose="020B0604030504040204" pitchFamily="50" charset="-128"/>
              </a:rPr>
              <a:t>　</a:t>
            </a:r>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r>
              <a:rPr lang="en-US" altLang="ja-JP" sz="14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ガス臭いときは、換気扇や蛍光灯など、あらゆる電気のスイッチは</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絶対に使用しないでください。</a:t>
            </a:r>
            <a:endParaRPr lang="en-US" altLang="ja-JP" sz="1200" dirty="0">
              <a:latin typeface="メイリオ" panose="020B0604030504040204" pitchFamily="50" charset="-128"/>
              <a:ea typeface="メイリオ" panose="020B0604030504040204" pitchFamily="50" charset="-128"/>
            </a:endParaRPr>
          </a:p>
          <a:p>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火花が飛んで漏れたガスに引火する恐れがあり、非常に危険です。</a:t>
            </a:r>
            <a:endParaRPr lang="en-US" altLang="ja-JP" sz="1200" dirty="0">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184509" y="7347938"/>
            <a:ext cx="4986068" cy="1107996"/>
          </a:xfrm>
          <a:prstGeom prst="rect">
            <a:avLst/>
          </a:prstGeom>
          <a:noFill/>
        </p:spPr>
        <p:txBody>
          <a:bodyPr wrap="square" rtlCol="0">
            <a:spAutoFit/>
          </a:bodyPr>
          <a:lstStyle/>
          <a:p>
            <a:r>
              <a:rPr lang="ja-JP" altLang="en-US" sz="1400" b="1" dirty="0">
                <a:solidFill>
                  <a:srgbClr val="FF0000"/>
                </a:solidFill>
                <a:latin typeface="メイリオ" panose="020B0604030504040204" pitchFamily="50" charset="-128"/>
                <a:ea typeface="メイリオ" panose="020B0604030504040204" pitchFamily="50" charset="-128"/>
              </a:rPr>
              <a:t>⑥水につかった電気器具などは、必ず点検を！</a:t>
            </a:r>
          </a:p>
          <a:p>
            <a:r>
              <a:rPr lang="ja-JP" altLang="en-US" sz="1400" dirty="0">
                <a:latin typeface="メイリオ" panose="020B0604030504040204" pitchFamily="50" charset="-128"/>
                <a:ea typeface="メイリオ" panose="020B0604030504040204" pitchFamily="50" charset="-128"/>
              </a:rPr>
              <a:t>　</a:t>
            </a:r>
            <a:endParaRPr lang="en-US" altLang="ja-JP" sz="1400" dirty="0">
              <a:latin typeface="メイリオ" panose="020B0604030504040204" pitchFamily="50" charset="-128"/>
              <a:ea typeface="メイリオ" panose="020B0604030504040204" pitchFamily="50" charset="-128"/>
            </a:endParaRPr>
          </a:p>
          <a:p>
            <a:r>
              <a:rPr lang="en-US" altLang="ja-JP" sz="14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浸水や漏水などで水につかった電気器具や配線類は、漏電などの</a:t>
            </a:r>
            <a:endParaRPr lang="en-US" altLang="ja-JP" sz="1200" dirty="0">
              <a:latin typeface="メイリオ" panose="020B0604030504040204" pitchFamily="50" charset="-128"/>
              <a:ea typeface="メイリオ" panose="020B0604030504040204" pitchFamily="50" charset="-128"/>
            </a:endParaRPr>
          </a:p>
          <a:p>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原因となり危険です。</a:t>
            </a:r>
            <a:endParaRPr lang="en-US" altLang="ja-JP" sz="1200" dirty="0">
              <a:latin typeface="メイリオ" panose="020B0604030504040204" pitchFamily="50" charset="-128"/>
              <a:ea typeface="メイリオ" panose="020B0604030504040204" pitchFamily="50" charset="-128"/>
            </a:endParaRPr>
          </a:p>
          <a:p>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必ず電気店などで点検してから使用するようにしてください。</a:t>
            </a:r>
            <a:endParaRPr lang="en-US" altLang="ja-JP" sz="1200" dirty="0">
              <a:latin typeface="メイリオ" panose="020B0604030504040204" pitchFamily="50" charset="-128"/>
              <a:ea typeface="メイリオ" panose="020B0604030504040204" pitchFamily="50" charset="-128"/>
            </a:endParaRPr>
          </a:p>
        </p:txBody>
      </p:sp>
      <p:pic>
        <p:nvPicPr>
          <p:cNvPr id="12" name="図 11"/>
          <p:cNvPicPr>
            <a:picLocks noChangeAspect="1"/>
          </p:cNvPicPr>
          <p:nvPr/>
        </p:nvPicPr>
        <p:blipFill>
          <a:blip r:embed="rId2"/>
          <a:stretch>
            <a:fillRect/>
          </a:stretch>
        </p:blipFill>
        <p:spPr>
          <a:xfrm>
            <a:off x="5205441" y="1892540"/>
            <a:ext cx="1181100" cy="1266825"/>
          </a:xfrm>
          <a:prstGeom prst="rect">
            <a:avLst/>
          </a:prstGeom>
        </p:spPr>
      </p:pic>
      <p:pic>
        <p:nvPicPr>
          <p:cNvPr id="13" name="図 12"/>
          <p:cNvPicPr>
            <a:picLocks noChangeAspect="1"/>
          </p:cNvPicPr>
          <p:nvPr/>
        </p:nvPicPr>
        <p:blipFill>
          <a:blip r:embed="rId3"/>
          <a:stretch>
            <a:fillRect/>
          </a:stretch>
        </p:blipFill>
        <p:spPr>
          <a:xfrm>
            <a:off x="5214427" y="3750136"/>
            <a:ext cx="1323975" cy="1333500"/>
          </a:xfrm>
          <a:prstGeom prst="rect">
            <a:avLst/>
          </a:prstGeom>
        </p:spPr>
      </p:pic>
      <p:pic>
        <p:nvPicPr>
          <p:cNvPr id="15" name="図 14"/>
          <p:cNvPicPr>
            <a:picLocks noChangeAspect="1"/>
          </p:cNvPicPr>
          <p:nvPr/>
        </p:nvPicPr>
        <p:blipFill>
          <a:blip r:embed="rId4"/>
          <a:stretch>
            <a:fillRect/>
          </a:stretch>
        </p:blipFill>
        <p:spPr>
          <a:xfrm>
            <a:off x="5145116" y="7229148"/>
            <a:ext cx="1405986" cy="1284134"/>
          </a:xfrm>
          <a:prstGeom prst="rect">
            <a:avLst/>
          </a:prstGeom>
        </p:spPr>
      </p:pic>
      <p:pic>
        <p:nvPicPr>
          <p:cNvPr id="14" name="図 13"/>
          <p:cNvPicPr>
            <a:picLocks noChangeAspect="1"/>
          </p:cNvPicPr>
          <p:nvPr/>
        </p:nvPicPr>
        <p:blipFill>
          <a:blip r:embed="rId5"/>
          <a:stretch>
            <a:fillRect/>
          </a:stretch>
        </p:blipFill>
        <p:spPr>
          <a:xfrm>
            <a:off x="5046691" y="5712619"/>
            <a:ext cx="1552575" cy="1343025"/>
          </a:xfrm>
          <a:prstGeom prst="rect">
            <a:avLst/>
          </a:prstGeom>
        </p:spPr>
      </p:pic>
    </p:spTree>
    <p:extLst>
      <p:ext uri="{BB962C8B-B14F-4D97-AF65-F5344CB8AC3E}">
        <p14:creationId xmlns:p14="http://schemas.microsoft.com/office/powerpoint/2010/main" val="166416065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384</TotalTime>
  <Words>410</Words>
  <Application>Microsoft Office PowerPoint</Application>
  <PresentationFormat>画面に合わせる (4:3)</PresentationFormat>
  <Paragraphs>35</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メイリオ</vt:lpstr>
      <vt:lpstr>Arial</vt:lpstr>
      <vt:lpstr>Calibri</vt:lpstr>
      <vt:lpstr>Calibri Light</vt:lpstr>
      <vt:lpstr>Wingdings</vt:lpstr>
      <vt:lpstr>Office テーマ</vt:lpstr>
      <vt:lpstr>台風への備えを（お願い）</vt:lpstr>
      <vt:lpstr>PowerPoint プレゼンテーション</vt:lpstr>
    </vt:vector>
  </TitlesOfParts>
  <Company>関西電力株式会社</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防災課</cp:lastModifiedBy>
  <cp:revision>44</cp:revision>
  <cp:lastPrinted>2019-06-04T02:02:05Z</cp:lastPrinted>
  <dcterms:created xsi:type="dcterms:W3CDTF">2019-04-24T02:18:09Z</dcterms:created>
  <dcterms:modified xsi:type="dcterms:W3CDTF">2021-07-20T08:41:20Z</dcterms:modified>
</cp:coreProperties>
</file>