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3"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30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460B2CE-8135-475D-A9DD-93E2584AB0FD}" type="datetimeFigureOut">
              <a:rPr kumimoji="1" lang="ja-JP" altLang="en-US" smtClean="0"/>
              <a:t>2024/5/1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3F9B67-7A0C-46F7-9C81-DA66D057B221}" type="slidenum">
              <a:rPr kumimoji="1" lang="ja-JP" altLang="en-US" smtClean="0"/>
              <a:t>‹#›</a:t>
            </a:fld>
            <a:endParaRPr kumimoji="1" lang="ja-JP" altLang="en-US"/>
          </a:p>
        </p:txBody>
      </p:sp>
    </p:spTree>
    <p:extLst>
      <p:ext uri="{BB962C8B-B14F-4D97-AF65-F5344CB8AC3E}">
        <p14:creationId xmlns:p14="http://schemas.microsoft.com/office/powerpoint/2010/main" val="2746636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460B2CE-8135-475D-A9DD-93E2584AB0FD}" type="datetimeFigureOut">
              <a:rPr kumimoji="1" lang="ja-JP" altLang="en-US" smtClean="0"/>
              <a:t>2024/5/1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3F9B67-7A0C-46F7-9C81-DA66D057B221}" type="slidenum">
              <a:rPr kumimoji="1" lang="ja-JP" altLang="en-US" smtClean="0"/>
              <a:t>‹#›</a:t>
            </a:fld>
            <a:endParaRPr kumimoji="1" lang="ja-JP" altLang="en-US"/>
          </a:p>
        </p:txBody>
      </p:sp>
    </p:spTree>
    <p:extLst>
      <p:ext uri="{BB962C8B-B14F-4D97-AF65-F5344CB8AC3E}">
        <p14:creationId xmlns:p14="http://schemas.microsoft.com/office/powerpoint/2010/main" val="1923184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460B2CE-8135-475D-A9DD-93E2584AB0FD}" type="datetimeFigureOut">
              <a:rPr kumimoji="1" lang="ja-JP" altLang="en-US" smtClean="0"/>
              <a:t>2024/5/1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3F9B67-7A0C-46F7-9C81-DA66D057B221}" type="slidenum">
              <a:rPr kumimoji="1" lang="ja-JP" altLang="en-US" smtClean="0"/>
              <a:t>‹#›</a:t>
            </a:fld>
            <a:endParaRPr kumimoji="1" lang="ja-JP" altLang="en-US"/>
          </a:p>
        </p:txBody>
      </p:sp>
    </p:spTree>
    <p:extLst>
      <p:ext uri="{BB962C8B-B14F-4D97-AF65-F5344CB8AC3E}">
        <p14:creationId xmlns:p14="http://schemas.microsoft.com/office/powerpoint/2010/main" val="533347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460B2CE-8135-475D-A9DD-93E2584AB0FD}" type="datetimeFigureOut">
              <a:rPr kumimoji="1" lang="ja-JP" altLang="en-US" smtClean="0"/>
              <a:t>2024/5/1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3F9B67-7A0C-46F7-9C81-DA66D057B221}" type="slidenum">
              <a:rPr kumimoji="1" lang="ja-JP" altLang="en-US" smtClean="0"/>
              <a:t>‹#›</a:t>
            </a:fld>
            <a:endParaRPr kumimoji="1" lang="ja-JP" altLang="en-US"/>
          </a:p>
        </p:txBody>
      </p:sp>
    </p:spTree>
    <p:extLst>
      <p:ext uri="{BB962C8B-B14F-4D97-AF65-F5344CB8AC3E}">
        <p14:creationId xmlns:p14="http://schemas.microsoft.com/office/powerpoint/2010/main" val="217268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460B2CE-8135-475D-A9DD-93E2584AB0FD}" type="datetimeFigureOut">
              <a:rPr kumimoji="1" lang="ja-JP" altLang="en-US" smtClean="0"/>
              <a:t>2024/5/1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3F9B67-7A0C-46F7-9C81-DA66D057B221}" type="slidenum">
              <a:rPr kumimoji="1" lang="ja-JP" altLang="en-US" smtClean="0"/>
              <a:t>‹#›</a:t>
            </a:fld>
            <a:endParaRPr kumimoji="1" lang="ja-JP" altLang="en-US"/>
          </a:p>
        </p:txBody>
      </p:sp>
    </p:spTree>
    <p:extLst>
      <p:ext uri="{BB962C8B-B14F-4D97-AF65-F5344CB8AC3E}">
        <p14:creationId xmlns:p14="http://schemas.microsoft.com/office/powerpoint/2010/main" val="3016799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460B2CE-8135-475D-A9DD-93E2584AB0FD}" type="datetimeFigureOut">
              <a:rPr kumimoji="1" lang="ja-JP" altLang="en-US" smtClean="0"/>
              <a:t>2024/5/1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83F9B67-7A0C-46F7-9C81-DA66D057B221}" type="slidenum">
              <a:rPr kumimoji="1" lang="ja-JP" altLang="en-US" smtClean="0"/>
              <a:t>‹#›</a:t>
            </a:fld>
            <a:endParaRPr kumimoji="1" lang="ja-JP" altLang="en-US"/>
          </a:p>
        </p:txBody>
      </p:sp>
    </p:spTree>
    <p:extLst>
      <p:ext uri="{BB962C8B-B14F-4D97-AF65-F5344CB8AC3E}">
        <p14:creationId xmlns:p14="http://schemas.microsoft.com/office/powerpoint/2010/main" val="2142854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460B2CE-8135-475D-A9DD-93E2584AB0FD}" type="datetimeFigureOut">
              <a:rPr kumimoji="1" lang="ja-JP" altLang="en-US" smtClean="0"/>
              <a:t>2024/5/1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83F9B67-7A0C-46F7-9C81-DA66D057B221}" type="slidenum">
              <a:rPr kumimoji="1" lang="ja-JP" altLang="en-US" smtClean="0"/>
              <a:t>‹#›</a:t>
            </a:fld>
            <a:endParaRPr kumimoji="1" lang="ja-JP" altLang="en-US"/>
          </a:p>
        </p:txBody>
      </p:sp>
    </p:spTree>
    <p:extLst>
      <p:ext uri="{BB962C8B-B14F-4D97-AF65-F5344CB8AC3E}">
        <p14:creationId xmlns:p14="http://schemas.microsoft.com/office/powerpoint/2010/main" val="1715254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460B2CE-8135-475D-A9DD-93E2584AB0FD}" type="datetimeFigureOut">
              <a:rPr kumimoji="1" lang="ja-JP" altLang="en-US" smtClean="0"/>
              <a:t>2024/5/1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83F9B67-7A0C-46F7-9C81-DA66D057B221}" type="slidenum">
              <a:rPr kumimoji="1" lang="ja-JP" altLang="en-US" smtClean="0"/>
              <a:t>‹#›</a:t>
            </a:fld>
            <a:endParaRPr kumimoji="1" lang="ja-JP" altLang="en-US"/>
          </a:p>
        </p:txBody>
      </p:sp>
    </p:spTree>
    <p:extLst>
      <p:ext uri="{BB962C8B-B14F-4D97-AF65-F5344CB8AC3E}">
        <p14:creationId xmlns:p14="http://schemas.microsoft.com/office/powerpoint/2010/main" val="1905750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60B2CE-8135-475D-A9DD-93E2584AB0FD}" type="datetimeFigureOut">
              <a:rPr kumimoji="1" lang="ja-JP" altLang="en-US" smtClean="0"/>
              <a:t>2024/5/1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83F9B67-7A0C-46F7-9C81-DA66D057B221}" type="slidenum">
              <a:rPr kumimoji="1" lang="ja-JP" altLang="en-US" smtClean="0"/>
              <a:t>‹#›</a:t>
            </a:fld>
            <a:endParaRPr kumimoji="1" lang="ja-JP" altLang="en-US"/>
          </a:p>
        </p:txBody>
      </p:sp>
    </p:spTree>
    <p:extLst>
      <p:ext uri="{BB962C8B-B14F-4D97-AF65-F5344CB8AC3E}">
        <p14:creationId xmlns:p14="http://schemas.microsoft.com/office/powerpoint/2010/main" val="1335780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460B2CE-8135-475D-A9DD-93E2584AB0FD}" type="datetimeFigureOut">
              <a:rPr kumimoji="1" lang="ja-JP" altLang="en-US" smtClean="0"/>
              <a:t>2024/5/1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83F9B67-7A0C-46F7-9C81-DA66D057B221}" type="slidenum">
              <a:rPr kumimoji="1" lang="ja-JP" altLang="en-US" smtClean="0"/>
              <a:t>‹#›</a:t>
            </a:fld>
            <a:endParaRPr kumimoji="1" lang="ja-JP" altLang="en-US"/>
          </a:p>
        </p:txBody>
      </p:sp>
    </p:spTree>
    <p:extLst>
      <p:ext uri="{BB962C8B-B14F-4D97-AF65-F5344CB8AC3E}">
        <p14:creationId xmlns:p14="http://schemas.microsoft.com/office/powerpoint/2010/main" val="2976463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460B2CE-8135-475D-A9DD-93E2584AB0FD}" type="datetimeFigureOut">
              <a:rPr kumimoji="1" lang="ja-JP" altLang="en-US" smtClean="0"/>
              <a:t>2024/5/1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83F9B67-7A0C-46F7-9C81-DA66D057B221}" type="slidenum">
              <a:rPr kumimoji="1" lang="ja-JP" altLang="en-US" smtClean="0"/>
              <a:t>‹#›</a:t>
            </a:fld>
            <a:endParaRPr kumimoji="1" lang="ja-JP" altLang="en-US"/>
          </a:p>
        </p:txBody>
      </p:sp>
    </p:spTree>
    <p:extLst>
      <p:ext uri="{BB962C8B-B14F-4D97-AF65-F5344CB8AC3E}">
        <p14:creationId xmlns:p14="http://schemas.microsoft.com/office/powerpoint/2010/main" val="224494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460B2CE-8135-475D-A9DD-93E2584AB0FD}" type="datetimeFigureOut">
              <a:rPr kumimoji="1" lang="ja-JP" altLang="en-US" smtClean="0"/>
              <a:t>2024/5/1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83F9B67-7A0C-46F7-9C81-DA66D057B221}" type="slidenum">
              <a:rPr kumimoji="1" lang="ja-JP" altLang="en-US" smtClean="0"/>
              <a:t>‹#›</a:t>
            </a:fld>
            <a:endParaRPr kumimoji="1" lang="ja-JP" altLang="en-US"/>
          </a:p>
        </p:txBody>
      </p:sp>
    </p:spTree>
    <p:extLst>
      <p:ext uri="{BB962C8B-B14F-4D97-AF65-F5344CB8AC3E}">
        <p14:creationId xmlns:p14="http://schemas.microsoft.com/office/powerpoint/2010/main" val="32668503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419001-5FFD-4592-8A94-3CEF59C3AE36}"/>
              </a:ext>
            </a:extLst>
          </p:cNvPr>
          <p:cNvSpPr>
            <a:spLocks noGrp="1"/>
          </p:cNvSpPr>
          <p:nvPr>
            <p:ph type="title"/>
          </p:nvPr>
        </p:nvSpPr>
        <p:spPr>
          <a:xfrm>
            <a:off x="620868" y="3787764"/>
            <a:ext cx="5765629" cy="835500"/>
          </a:xfrm>
        </p:spPr>
        <p:txBody>
          <a:bodyPr>
            <a:normAutofit fontScale="90000"/>
          </a:bodyPr>
          <a:lstStyle/>
          <a:p>
            <a:r>
              <a:rPr lang="ja-JP" altLang="en-US" sz="1400" b="1" dirty="0"/>
              <a:t>　</a:t>
            </a:r>
            <a:r>
              <a:rPr lang="ja-JP" altLang="en-US" sz="1700" b="1" dirty="0">
                <a:solidFill>
                  <a:schemeClr val="tx1">
                    <a:lumMod val="65000"/>
                    <a:lumOff val="35000"/>
                  </a:schemeClr>
                </a:solidFill>
                <a:latin typeface="Meiryo UI" panose="020B0604030504040204" pitchFamily="50" charset="-128"/>
                <a:ea typeface="Meiryo UI" panose="020B0604030504040204" pitchFamily="50" charset="-128"/>
              </a:rPr>
              <a:t>キャリアコンサルタントの国家資格を持った相談員が、就労について</a:t>
            </a:r>
            <a:br>
              <a:rPr lang="ja-JP" altLang="en-US" sz="1600" b="1"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sz="1700" b="1" dirty="0">
                <a:solidFill>
                  <a:schemeClr val="tx1">
                    <a:lumMod val="65000"/>
                    <a:lumOff val="35000"/>
                  </a:schemeClr>
                </a:solidFill>
                <a:latin typeface="Meiryo UI" panose="020B0604030504040204" pitchFamily="50" charset="-128"/>
                <a:ea typeface="Meiryo UI" panose="020B0604030504040204" pitchFamily="50" charset="-128"/>
              </a:rPr>
              <a:t>あなたの背中を押す</a:t>
            </a:r>
            <a:r>
              <a:rPr lang="ja-JP" altLang="en-US" sz="1700" b="1" dirty="0">
                <a:latin typeface="Meiryo UI" panose="020B0604030504040204" pitchFamily="50" charset="-128"/>
                <a:ea typeface="Meiryo UI" panose="020B0604030504040204" pitchFamily="50" charset="-128"/>
              </a:rPr>
              <a:t> </a:t>
            </a:r>
            <a:r>
              <a:rPr lang="ja-JP" altLang="en-US" sz="2700" b="1" dirty="0">
                <a:solidFill>
                  <a:srgbClr val="FF6699"/>
                </a:solidFill>
                <a:latin typeface="Meiryo UI" panose="020B0604030504040204" pitchFamily="50" charset="-128"/>
                <a:ea typeface="Meiryo UI" panose="020B0604030504040204" pitchFamily="50" charset="-128"/>
              </a:rPr>
              <a:t>オーダーメイド</a:t>
            </a:r>
            <a:r>
              <a:rPr lang="ja-JP" altLang="en-US" sz="2700" b="1" dirty="0">
                <a:solidFill>
                  <a:srgbClr val="FF0000"/>
                </a:solidFill>
                <a:latin typeface="Meiryo UI" panose="020B0604030504040204" pitchFamily="50" charset="-128"/>
                <a:ea typeface="Meiryo UI" panose="020B0604030504040204" pitchFamily="50" charset="-128"/>
              </a:rPr>
              <a:t> </a:t>
            </a:r>
            <a:r>
              <a:rPr lang="ja-JP" altLang="en-US" sz="1700" b="1" dirty="0">
                <a:solidFill>
                  <a:schemeClr val="tx1">
                    <a:lumMod val="65000"/>
                    <a:lumOff val="35000"/>
                  </a:schemeClr>
                </a:solidFill>
                <a:latin typeface="Meiryo UI" panose="020B0604030504040204" pitchFamily="50" charset="-128"/>
                <a:ea typeface="Meiryo UI" panose="020B0604030504040204" pitchFamily="50" charset="-128"/>
              </a:rPr>
              <a:t>な相談支援を行います。</a:t>
            </a:r>
            <a:endParaRPr kumimoji="1" lang="ja-JP" altLang="en-US" sz="1700" b="1" dirty="0">
              <a:solidFill>
                <a:schemeClr val="tx1">
                  <a:lumMod val="65000"/>
                  <a:lumOff val="35000"/>
                </a:schemeClr>
              </a:solidFill>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FA743965-F8ED-4D31-94B1-A8F922E218AE}"/>
              </a:ext>
            </a:extLst>
          </p:cNvPr>
          <p:cNvGraphicFramePr>
            <a:graphicFrameLocks noGrp="1"/>
          </p:cNvGraphicFramePr>
          <p:nvPr>
            <p:extLst/>
          </p:nvPr>
        </p:nvGraphicFramePr>
        <p:xfrm>
          <a:off x="-10175" y="8600384"/>
          <a:ext cx="6858000" cy="1305616"/>
        </p:xfrm>
        <a:graphic>
          <a:graphicData uri="http://schemas.openxmlformats.org/drawingml/2006/table">
            <a:tbl>
              <a:tblPr firstRow="1" bandRow="1">
                <a:tableStyleId>{2D5ABB26-0587-4C30-8999-92F81FD0307C}</a:tableStyleId>
              </a:tblPr>
              <a:tblGrid>
                <a:gridCol w="1448782">
                  <a:extLst>
                    <a:ext uri="{9D8B030D-6E8A-4147-A177-3AD203B41FA5}">
                      <a16:colId xmlns:a16="http://schemas.microsoft.com/office/drawing/2014/main" val="216618361"/>
                    </a:ext>
                  </a:extLst>
                </a:gridCol>
                <a:gridCol w="5409218">
                  <a:extLst>
                    <a:ext uri="{9D8B030D-6E8A-4147-A177-3AD203B41FA5}">
                      <a16:colId xmlns:a16="http://schemas.microsoft.com/office/drawing/2014/main" val="283108156"/>
                    </a:ext>
                  </a:extLst>
                </a:gridCol>
              </a:tblGrid>
              <a:tr h="1305616">
                <a:tc>
                  <a:txBody>
                    <a:bodyPr/>
                    <a:lstStyle/>
                    <a:p>
                      <a:pPr algn="ctr">
                        <a:lnSpc>
                          <a:spcPct val="100000"/>
                        </a:lnSpc>
                        <a:spcBef>
                          <a:spcPts val="35"/>
                        </a:spcBef>
                      </a:pPr>
                      <a:r>
                        <a:rPr lang="ja-JP" altLang="en-US" sz="1800" b="1" spc="-5" baseline="0" dirty="0">
                          <a:solidFill>
                            <a:schemeClr val="bg1"/>
                          </a:solidFill>
                          <a:latin typeface="Meiryo UI" panose="020B0604030504040204" pitchFamily="50" charset="-128"/>
                          <a:ea typeface="Meiryo UI" panose="020B0604030504040204" pitchFamily="50" charset="-128"/>
                          <a:cs typeface="メイリオ"/>
                        </a:rPr>
                        <a:t>お問い合わせ</a:t>
                      </a:r>
                      <a:endParaRPr lang="en-US" sz="1800" b="1" spc="-5" baseline="0" dirty="0">
                        <a:solidFill>
                          <a:schemeClr val="bg1"/>
                        </a:solidFill>
                        <a:latin typeface="Meiryo UI" panose="020B0604030504040204" pitchFamily="50" charset="-128"/>
                        <a:ea typeface="Meiryo UI" panose="020B0604030504040204" pitchFamily="50" charset="-128"/>
                        <a:cs typeface="メイリオ"/>
                      </a:endParaRPr>
                    </a:p>
                  </a:txBody>
                  <a:tcPr marL="0" marR="0" marT="444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179705">
                        <a:lnSpc>
                          <a:spcPct val="100000"/>
                        </a:lnSpc>
                        <a:spcBef>
                          <a:spcPts val="1019"/>
                        </a:spcBef>
                        <a:tabLst>
                          <a:tab pos="2491105" algn="l"/>
                        </a:tabLst>
                      </a:pPr>
                      <a:r>
                        <a:rPr lang="en-US" altLang="ja-JP" sz="1400" b="0" dirty="0">
                          <a:solidFill>
                            <a:schemeClr val="tx1"/>
                          </a:solidFill>
                          <a:latin typeface="Meiryo UI" panose="020B0604030504040204" pitchFamily="50" charset="-128"/>
                          <a:ea typeface="Meiryo UI" panose="020B0604030504040204" pitchFamily="50" charset="-128"/>
                          <a:cs typeface="メイリオ"/>
                        </a:rPr>
                        <a:t>TEL</a:t>
                      </a:r>
                      <a:r>
                        <a:rPr lang="ja-JP" altLang="en-US" sz="1400" b="0" dirty="0">
                          <a:solidFill>
                            <a:schemeClr val="tx1"/>
                          </a:solidFill>
                          <a:latin typeface="Meiryo UI" panose="020B0604030504040204" pitchFamily="50" charset="-128"/>
                          <a:ea typeface="Meiryo UI" panose="020B0604030504040204" pitchFamily="50" charset="-128"/>
                          <a:cs typeface="メイリオ"/>
                        </a:rPr>
                        <a:t>　</a:t>
                      </a:r>
                      <a:r>
                        <a:rPr lang="en-US" altLang="ja-JP" sz="1400" b="0" dirty="0">
                          <a:solidFill>
                            <a:schemeClr val="tx1"/>
                          </a:solidFill>
                          <a:latin typeface="Meiryo UI" panose="020B0604030504040204" pitchFamily="50" charset="-128"/>
                          <a:ea typeface="Meiryo UI" panose="020B0604030504040204" pitchFamily="50" charset="-128"/>
                          <a:cs typeface="メイリオ"/>
                        </a:rPr>
                        <a:t>072-838-0347</a:t>
                      </a:r>
                      <a:r>
                        <a:rPr lang="ja-JP" altLang="en-US" sz="1400" b="0" dirty="0">
                          <a:solidFill>
                            <a:schemeClr val="tx1"/>
                          </a:solidFill>
                          <a:latin typeface="Meiryo UI" panose="020B0604030504040204" pitchFamily="50" charset="-128"/>
                          <a:ea typeface="Meiryo UI" panose="020B0604030504040204" pitchFamily="50" charset="-128"/>
                          <a:cs typeface="メイリオ"/>
                        </a:rPr>
                        <a:t>（直通）　　</a:t>
                      </a:r>
                      <a:r>
                        <a:rPr lang="en-US" altLang="ja-JP" sz="1400" b="0" dirty="0">
                          <a:solidFill>
                            <a:schemeClr val="tx1"/>
                          </a:solidFill>
                          <a:latin typeface="Meiryo UI" panose="020B0604030504040204" pitchFamily="50" charset="-128"/>
                          <a:ea typeface="Meiryo UI" panose="020B0604030504040204" pitchFamily="50" charset="-128"/>
                          <a:cs typeface="メイリオ"/>
                        </a:rPr>
                        <a:t>FAX</a:t>
                      </a:r>
                      <a:r>
                        <a:rPr lang="ja-JP" altLang="en-US" sz="1400" b="0" dirty="0">
                          <a:solidFill>
                            <a:schemeClr val="tx1"/>
                          </a:solidFill>
                          <a:latin typeface="Meiryo UI" panose="020B0604030504040204" pitchFamily="50" charset="-128"/>
                          <a:ea typeface="Meiryo UI" panose="020B0604030504040204" pitchFamily="50" charset="-128"/>
                          <a:cs typeface="メイリオ"/>
                        </a:rPr>
                        <a:t>　</a:t>
                      </a:r>
                      <a:r>
                        <a:rPr lang="en-US" altLang="ja-JP" sz="1400" b="0" dirty="0">
                          <a:solidFill>
                            <a:schemeClr val="tx1"/>
                          </a:solidFill>
                          <a:latin typeface="Meiryo UI" panose="020B0604030504040204" pitchFamily="50" charset="-128"/>
                          <a:ea typeface="Meiryo UI" panose="020B0604030504040204" pitchFamily="50" charset="-128"/>
                          <a:cs typeface="メイリオ"/>
                        </a:rPr>
                        <a:t>072-826-1860</a:t>
                      </a:r>
                    </a:p>
                    <a:p>
                      <a:pPr marL="179705">
                        <a:lnSpc>
                          <a:spcPct val="100000"/>
                        </a:lnSpc>
                        <a:spcBef>
                          <a:spcPts val="1019"/>
                        </a:spcBef>
                        <a:tabLst>
                          <a:tab pos="2491105" algn="l"/>
                        </a:tabLst>
                      </a:pPr>
                      <a:r>
                        <a:rPr lang="en-US" sz="1400" b="0" dirty="0">
                          <a:solidFill>
                            <a:schemeClr val="tx1"/>
                          </a:solidFill>
                          <a:latin typeface="Meiryo UI" panose="020B0604030504040204" pitchFamily="50" charset="-128"/>
                          <a:ea typeface="Meiryo UI" panose="020B0604030504040204" pitchFamily="50" charset="-128"/>
                          <a:cs typeface="メイリオ"/>
                        </a:rPr>
                        <a:t>E-mail</a:t>
                      </a:r>
                      <a:r>
                        <a:rPr lang="ja-JP" altLang="en-US" sz="1400" b="0" dirty="0">
                          <a:solidFill>
                            <a:schemeClr val="tx1"/>
                          </a:solidFill>
                          <a:latin typeface="Meiryo UI" panose="020B0604030504040204" pitchFamily="50" charset="-128"/>
                          <a:ea typeface="Meiryo UI" panose="020B0604030504040204" pitchFamily="50" charset="-128"/>
                          <a:cs typeface="メイリオ"/>
                        </a:rPr>
                        <a:t>　</a:t>
                      </a:r>
                      <a:r>
                        <a:rPr lang="en-US" altLang="ja-JP" sz="1400" b="0" dirty="0">
                          <a:solidFill>
                            <a:schemeClr val="tx1"/>
                          </a:solidFill>
                          <a:latin typeface="Meiryo UI" panose="020B0604030504040204" pitchFamily="50" charset="-128"/>
                          <a:ea typeface="Meiryo UI" panose="020B0604030504040204" pitchFamily="50" charset="-128"/>
                          <a:cs typeface="メイリオ"/>
                          <a:hlinkClick r:id="" action="ppaction://noaction"/>
                        </a:rPr>
                        <a:t>hogo@city.neyagawa.osaka.jp</a:t>
                      </a:r>
                      <a:endParaRPr lang="en-US" altLang="ja-JP" sz="1400" b="0" dirty="0">
                        <a:solidFill>
                          <a:schemeClr val="tx1"/>
                        </a:solidFill>
                        <a:latin typeface="Meiryo UI" panose="020B0604030504040204" pitchFamily="50" charset="-128"/>
                        <a:ea typeface="Meiryo UI" panose="020B0604030504040204" pitchFamily="50" charset="-128"/>
                        <a:cs typeface="メイリオ"/>
                      </a:endParaRPr>
                    </a:p>
                    <a:p>
                      <a:pPr marL="179705">
                        <a:lnSpc>
                          <a:spcPct val="100000"/>
                        </a:lnSpc>
                        <a:spcBef>
                          <a:spcPts val="1019"/>
                        </a:spcBef>
                        <a:tabLst>
                          <a:tab pos="2491105" algn="l"/>
                        </a:tabLst>
                      </a:pPr>
                      <a:r>
                        <a:rPr lang="ja-JP" altLang="en-US" sz="1200" b="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寝屋川市　福祉部　保護課</a:t>
                      </a:r>
                      <a:endParaRPr lang="en-US" altLang="ja-JP" sz="1200" b="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36000">
                        <a:lnSpc>
                          <a:spcPct val="100000"/>
                        </a:lnSpc>
                        <a:spcBef>
                          <a:spcPts val="0"/>
                        </a:spcBef>
                        <a:tabLst>
                          <a:tab pos="2491105" algn="l"/>
                        </a:tabLst>
                      </a:pPr>
                      <a:r>
                        <a:rPr lang="ja-JP" altLang="en-US" sz="1200" b="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寄り添いの場所 </a:t>
                      </a:r>
                      <a:r>
                        <a:rPr lang="en-US" altLang="ja-JP" sz="1200" b="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200" b="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街ごとチャレンジ・サポート</a:t>
                      </a:r>
                      <a:r>
                        <a:rPr lang="en-US" altLang="ja-JP" sz="1200" b="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200" b="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（就労準備指導プログラム）担当</a:t>
                      </a:r>
                      <a:endParaRPr lang="en-US" sz="12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txBody>
                  <a:tcPr marL="0" marR="0" marT="10800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6854923"/>
                  </a:ext>
                </a:extLst>
              </a:tr>
            </a:tbl>
          </a:graphicData>
        </a:graphic>
      </p:graphicFrame>
      <p:sp>
        <p:nvSpPr>
          <p:cNvPr id="3" name="四角形: 角を丸くする 2">
            <a:extLst>
              <a:ext uri="{FF2B5EF4-FFF2-40B4-BE49-F238E27FC236}">
                <a16:creationId xmlns:a16="http://schemas.microsoft.com/office/drawing/2014/main" id="{680DD5EB-C2A7-485D-B984-50C0DE21AD6A}"/>
              </a:ext>
            </a:extLst>
          </p:cNvPr>
          <p:cNvSpPr/>
          <p:nvPr/>
        </p:nvSpPr>
        <p:spPr>
          <a:xfrm>
            <a:off x="451153" y="250008"/>
            <a:ext cx="5935344" cy="1823648"/>
          </a:xfrm>
          <a:prstGeom prst="roundRect">
            <a:avLst>
              <a:gd name="adj" fmla="val 5000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bg1"/>
                </a:solidFill>
                <a:latin typeface="Meiryo UI" panose="020B0604030504040204" pitchFamily="50" charset="-128"/>
                <a:ea typeface="Meiryo UI" panose="020B0604030504040204" pitchFamily="50" charset="-128"/>
              </a:rPr>
              <a:t>寄り添いの場所</a:t>
            </a:r>
            <a:r>
              <a:rPr kumimoji="1" lang="ja-JP" altLang="en-US" sz="3200" b="1" dirty="0">
                <a:solidFill>
                  <a:schemeClr val="bg1"/>
                </a:solidFill>
                <a:latin typeface="Meiryo UI" panose="020B0604030504040204" pitchFamily="50" charset="-128"/>
                <a:ea typeface="Meiryo UI" panose="020B0604030504040204" pitchFamily="50" charset="-128"/>
              </a:rPr>
              <a:t> </a:t>
            </a:r>
          </a:p>
          <a:p>
            <a:pPr algn="ctr"/>
            <a:r>
              <a:rPr kumimoji="1" lang="en-US" altLang="ja-JP" sz="3200" b="1" dirty="0">
                <a:solidFill>
                  <a:schemeClr val="bg1"/>
                </a:solidFill>
                <a:latin typeface="Meiryo UI" panose="020B0604030504040204" pitchFamily="50" charset="-128"/>
                <a:ea typeface="Meiryo UI" panose="020B0604030504040204" pitchFamily="50" charset="-128"/>
              </a:rPr>
              <a:t>『</a:t>
            </a:r>
            <a:r>
              <a:rPr kumimoji="1" lang="ja-JP" altLang="en-US" sz="3200" b="1" dirty="0">
                <a:solidFill>
                  <a:schemeClr val="bg1"/>
                </a:solidFill>
                <a:latin typeface="Meiryo UI" panose="020B0604030504040204" pitchFamily="50" charset="-128"/>
                <a:ea typeface="Meiryo UI" panose="020B0604030504040204" pitchFamily="50" charset="-128"/>
              </a:rPr>
              <a:t>街ごと チャレンジ・サポート</a:t>
            </a:r>
            <a:r>
              <a:rPr kumimoji="1" lang="en-US" altLang="ja-JP" sz="3200" b="1" dirty="0">
                <a:solidFill>
                  <a:schemeClr val="bg1"/>
                </a:solidFill>
                <a:latin typeface="Meiryo UI" panose="020B0604030504040204" pitchFamily="50" charset="-128"/>
                <a:ea typeface="Meiryo UI" panose="020B0604030504040204" pitchFamily="50" charset="-128"/>
              </a:rPr>
              <a:t>』</a:t>
            </a:r>
          </a:p>
          <a:p>
            <a:pPr algn="ctr"/>
            <a:r>
              <a:rPr kumimoji="1" lang="ja-JP" altLang="en-US" sz="2000" b="1" dirty="0">
                <a:solidFill>
                  <a:schemeClr val="bg1"/>
                </a:solidFill>
                <a:latin typeface="Meiryo UI" panose="020B0604030504040204" pitchFamily="50" charset="-128"/>
                <a:ea typeface="Meiryo UI" panose="020B0604030504040204" pitchFamily="50" charset="-128"/>
              </a:rPr>
              <a:t>通称：街チャレ</a:t>
            </a:r>
            <a:r>
              <a:rPr kumimoji="1" lang="ja-JP" altLang="en-US" sz="2000" dirty="0">
                <a:solidFill>
                  <a:schemeClr val="bg1"/>
                </a:solidFill>
                <a:latin typeface="Meiryo UI" panose="020B0604030504040204" pitchFamily="50" charset="-128"/>
                <a:ea typeface="Meiryo UI" panose="020B0604030504040204" pitchFamily="50" charset="-128"/>
              </a:rPr>
              <a:t>（就労準備指導プログラム）</a:t>
            </a:r>
          </a:p>
        </p:txBody>
      </p:sp>
      <p:pic>
        <p:nvPicPr>
          <p:cNvPr id="17" name="図 16">
            <a:extLst>
              <a:ext uri="{FF2B5EF4-FFF2-40B4-BE49-F238E27FC236}">
                <a16:creationId xmlns:a16="http://schemas.microsoft.com/office/drawing/2014/main" id="{5599F2FF-0483-42F3-80C8-122E53458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2915" y="2353578"/>
            <a:ext cx="1564640" cy="1431646"/>
          </a:xfrm>
          <a:prstGeom prst="rect">
            <a:avLst/>
          </a:prstGeom>
        </p:spPr>
      </p:pic>
      <p:sp>
        <p:nvSpPr>
          <p:cNvPr id="28" name="字幕 11">
            <a:extLst>
              <a:ext uri="{FF2B5EF4-FFF2-40B4-BE49-F238E27FC236}">
                <a16:creationId xmlns:a16="http://schemas.microsoft.com/office/drawing/2014/main" id="{9D14626E-880B-48C6-8E0A-427AB8909E6A}"/>
              </a:ext>
            </a:extLst>
          </p:cNvPr>
          <p:cNvSpPr txBox="1">
            <a:spLocks/>
          </p:cNvSpPr>
          <p:nvPr/>
        </p:nvSpPr>
        <p:spPr>
          <a:xfrm>
            <a:off x="620869" y="2236021"/>
            <a:ext cx="3557482" cy="1144527"/>
          </a:xfrm>
          <a:prstGeom prst="rect">
            <a:avLst/>
          </a:prstGeom>
          <a:solidFill>
            <a:schemeClr val="bg1"/>
          </a:solidFill>
          <a:ln w="19050" cap="flat" cmpd="sng" algn="ctr">
            <a:solidFill>
              <a:srgbClr val="00B0F0"/>
            </a:solidFill>
            <a:prstDash val="solid"/>
            <a:miter lim="800000"/>
          </a:ln>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dk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dk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dk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9pPr>
          </a:lstStyle>
          <a:p>
            <a:pPr marL="0" indent="0">
              <a:buNone/>
            </a:pPr>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・どんな仕事が向いているのかわからない</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・採用面接でうまく話せるかどうか不安</a:t>
            </a:r>
            <a:endParaRPr lang="en-US" altLang="ja-JP" sz="1400" b="1"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・なんとなく将来に不安がある</a:t>
            </a:r>
          </a:p>
        </p:txBody>
      </p:sp>
      <p:sp>
        <p:nvSpPr>
          <p:cNvPr id="29" name="楕円 28">
            <a:extLst>
              <a:ext uri="{FF2B5EF4-FFF2-40B4-BE49-F238E27FC236}">
                <a16:creationId xmlns:a16="http://schemas.microsoft.com/office/drawing/2014/main" id="{612EBF0D-934E-4024-9D4E-4BD223EB52C0}"/>
              </a:ext>
            </a:extLst>
          </p:cNvPr>
          <p:cNvSpPr/>
          <p:nvPr/>
        </p:nvSpPr>
        <p:spPr>
          <a:xfrm>
            <a:off x="2900731" y="2938211"/>
            <a:ext cx="2326640" cy="729321"/>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lumMod val="65000"/>
                    <a:lumOff val="35000"/>
                  </a:schemeClr>
                </a:solidFill>
                <a:latin typeface="Meiryo UI" panose="020B0604030504040204" pitchFamily="50" charset="-128"/>
                <a:ea typeface="Meiryo UI" panose="020B0604030504040204" pitchFamily="50" charset="-128"/>
              </a:rPr>
              <a:t>こんなお悩みをお持ちの方に</a:t>
            </a:r>
            <a:endParaRPr kumimoji="1" lang="en-US" altLang="ja-JP" sz="1600" b="1" dirty="0">
              <a:solidFill>
                <a:schemeClr val="tx1">
                  <a:lumMod val="65000"/>
                  <a:lumOff val="35000"/>
                </a:schemeClr>
              </a:solidFill>
              <a:latin typeface="Meiryo UI" panose="020B0604030504040204" pitchFamily="50" charset="-128"/>
              <a:ea typeface="Meiryo UI" panose="020B0604030504040204" pitchFamily="50" charset="-128"/>
            </a:endParaRPr>
          </a:p>
        </p:txBody>
      </p:sp>
      <p:graphicFrame>
        <p:nvGraphicFramePr>
          <p:cNvPr id="19" name="表 18">
            <a:extLst>
              <a:ext uri="{FF2B5EF4-FFF2-40B4-BE49-F238E27FC236}">
                <a16:creationId xmlns:a16="http://schemas.microsoft.com/office/drawing/2014/main" id="{FE28A05B-1C27-BE42-0D0A-A17C5FE829BA}"/>
              </a:ext>
            </a:extLst>
          </p:cNvPr>
          <p:cNvGraphicFramePr>
            <a:graphicFrameLocks noGrp="1"/>
          </p:cNvGraphicFramePr>
          <p:nvPr>
            <p:extLst>
              <p:ext uri="{D42A27DB-BD31-4B8C-83A1-F6EECF244321}">
                <p14:modId xmlns:p14="http://schemas.microsoft.com/office/powerpoint/2010/main" val="2352299401"/>
              </p:ext>
            </p:extLst>
          </p:nvPr>
        </p:nvGraphicFramePr>
        <p:xfrm>
          <a:off x="620867" y="4656714"/>
          <a:ext cx="5636244" cy="3430555"/>
        </p:xfrm>
        <a:graphic>
          <a:graphicData uri="http://schemas.openxmlformats.org/drawingml/2006/table">
            <a:tbl>
              <a:tblPr firstRow="1" bandRow="1">
                <a:tableStyleId>{5C22544A-7EE6-4342-B048-85BDC9FD1C3A}</a:tableStyleId>
              </a:tblPr>
              <a:tblGrid>
                <a:gridCol w="1181418">
                  <a:extLst>
                    <a:ext uri="{9D8B030D-6E8A-4147-A177-3AD203B41FA5}">
                      <a16:colId xmlns:a16="http://schemas.microsoft.com/office/drawing/2014/main" val="3966085305"/>
                    </a:ext>
                  </a:extLst>
                </a:gridCol>
                <a:gridCol w="4454826">
                  <a:extLst>
                    <a:ext uri="{9D8B030D-6E8A-4147-A177-3AD203B41FA5}">
                      <a16:colId xmlns:a16="http://schemas.microsoft.com/office/drawing/2014/main" val="1017926323"/>
                    </a:ext>
                  </a:extLst>
                </a:gridCol>
              </a:tblGrid>
              <a:tr h="686111">
                <a:tc>
                  <a:txBody>
                    <a:bodyPr/>
                    <a:lstStyle/>
                    <a:p>
                      <a:pPr>
                        <a:lnSpc>
                          <a:spcPts val="2400"/>
                        </a:lnSpc>
                      </a:pPr>
                      <a:r>
                        <a:rPr kumimoji="1" lang="ja-JP" altLang="en-US" sz="1800" b="1" dirty="0">
                          <a:solidFill>
                            <a:srgbClr val="00B050"/>
                          </a:solidFill>
                          <a:latin typeface="Meiryo UI" panose="020B0604030504040204" pitchFamily="50" charset="-128"/>
                          <a:ea typeface="Meiryo UI" panose="020B0604030504040204" pitchFamily="50" charset="-128"/>
                        </a:rPr>
                        <a:t>対象 </a:t>
                      </a:r>
                      <a:r>
                        <a:rPr kumimoji="1" lang="en-US" altLang="ja-JP" sz="1100" b="1" dirty="0">
                          <a:solidFill>
                            <a:srgbClr val="00B050"/>
                          </a:solidFill>
                          <a:latin typeface="Meiryo UI" panose="020B0604030504040204" pitchFamily="50" charset="-128"/>
                          <a:ea typeface="Meiryo UI" panose="020B0604030504040204" pitchFamily="50" charset="-128"/>
                        </a:rPr>
                        <a:t>※</a:t>
                      </a:r>
                      <a:r>
                        <a:rPr kumimoji="1" lang="ja-JP" altLang="en-US" sz="1100" b="1" dirty="0">
                          <a:solidFill>
                            <a:srgbClr val="00B050"/>
                          </a:solidFill>
                          <a:latin typeface="Meiryo UI" panose="020B0604030504040204" pitchFamily="50" charset="-128"/>
                          <a:ea typeface="Meiryo UI" panose="020B0604030504040204" pitchFamily="50" charset="-128"/>
                        </a:rPr>
                        <a:t>注）</a:t>
                      </a:r>
                      <a:endParaRPr kumimoji="1" lang="en-US" altLang="ja-JP" sz="1100" b="1" dirty="0">
                        <a:solidFill>
                          <a:srgbClr val="00B050"/>
                        </a:solidFill>
                        <a:latin typeface="Meiryo UI" panose="020B0604030504040204" pitchFamily="50" charset="-128"/>
                        <a:ea typeface="Meiryo UI" panose="020B0604030504040204" pitchFamily="50" charset="-128"/>
                      </a:endParaRPr>
                    </a:p>
                    <a:p>
                      <a:pPr>
                        <a:lnSpc>
                          <a:spcPts val="2400"/>
                        </a:lnSpc>
                      </a:pPr>
                      <a:endParaRPr kumimoji="1" lang="ja-JP" altLang="en-US" sz="1800" b="1" dirty="0">
                        <a:solidFill>
                          <a:srgbClr val="00B0F0"/>
                        </a:solidFill>
                        <a:latin typeface="Meiryo UI" panose="020B0604030504040204" pitchFamily="50" charset="-128"/>
                        <a:ea typeface="Meiryo UI" panose="020B0604030504040204" pitchFamily="50" charset="-128"/>
                      </a:endParaRPr>
                    </a:p>
                  </a:txBody>
                  <a:tcPr>
                    <a:solidFill>
                      <a:schemeClr val="bg1"/>
                    </a:solidFill>
                  </a:tcPr>
                </a:tc>
                <a:tc>
                  <a:txBody>
                    <a:bodyPr/>
                    <a:lstStyle/>
                    <a:p>
                      <a:pPr>
                        <a:lnSpc>
                          <a:spcPts val="2400"/>
                        </a:lnSpc>
                      </a:pPr>
                      <a:r>
                        <a:rPr kumimoji="1" lang="ja-JP" altLang="en-US" sz="1600" b="0" dirty="0">
                          <a:solidFill>
                            <a:schemeClr val="tx1"/>
                          </a:solidFill>
                          <a:latin typeface="Meiryo UI" panose="020B0604030504040204" pitchFamily="50" charset="-128"/>
                          <a:ea typeface="Meiryo UI" panose="020B0604030504040204" pitchFamily="50" charset="-128"/>
                        </a:rPr>
                        <a:t>生活に困っており、就職や自立に向けて</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a:lnSpc>
                          <a:spcPts val="2400"/>
                        </a:lnSpc>
                      </a:pPr>
                      <a:r>
                        <a:rPr kumimoji="1" lang="ja-JP" altLang="en-US" sz="1600" b="0" dirty="0">
                          <a:solidFill>
                            <a:schemeClr val="tx1"/>
                          </a:solidFill>
                          <a:latin typeface="Meiryo UI" panose="020B0604030504040204" pitchFamily="50" charset="-128"/>
                          <a:ea typeface="Meiryo UI" panose="020B0604030504040204" pitchFamily="50" charset="-128"/>
                        </a:rPr>
                        <a:t>相談したい方</a:t>
                      </a:r>
                    </a:p>
                  </a:txBody>
                  <a:tcPr>
                    <a:solidFill>
                      <a:schemeClr val="bg1"/>
                    </a:solidFill>
                  </a:tcPr>
                </a:tc>
                <a:extLst>
                  <a:ext uri="{0D108BD9-81ED-4DB2-BD59-A6C34878D82A}">
                    <a16:rowId xmlns:a16="http://schemas.microsoft.com/office/drawing/2014/main" val="1232347594"/>
                  </a:ext>
                </a:extLst>
              </a:tr>
              <a:tr h="686111">
                <a:tc>
                  <a:txBody>
                    <a:bodyPr/>
                    <a:lstStyle/>
                    <a:p>
                      <a:pPr>
                        <a:lnSpc>
                          <a:spcPts val="2400"/>
                        </a:lnSpc>
                      </a:pPr>
                      <a:r>
                        <a:rPr kumimoji="1" lang="ja-JP" altLang="en-US" sz="1800" b="1" dirty="0">
                          <a:solidFill>
                            <a:srgbClr val="00B050"/>
                          </a:solidFill>
                          <a:latin typeface="Meiryo UI" panose="020B0604030504040204" pitchFamily="50" charset="-128"/>
                          <a:ea typeface="Meiryo UI" panose="020B0604030504040204" pitchFamily="50" charset="-128"/>
                        </a:rPr>
                        <a:t>日時</a:t>
                      </a:r>
                    </a:p>
                  </a:txBody>
                  <a:tcPr>
                    <a:solidFill>
                      <a:schemeClr val="bg1"/>
                    </a:solidFill>
                  </a:tcPr>
                </a:tc>
                <a:tc>
                  <a:txBody>
                    <a:bodyPr/>
                    <a:lstStyle/>
                    <a:p>
                      <a:pPr>
                        <a:lnSpc>
                          <a:spcPts val="2400"/>
                        </a:lnSpc>
                      </a:pPr>
                      <a:r>
                        <a:rPr kumimoji="1" lang="ja-JP" altLang="en-US" sz="1600" b="0" dirty="0">
                          <a:solidFill>
                            <a:schemeClr val="tx1"/>
                          </a:solidFill>
                          <a:latin typeface="Meiryo UI" panose="020B0604030504040204" pitchFamily="50" charset="-128"/>
                          <a:ea typeface="Meiryo UI" panose="020B0604030504040204" pitchFamily="50" charset="-128"/>
                        </a:rPr>
                        <a:t>毎週水曜日　</a:t>
                      </a:r>
                      <a:r>
                        <a:rPr kumimoji="1" lang="en-US" altLang="ja-JP" sz="1600" b="0" dirty="0">
                          <a:solidFill>
                            <a:schemeClr val="tx1"/>
                          </a:solidFill>
                          <a:latin typeface="Meiryo UI" panose="020B0604030504040204" pitchFamily="50" charset="-128"/>
                          <a:ea typeface="Meiryo UI" panose="020B0604030504040204" pitchFamily="50" charset="-128"/>
                        </a:rPr>
                        <a:t>2</a:t>
                      </a:r>
                      <a:r>
                        <a:rPr kumimoji="1" lang="ja-JP" altLang="en-US" sz="1600" b="0" dirty="0">
                          <a:solidFill>
                            <a:schemeClr val="tx1"/>
                          </a:solidFill>
                          <a:latin typeface="Meiryo UI" panose="020B0604030504040204" pitchFamily="50" charset="-128"/>
                          <a:ea typeface="Meiryo UI" panose="020B0604030504040204" pitchFamily="50" charset="-128"/>
                        </a:rPr>
                        <a:t>コマ</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a:lnSpc>
                          <a:spcPts val="2400"/>
                        </a:lnSpc>
                      </a:pPr>
                      <a:r>
                        <a:rPr kumimoji="1" lang="en-US" altLang="ja-JP" sz="1600" b="0" dirty="0">
                          <a:solidFill>
                            <a:schemeClr val="tx1"/>
                          </a:solidFill>
                          <a:latin typeface="Meiryo UI" panose="020B0604030504040204" pitchFamily="50" charset="-128"/>
                          <a:ea typeface="Meiryo UI" panose="020B0604030504040204" pitchFamily="50" charset="-128"/>
                        </a:rPr>
                        <a:t>9:00~10:00    10:30~11:30</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537189579"/>
                  </a:ext>
                </a:extLst>
              </a:tr>
              <a:tr h="686111">
                <a:tc>
                  <a:txBody>
                    <a:bodyPr/>
                    <a:lstStyle/>
                    <a:p>
                      <a:pPr>
                        <a:lnSpc>
                          <a:spcPts val="2400"/>
                        </a:lnSpc>
                      </a:pPr>
                      <a:r>
                        <a:rPr kumimoji="1" lang="ja-JP" altLang="en-US" sz="1800" b="1" dirty="0">
                          <a:solidFill>
                            <a:srgbClr val="00B050"/>
                          </a:solidFill>
                          <a:latin typeface="Meiryo UI" panose="020B0604030504040204" pitchFamily="50" charset="-128"/>
                          <a:ea typeface="Meiryo UI" panose="020B0604030504040204" pitchFamily="50" charset="-128"/>
                        </a:rPr>
                        <a:t>場所</a:t>
                      </a:r>
                    </a:p>
                  </a:txBody>
                  <a:tcPr>
                    <a:solidFill>
                      <a:schemeClr val="bg1"/>
                    </a:solidFill>
                  </a:tcPr>
                </a:tc>
                <a:tc>
                  <a:txBody>
                    <a:bodyPr/>
                    <a:lstStyle/>
                    <a:p>
                      <a:pPr>
                        <a:lnSpc>
                          <a:spcPts val="2400"/>
                        </a:lnSpc>
                      </a:pPr>
                      <a:r>
                        <a:rPr kumimoji="1" lang="ja-JP" altLang="en-US" sz="1600" b="0" dirty="0">
                          <a:solidFill>
                            <a:schemeClr val="tx1"/>
                          </a:solidFill>
                          <a:latin typeface="Meiryo UI" panose="020B0604030504040204" pitchFamily="50" charset="-128"/>
                          <a:ea typeface="Meiryo UI" panose="020B0604030504040204" pitchFamily="50" charset="-128"/>
                        </a:rPr>
                        <a:t>寝屋川市立 池の里市民交流センター内</a:t>
                      </a:r>
                    </a:p>
                  </a:txBody>
                  <a:tcPr>
                    <a:solidFill>
                      <a:schemeClr val="bg1"/>
                    </a:solidFill>
                  </a:tcPr>
                </a:tc>
                <a:extLst>
                  <a:ext uri="{0D108BD9-81ED-4DB2-BD59-A6C34878D82A}">
                    <a16:rowId xmlns:a16="http://schemas.microsoft.com/office/drawing/2014/main" val="2102590605"/>
                  </a:ext>
                </a:extLst>
              </a:tr>
              <a:tr h="686111">
                <a:tc>
                  <a:txBody>
                    <a:bodyPr/>
                    <a:lstStyle/>
                    <a:p>
                      <a:pPr>
                        <a:lnSpc>
                          <a:spcPts val="2400"/>
                        </a:lnSpc>
                      </a:pPr>
                      <a:r>
                        <a:rPr kumimoji="1" lang="ja-JP" altLang="en-US" sz="1800" b="1" dirty="0">
                          <a:solidFill>
                            <a:srgbClr val="00B050"/>
                          </a:solidFill>
                          <a:latin typeface="Meiryo UI" panose="020B0604030504040204" pitchFamily="50" charset="-128"/>
                          <a:ea typeface="Meiryo UI" panose="020B0604030504040204" pitchFamily="50" charset="-128"/>
                        </a:rPr>
                        <a:t>費用</a:t>
                      </a:r>
                    </a:p>
                  </a:txBody>
                  <a:tcPr>
                    <a:solidFill>
                      <a:schemeClr val="bg1"/>
                    </a:solidFill>
                  </a:tcPr>
                </a:tc>
                <a:tc>
                  <a:txBody>
                    <a:bodyPr/>
                    <a:lstStyle/>
                    <a:p>
                      <a:pPr>
                        <a:lnSpc>
                          <a:spcPts val="2400"/>
                        </a:lnSpc>
                      </a:pPr>
                      <a:r>
                        <a:rPr kumimoji="1" lang="ja-JP" altLang="en-US" sz="1600" b="0" dirty="0">
                          <a:solidFill>
                            <a:schemeClr val="tx1"/>
                          </a:solidFill>
                          <a:latin typeface="Meiryo UI" panose="020B0604030504040204" pitchFamily="50" charset="-128"/>
                          <a:ea typeface="Meiryo UI" panose="020B0604030504040204" pitchFamily="50" charset="-128"/>
                        </a:rPr>
                        <a:t>無　料</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4227694948"/>
                  </a:ext>
                </a:extLst>
              </a:tr>
              <a:tr h="686111">
                <a:tc>
                  <a:txBody>
                    <a:bodyPr/>
                    <a:lstStyle/>
                    <a:p>
                      <a:pPr>
                        <a:lnSpc>
                          <a:spcPts val="2400"/>
                        </a:lnSpc>
                      </a:pPr>
                      <a:r>
                        <a:rPr kumimoji="1" lang="ja-JP" altLang="en-US" sz="1800" b="1" dirty="0">
                          <a:solidFill>
                            <a:srgbClr val="00B050"/>
                          </a:solidFill>
                          <a:latin typeface="Meiryo UI" panose="020B0604030504040204" pitchFamily="50" charset="-128"/>
                          <a:ea typeface="Meiryo UI" panose="020B0604030504040204" pitchFamily="50" charset="-128"/>
                        </a:rPr>
                        <a:t>申込方法</a:t>
                      </a:r>
                    </a:p>
                  </a:txBody>
                  <a:tcPr>
                    <a:solidFill>
                      <a:schemeClr val="bg1"/>
                    </a:solidFill>
                  </a:tcPr>
                </a:tc>
                <a:tc>
                  <a:txBody>
                    <a:bodyPr/>
                    <a:lstStyle/>
                    <a:p>
                      <a:pPr>
                        <a:lnSpc>
                          <a:spcPts val="2400"/>
                        </a:lnSpc>
                      </a:pPr>
                      <a:r>
                        <a:rPr kumimoji="1" lang="ja-JP" altLang="en-US" sz="1600" b="0" dirty="0">
                          <a:solidFill>
                            <a:schemeClr val="tx1"/>
                          </a:solidFill>
                          <a:latin typeface="Meiryo UI" panose="020B0604030504040204" pitchFamily="50" charset="-128"/>
                          <a:ea typeface="Meiryo UI" panose="020B0604030504040204" pitchFamily="50" charset="-128"/>
                        </a:rPr>
                        <a:t>参加日時の</a:t>
                      </a:r>
                      <a:r>
                        <a:rPr kumimoji="1" lang="en-US" altLang="ja-JP" sz="1600" b="0" dirty="0">
                          <a:solidFill>
                            <a:schemeClr val="tx1"/>
                          </a:solidFill>
                          <a:latin typeface="Meiryo UI" panose="020B0604030504040204" pitchFamily="50" charset="-128"/>
                          <a:ea typeface="Meiryo UI" panose="020B0604030504040204" pitchFamily="50" charset="-128"/>
                        </a:rPr>
                        <a:t>1</a:t>
                      </a:r>
                      <a:r>
                        <a:rPr kumimoji="1" lang="ja-JP" altLang="en-US" sz="1600" b="0" dirty="0">
                          <a:solidFill>
                            <a:schemeClr val="tx1"/>
                          </a:solidFill>
                          <a:latin typeface="Meiryo UI" panose="020B0604030504040204" pitchFamily="50" charset="-128"/>
                          <a:ea typeface="Meiryo UI" panose="020B0604030504040204" pitchFamily="50" charset="-128"/>
                        </a:rPr>
                        <a:t>週間前までに要予約</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a:lnSpc>
                          <a:spcPts val="2400"/>
                        </a:lnSpc>
                      </a:pPr>
                      <a:r>
                        <a:rPr kumimoji="1" lang="ja-JP" altLang="en-US" sz="1600" b="0" dirty="0">
                          <a:solidFill>
                            <a:schemeClr val="tx1"/>
                          </a:solidFill>
                          <a:latin typeface="Meiryo UI" panose="020B0604030504040204" pitchFamily="50" charset="-128"/>
                          <a:ea typeface="Meiryo UI" panose="020B0604030504040204" pitchFamily="50" charset="-128"/>
                        </a:rPr>
                        <a:t>（電話、メールまたは</a:t>
                      </a:r>
                      <a:r>
                        <a:rPr kumimoji="1" lang="en-US" altLang="ja-JP" sz="1600" b="0" dirty="0">
                          <a:solidFill>
                            <a:schemeClr val="tx1"/>
                          </a:solidFill>
                          <a:latin typeface="Meiryo UI" panose="020B0604030504040204" pitchFamily="50" charset="-128"/>
                          <a:ea typeface="Meiryo UI" panose="020B0604030504040204" pitchFamily="50" charset="-128"/>
                        </a:rPr>
                        <a:t>FAX</a:t>
                      </a:r>
                      <a:r>
                        <a:rPr kumimoji="1" lang="ja-JP" altLang="en-US" sz="1600" b="0" dirty="0">
                          <a:solidFill>
                            <a:schemeClr val="tx1"/>
                          </a:solidFill>
                          <a:latin typeface="Meiryo UI" panose="020B0604030504040204" pitchFamily="50" charset="-128"/>
                          <a:ea typeface="Meiryo UI" panose="020B0604030504040204" pitchFamily="50" charset="-128"/>
                        </a:rPr>
                        <a:t>）</a:t>
                      </a:r>
                    </a:p>
                  </a:txBody>
                  <a:tcPr>
                    <a:solidFill>
                      <a:schemeClr val="bg1"/>
                    </a:solidFill>
                  </a:tcPr>
                </a:tc>
                <a:extLst>
                  <a:ext uri="{0D108BD9-81ED-4DB2-BD59-A6C34878D82A}">
                    <a16:rowId xmlns:a16="http://schemas.microsoft.com/office/drawing/2014/main" val="2382047500"/>
                  </a:ext>
                </a:extLst>
              </a:tr>
            </a:tbl>
          </a:graphicData>
        </a:graphic>
      </p:graphicFrame>
      <p:sp>
        <p:nvSpPr>
          <p:cNvPr id="4" name="テキスト ボックス 3">
            <a:extLst>
              <a:ext uri="{FF2B5EF4-FFF2-40B4-BE49-F238E27FC236}">
                <a16:creationId xmlns:a16="http://schemas.microsoft.com/office/drawing/2014/main" id="{FE250FDF-ACD2-699E-0E78-DA6BE7DB3E73}"/>
              </a:ext>
            </a:extLst>
          </p:cNvPr>
          <p:cNvSpPr txBox="1"/>
          <p:nvPr/>
        </p:nvSpPr>
        <p:spPr>
          <a:xfrm>
            <a:off x="620868" y="8161020"/>
            <a:ext cx="5765629"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注）</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生活困窮者自立相談支援事業の利用者または利用予定者に限ります。</a:t>
            </a:r>
          </a:p>
        </p:txBody>
      </p:sp>
    </p:spTree>
    <p:extLst>
      <p:ext uri="{BB962C8B-B14F-4D97-AF65-F5344CB8AC3E}">
        <p14:creationId xmlns:p14="http://schemas.microsoft.com/office/powerpoint/2010/main" val="8598858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TotalTime>
  <Words>201</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メイリオ</vt:lpstr>
      <vt:lpstr>游ゴシック</vt:lpstr>
      <vt:lpstr>游ゴシック Light</vt:lpstr>
      <vt:lpstr>Arial</vt:lpstr>
      <vt:lpstr>Calibri</vt:lpstr>
      <vt:lpstr>Calibri Light</vt:lpstr>
      <vt:lpstr>Office テーマ</vt:lpstr>
      <vt:lpstr>　キャリアコンサルタントの国家資格を持った相談員が、就労について あなたの背中を押す オーダーメイド な相談支援を行います。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デフォルトプロファイルユーザー</dc:creator>
  <cp:lastModifiedBy>邑川　和之</cp:lastModifiedBy>
  <cp:revision>38</cp:revision>
  <cp:lastPrinted>2024-04-25T07:37:26Z</cp:lastPrinted>
  <dcterms:created xsi:type="dcterms:W3CDTF">2024-04-25T06:00:20Z</dcterms:created>
  <dcterms:modified xsi:type="dcterms:W3CDTF">2024-05-01T05:15:56Z</dcterms:modified>
</cp:coreProperties>
</file>