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695E"/>
    <a:srgbClr val="322222"/>
    <a:srgbClr val="191111"/>
    <a:srgbClr val="FF0000"/>
    <a:srgbClr val="4D4D4D"/>
    <a:srgbClr val="99CCFF"/>
    <a:srgbClr val="FFCC00"/>
    <a:srgbClr val="FFFFFF"/>
    <a:srgbClr val="FF505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2154" y="60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F1168-26DE-4BAB-AFD6-49DF46A83F2A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9795C-8DCA-4D39-9207-30D5AFAF9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579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440-2074-4845-B591-AE7B7B8C7FC5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2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440-2074-4845-B591-AE7B7B8C7FC5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78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440-2074-4845-B591-AE7B7B8C7FC5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57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440-2074-4845-B591-AE7B7B8C7FC5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40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440-2074-4845-B591-AE7B7B8C7FC5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83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440-2074-4845-B591-AE7B7B8C7FC5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33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440-2074-4845-B591-AE7B7B8C7FC5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4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440-2074-4845-B591-AE7B7B8C7FC5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69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440-2074-4845-B591-AE7B7B8C7FC5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47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440-2074-4845-B591-AE7B7B8C7FC5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85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440-2074-4845-B591-AE7B7B8C7FC5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38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E0440-2074-4845-B591-AE7B7B8C7FC5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76928-1488-48C8-A0C7-9605FAF366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0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27711"/>
            <a:ext cx="4511675" cy="3860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600" b="1" dirty="0" smtClean="0">
                <a:solidFill>
                  <a:schemeClr val="bg2">
                    <a:lumMod val="10000"/>
                  </a:schemeClr>
                </a:solidFill>
              </a:rPr>
              <a:t>「</a:t>
            </a:r>
            <a:r>
              <a:rPr lang="ja-JP" altLang="en-US" sz="1600" b="1" dirty="0">
                <a:solidFill>
                  <a:schemeClr val="bg2">
                    <a:lumMod val="10000"/>
                  </a:schemeClr>
                </a:solidFill>
              </a:rPr>
              <a:t>うちのお店も健康づくり応援団の店」</a:t>
            </a:r>
            <a:r>
              <a:rPr lang="ja-JP" altLang="en-US" sz="1600" b="1" dirty="0" smtClean="0">
                <a:solidFill>
                  <a:schemeClr val="bg2">
                    <a:lumMod val="10000"/>
                  </a:schemeClr>
                </a:solidFill>
              </a:rPr>
              <a:t>申込書</a:t>
            </a:r>
            <a:endParaRPr lang="ja-JP" altLang="en-US" sz="1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2206" y="519478"/>
            <a:ext cx="2123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bg2">
                    <a:lumMod val="10000"/>
                  </a:schemeClr>
                </a:solidFill>
              </a:rPr>
              <a:t>申込日：</a:t>
            </a:r>
            <a:r>
              <a:rPr kumimoji="1" lang="ja-JP" altLang="en-US" sz="1100" u="sng" dirty="0" smtClean="0">
                <a:solidFill>
                  <a:schemeClr val="bg2">
                    <a:lumMod val="10000"/>
                  </a:schemeClr>
                </a:solidFill>
              </a:rPr>
              <a:t>　  　　年　  月  　日</a:t>
            </a:r>
            <a:endParaRPr kumimoji="1" lang="ja-JP" altLang="en-US" sz="1100" u="sng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2206" y="840156"/>
            <a:ext cx="29298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100" dirty="0">
                <a:solidFill>
                  <a:schemeClr val="bg2">
                    <a:lumMod val="10000"/>
                  </a:schemeClr>
                </a:solidFill>
              </a:rPr>
              <a:t>大阪ヘルシー外食推進協議会</a:t>
            </a:r>
            <a:r>
              <a:rPr lang="en-US" altLang="ja-JP" sz="1100" dirty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ja-JP" altLang="ja-JP" sz="1100" dirty="0">
                <a:solidFill>
                  <a:schemeClr val="bg2">
                    <a:lumMod val="10000"/>
                  </a:schemeClr>
                </a:solidFill>
              </a:rPr>
              <a:t>会長　様</a:t>
            </a:r>
            <a:endParaRPr kumimoji="1" lang="ja-JP" altLang="en-US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6605" y="1095183"/>
            <a:ext cx="6226613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100" dirty="0">
                <a:solidFill>
                  <a:schemeClr val="bg2">
                    <a:lumMod val="10000"/>
                  </a:schemeClr>
                </a:solidFill>
              </a:rPr>
              <a:t>当店（社）は、貴協議会事業に賛同し、下記のとおり「うちのお店も健康づくり応援団の店」</a:t>
            </a:r>
            <a:r>
              <a:rPr lang="ja-JP" altLang="ja-JP" sz="1100" dirty="0" smtClean="0">
                <a:solidFill>
                  <a:schemeClr val="bg2">
                    <a:lumMod val="10000"/>
                  </a:schemeClr>
                </a:solidFill>
              </a:rPr>
              <a:t>の申込み</a:t>
            </a:r>
            <a:r>
              <a:rPr lang="ja-JP" altLang="ja-JP" sz="1100" dirty="0">
                <a:solidFill>
                  <a:schemeClr val="bg2">
                    <a:lumMod val="10000"/>
                  </a:schemeClr>
                </a:solidFill>
              </a:rPr>
              <a:t>をします。</a:t>
            </a:r>
          </a:p>
          <a:p>
            <a:endParaRPr kumimoji="1" lang="ja-JP" altLang="en-US" sz="105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7963" y="3313769"/>
            <a:ext cx="66931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9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kumimoji="1" lang="ja-JP" altLang="en-US" sz="9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kumimoji="1" lang="en-US" altLang="ja-JP" sz="900" dirty="0" smtClean="0">
                <a:solidFill>
                  <a:schemeClr val="bg2">
                    <a:lumMod val="10000"/>
                  </a:schemeClr>
                </a:solidFill>
              </a:rPr>
              <a:t>※</a:t>
            </a:r>
            <a:r>
              <a:rPr kumimoji="1" lang="ja-JP" altLang="en-US" sz="900" dirty="0" smtClean="0">
                <a:solidFill>
                  <a:schemeClr val="bg2">
                    <a:lumMod val="10000"/>
                  </a:schemeClr>
                </a:solidFill>
              </a:rPr>
              <a:t>複数店舖を一括で申込む場合</a:t>
            </a:r>
            <a:r>
              <a:rPr kumimoji="1" lang="ja-JP" altLang="en-US" sz="900" dirty="0">
                <a:solidFill>
                  <a:schemeClr val="bg2">
                    <a:lumMod val="10000"/>
                  </a:schemeClr>
                </a:solidFill>
              </a:rPr>
              <a:t>は</a:t>
            </a:r>
            <a:r>
              <a:rPr kumimoji="1" lang="ja-JP" altLang="en-US" sz="900" dirty="0" smtClean="0">
                <a:solidFill>
                  <a:schemeClr val="bg2">
                    <a:lumMod val="10000"/>
                  </a:schemeClr>
                </a:solidFill>
              </a:rPr>
              <a:t>、申込者を本店（本社）とし、申込み店舗</a:t>
            </a:r>
            <a:r>
              <a:rPr kumimoji="1" lang="ja-JP" altLang="en-US" sz="900" dirty="0">
                <a:solidFill>
                  <a:schemeClr val="bg2">
                    <a:lumMod val="10000"/>
                  </a:schemeClr>
                </a:solidFill>
              </a:rPr>
              <a:t>一覧を添付してください</a:t>
            </a:r>
            <a:r>
              <a:rPr kumimoji="1" lang="en-US" altLang="ja-JP" sz="900" dirty="0" smtClean="0">
                <a:solidFill>
                  <a:schemeClr val="bg2">
                    <a:lumMod val="10000"/>
                  </a:schemeClr>
                </a:solidFill>
              </a:rPr>
              <a:t>｡</a:t>
            </a:r>
          </a:p>
          <a:p>
            <a:r>
              <a:rPr kumimoji="1" lang="en-US" altLang="ja-JP" sz="900" dirty="0" smtClean="0">
                <a:solidFill>
                  <a:schemeClr val="bg2">
                    <a:lumMod val="10000"/>
                  </a:schemeClr>
                </a:solidFill>
              </a:rPr>
              <a:t> ※</a:t>
            </a:r>
            <a:r>
              <a:rPr kumimoji="1" lang="ja-JP" altLang="en-US" sz="900" dirty="0" smtClean="0">
                <a:solidFill>
                  <a:schemeClr val="bg2">
                    <a:lumMod val="10000"/>
                  </a:schemeClr>
                </a:solidFill>
              </a:rPr>
              <a:t>協</a:t>
            </a:r>
            <a:r>
              <a:rPr kumimoji="1" lang="ja-JP" altLang="en-US" sz="900" dirty="0">
                <a:solidFill>
                  <a:schemeClr val="bg2">
                    <a:lumMod val="10000"/>
                  </a:schemeClr>
                </a:solidFill>
              </a:rPr>
              <a:t>議会</a:t>
            </a:r>
            <a:r>
              <a:rPr kumimoji="1" lang="ja-JP" altLang="en-US" sz="900" dirty="0" smtClean="0">
                <a:solidFill>
                  <a:schemeClr val="bg2">
                    <a:lumMod val="10000"/>
                  </a:schemeClr>
                </a:solidFill>
              </a:rPr>
              <a:t>からメニューコンテスト</a:t>
            </a:r>
            <a:r>
              <a:rPr kumimoji="1" lang="ja-JP" altLang="en-US" sz="900" dirty="0">
                <a:solidFill>
                  <a:schemeClr val="bg2">
                    <a:lumMod val="10000"/>
                  </a:schemeClr>
                </a:solidFill>
              </a:rPr>
              <a:t>や研修会のご案内を</a:t>
            </a:r>
            <a:r>
              <a:rPr kumimoji="1" lang="ja-JP" altLang="en-US" sz="900" dirty="0" smtClean="0">
                <a:solidFill>
                  <a:schemeClr val="bg2">
                    <a:lumMod val="10000"/>
                  </a:schemeClr>
                </a:solidFill>
              </a:rPr>
              <a:t>お送りすることがあります。</a:t>
            </a:r>
            <a:endParaRPr kumimoji="1" lang="ja-JP" alt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144555"/>
              </p:ext>
            </p:extLst>
          </p:nvPr>
        </p:nvGraphicFramePr>
        <p:xfrm>
          <a:off x="153000" y="1797313"/>
          <a:ext cx="6552000" cy="1617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408">
                  <a:extLst>
                    <a:ext uri="{9D8B030D-6E8A-4147-A177-3AD203B41FA5}">
                      <a16:colId xmlns="" xmlns:a16="http://schemas.microsoft.com/office/drawing/2014/main" val="1635359697"/>
                    </a:ext>
                  </a:extLst>
                </a:gridCol>
                <a:gridCol w="2147516">
                  <a:extLst>
                    <a:ext uri="{9D8B030D-6E8A-4147-A177-3AD203B41FA5}">
                      <a16:colId xmlns="" xmlns:a16="http://schemas.microsoft.com/office/drawing/2014/main" val="1724380656"/>
                    </a:ext>
                  </a:extLst>
                </a:gridCol>
                <a:gridCol w="1080383">
                  <a:extLst>
                    <a:ext uri="{9D8B030D-6E8A-4147-A177-3AD203B41FA5}">
                      <a16:colId xmlns="" xmlns:a16="http://schemas.microsoft.com/office/drawing/2014/main" val="1402143214"/>
                    </a:ext>
                  </a:extLst>
                </a:gridCol>
                <a:gridCol w="2171693">
                  <a:extLst>
                    <a:ext uri="{9D8B030D-6E8A-4147-A177-3AD203B41FA5}">
                      <a16:colId xmlns="" xmlns:a16="http://schemas.microsoft.com/office/drawing/2014/main" val="2145975526"/>
                    </a:ext>
                  </a:extLst>
                </a:gridCol>
              </a:tblGrid>
              <a:tr h="323461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店名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57119569"/>
                  </a:ext>
                </a:extLst>
              </a:tr>
              <a:tr h="323461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代表者名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担当者名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000802622"/>
                  </a:ext>
                </a:extLst>
              </a:tr>
              <a:tr h="323461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店舗所在地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（〒　　　　　　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2954829"/>
                  </a:ext>
                </a:extLst>
              </a:tr>
              <a:tr h="323461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電話番号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FAX</a:t>
                      </a:r>
                      <a:r>
                        <a:rPr kumimoji="1" lang="ja-JP" altLang="en-US" sz="1050" dirty="0" smtClean="0"/>
                        <a:t>番号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60285217"/>
                  </a:ext>
                </a:extLst>
              </a:tr>
              <a:tr h="323461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メールアドレス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携帯アドレスは、不可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9307969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0" y="1554959"/>
            <a:ext cx="9524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chemeClr val="bg2">
                    <a:lumMod val="10000"/>
                  </a:schemeClr>
                </a:solidFill>
              </a:rPr>
              <a:t>【</a:t>
            </a:r>
            <a:r>
              <a:rPr lang="ja-JP" altLang="en-US" sz="1100" b="1" dirty="0" smtClean="0">
                <a:solidFill>
                  <a:schemeClr val="bg2">
                    <a:lumMod val="10000"/>
                  </a:schemeClr>
                </a:solidFill>
              </a:rPr>
              <a:t>申込者</a:t>
            </a:r>
            <a:r>
              <a:rPr lang="en-US" altLang="ja-JP" sz="1100" dirty="0" smtClean="0">
                <a:solidFill>
                  <a:schemeClr val="bg2">
                    <a:lumMod val="10000"/>
                  </a:schemeClr>
                </a:solidFill>
              </a:rPr>
              <a:t>】</a:t>
            </a:r>
            <a:endParaRPr kumimoji="1" lang="ja-JP" altLang="en-US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06" y="1365086"/>
            <a:ext cx="68548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/>
              <a:t>記</a:t>
            </a:r>
            <a:endParaRPr kumimoji="1" lang="ja-JP" altLang="en-US" sz="11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8176" y="4283135"/>
            <a:ext cx="6502244" cy="654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solidFill>
                  <a:schemeClr val="bg2">
                    <a:lumMod val="10000"/>
                  </a:schemeClr>
                </a:solidFill>
              </a:rPr>
              <a:t>「</a:t>
            </a:r>
            <a:r>
              <a:rPr kumimoji="1" lang="ja-JP" altLang="en-US" sz="1100" b="1" dirty="0">
                <a:solidFill>
                  <a:schemeClr val="bg2">
                    <a:lumMod val="10000"/>
                  </a:schemeClr>
                </a:solidFill>
              </a:rPr>
              <a:t>健康づくり応援団の店」情報（店名、所在地、電話番号</a:t>
            </a:r>
            <a:r>
              <a:rPr kumimoji="1" lang="ja-JP" altLang="en-US" sz="1100" b="1" dirty="0" smtClean="0">
                <a:solidFill>
                  <a:schemeClr val="bg2">
                    <a:lumMod val="10000"/>
                  </a:schemeClr>
                </a:solidFill>
              </a:rPr>
              <a:t>）の公開</a:t>
            </a:r>
            <a:endParaRPr kumimoji="1" lang="en-US" altLang="ja-JP" sz="1100" b="1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b="1" dirty="0">
                <a:solidFill>
                  <a:schemeClr val="bg2">
                    <a:lumMod val="10000"/>
                  </a:schemeClr>
                </a:solidFill>
              </a:rPr>
              <a:t>　</a:t>
            </a:r>
            <a:r>
              <a:rPr kumimoji="1" lang="ja-JP" altLang="en-US" sz="1100" b="1" dirty="0" smtClean="0">
                <a:solidFill>
                  <a:schemeClr val="bg2">
                    <a:lumMod val="10000"/>
                  </a:schemeClr>
                </a:solidFill>
              </a:rPr>
              <a:t>□</a:t>
            </a:r>
            <a:r>
              <a:rPr kumimoji="1" lang="ja-JP" altLang="en-US" sz="1100" dirty="0" smtClean="0">
                <a:solidFill>
                  <a:schemeClr val="bg2">
                    <a:lumMod val="10000"/>
                  </a:schemeClr>
                </a:solidFill>
              </a:rPr>
              <a:t> 希望する</a:t>
            </a:r>
            <a:r>
              <a:rPr kumimoji="1" lang="ja-JP" altLang="en-US" sz="1100" dirty="0">
                <a:solidFill>
                  <a:schemeClr val="bg2">
                    <a:lumMod val="10000"/>
                  </a:schemeClr>
                </a:solidFill>
              </a:rPr>
              <a:t>　　　　　</a:t>
            </a:r>
            <a:r>
              <a:rPr kumimoji="1" lang="ja-JP" altLang="en-US" sz="1100" b="1" dirty="0" smtClean="0">
                <a:solidFill>
                  <a:schemeClr val="bg2">
                    <a:lumMod val="10000"/>
                  </a:schemeClr>
                </a:solidFill>
              </a:rPr>
              <a:t>□</a:t>
            </a:r>
            <a:r>
              <a:rPr kumimoji="1" lang="ja-JP" altLang="en-US" sz="1100" dirty="0" smtClean="0">
                <a:solidFill>
                  <a:schemeClr val="bg2">
                    <a:lumMod val="10000"/>
                  </a:schemeClr>
                </a:solidFill>
              </a:rPr>
              <a:t> 希望しない</a:t>
            </a:r>
            <a:endParaRPr kumimoji="1" lang="en-US" altLang="ja-JP" sz="9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kumimoji="1" lang="ja-JP" altLang="en-US" sz="900" dirty="0" smtClean="0">
                <a:solidFill>
                  <a:schemeClr val="bg2">
                    <a:lumMod val="10000"/>
                  </a:schemeClr>
                </a:solidFill>
              </a:rPr>
              <a:t>　</a:t>
            </a:r>
            <a:r>
              <a:rPr kumimoji="1" lang="en-US" altLang="ja-JP" sz="900" dirty="0" smtClean="0">
                <a:solidFill>
                  <a:schemeClr val="bg2">
                    <a:lumMod val="10000"/>
                  </a:schemeClr>
                </a:solidFill>
              </a:rPr>
              <a:t>※</a:t>
            </a:r>
            <a:r>
              <a:rPr kumimoji="1" lang="ja-JP" altLang="en-US" sz="900" dirty="0">
                <a:solidFill>
                  <a:schemeClr val="bg2">
                    <a:lumMod val="10000"/>
                  </a:schemeClr>
                </a:solidFill>
              </a:rPr>
              <a:t>申込者の情報は、協議会や行政のホームページに掲載させていただきます</a:t>
            </a:r>
            <a:r>
              <a:rPr kumimoji="1" lang="ja-JP" altLang="en-US" sz="900" dirty="0" smtClean="0">
                <a:solidFill>
                  <a:schemeClr val="bg2">
                    <a:lumMod val="10000"/>
                  </a:schemeClr>
                </a:solidFill>
              </a:rPr>
              <a:t>。</a:t>
            </a:r>
            <a:endParaRPr kumimoji="1" lang="ja-JP" altLang="en-US" sz="1050" dirty="0">
              <a:solidFill>
                <a:schemeClr val="bg2">
                  <a:lumMod val="10000"/>
                </a:schemeClr>
              </a:solidFill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168543" y="4985977"/>
            <a:ext cx="6536457" cy="684803"/>
            <a:chOff x="168543" y="4303029"/>
            <a:chExt cx="6536457" cy="684803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168543" y="4303029"/>
              <a:ext cx="6536457" cy="684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 smtClean="0">
                  <a:solidFill>
                    <a:schemeClr val="bg2">
                      <a:lumMod val="10000"/>
                    </a:schemeClr>
                  </a:solidFill>
                </a:rPr>
                <a:t>区分</a:t>
              </a:r>
              <a:r>
                <a:rPr kumimoji="1" lang="en-US" altLang="ja-JP" sz="1100" b="1" dirty="0" smtClean="0">
                  <a:solidFill>
                    <a:schemeClr val="bg2">
                      <a:lumMod val="10000"/>
                    </a:schemeClr>
                  </a:solidFill>
                </a:rPr>
                <a:t> </a:t>
              </a:r>
              <a:endParaRPr kumimoji="1" lang="en-US" altLang="ja-JP" sz="1100" dirty="0">
                <a:solidFill>
                  <a:schemeClr val="bg2">
                    <a:lumMod val="10000"/>
                  </a:schemeClr>
                </a:solidFill>
              </a:endParaRPr>
            </a:p>
            <a:p>
              <a:r>
                <a:rPr kumimoji="1" lang="en-US" altLang="ja-JP" sz="1100" dirty="0" smtClean="0">
                  <a:solidFill>
                    <a:schemeClr val="bg2">
                      <a:lumMod val="10000"/>
                    </a:schemeClr>
                  </a:solidFill>
                </a:rPr>
                <a:t> </a:t>
              </a:r>
              <a:r>
                <a:rPr kumimoji="1" lang="ja-JP" altLang="en-US" sz="1100" b="1" dirty="0" smtClean="0">
                  <a:solidFill>
                    <a:schemeClr val="bg2">
                      <a:lumMod val="10000"/>
                    </a:schemeClr>
                  </a:solidFill>
                </a:rPr>
                <a:t>□</a:t>
              </a: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 飲食店</a:t>
              </a:r>
              <a:r>
                <a:rPr kumimoji="1" lang="ja-JP" altLang="en-US" sz="1100" b="1" dirty="0">
                  <a:solidFill>
                    <a:schemeClr val="bg2">
                      <a:lumMod val="10000"/>
                    </a:schemeClr>
                  </a:solidFill>
                </a:rPr>
                <a:t>　</a:t>
              </a:r>
              <a:r>
                <a:rPr kumimoji="1" lang="ja-JP" altLang="en-US" sz="1100" b="1" dirty="0" smtClean="0">
                  <a:solidFill>
                    <a:schemeClr val="bg2">
                      <a:lumMod val="10000"/>
                    </a:schemeClr>
                  </a:solidFill>
                </a:rPr>
                <a:t>□</a:t>
              </a: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 弁当・総菜　□ コンビニ　□ スーパー　□ その他（　　　     　　　　　　  　　　）</a:t>
              </a:r>
              <a:endParaRPr kumimoji="1" lang="en-US" altLang="ja-JP" sz="1100" dirty="0" smtClean="0">
                <a:solidFill>
                  <a:schemeClr val="bg2">
                    <a:lumMod val="10000"/>
                  </a:schemeClr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050" dirty="0" smtClean="0">
                  <a:solidFill>
                    <a:schemeClr val="bg2">
                      <a:lumMod val="10000"/>
                    </a:schemeClr>
                  </a:solidFill>
                </a:rPr>
                <a:t>　　  </a:t>
              </a: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□ 和食　</a:t>
              </a: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 </a:t>
              </a: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□ 洋食 　 □ 中華 　 □ すし 　 □ めん     □ 喫茶 （軽食）　□ その他（</a:t>
              </a: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　 </a:t>
              </a: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   　　　</a:t>
              </a: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 </a:t>
              </a: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）</a:t>
              </a: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　</a:t>
              </a:r>
            </a:p>
          </p:txBody>
        </p:sp>
        <p:sp>
          <p:nvSpPr>
            <p:cNvPr id="17" name="屈折矢印 16"/>
            <p:cNvSpPr/>
            <p:nvPr/>
          </p:nvSpPr>
          <p:spPr>
            <a:xfrm rot="5400000">
              <a:off x="318809" y="4656821"/>
              <a:ext cx="226783" cy="204001"/>
            </a:xfrm>
            <a:prstGeom prst="bentUpArrow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97963" y="3935417"/>
            <a:ext cx="66931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solidFill>
                  <a:schemeClr val="bg2">
                    <a:lumMod val="10000"/>
                  </a:schemeClr>
                </a:solidFill>
              </a:rPr>
              <a:t>各項目</a:t>
            </a:r>
            <a:r>
              <a:rPr kumimoji="1" lang="ja-JP" altLang="en-US" sz="1100" b="1" dirty="0">
                <a:solidFill>
                  <a:schemeClr val="bg2">
                    <a:lumMod val="10000"/>
                  </a:schemeClr>
                </a:solidFill>
              </a:rPr>
              <a:t>の</a:t>
            </a:r>
            <a:r>
              <a:rPr kumimoji="1" lang="ja-JP" altLang="en-US" sz="1100" b="1" dirty="0" smtClean="0">
                <a:solidFill>
                  <a:schemeClr val="bg2">
                    <a:lumMod val="10000"/>
                  </a:schemeClr>
                </a:solidFill>
              </a:rPr>
              <a:t>該当するものに✔印、その他の場合は具体的な内容をご記入</a:t>
            </a:r>
            <a:r>
              <a:rPr kumimoji="1" lang="ja-JP" altLang="en-US" sz="1100" b="1" dirty="0">
                <a:solidFill>
                  <a:schemeClr val="bg2">
                    <a:lumMod val="10000"/>
                  </a:schemeClr>
                </a:solidFill>
              </a:rPr>
              <a:t>ください。</a:t>
            </a:r>
          </a:p>
        </p:txBody>
      </p:sp>
      <p:grpSp>
        <p:nvGrpSpPr>
          <p:cNvPr id="20" name="グループ化 19"/>
          <p:cNvGrpSpPr/>
          <p:nvPr/>
        </p:nvGrpSpPr>
        <p:grpSpPr>
          <a:xfrm>
            <a:off x="168543" y="5651963"/>
            <a:ext cx="6725354" cy="3895938"/>
            <a:chOff x="168543" y="5601859"/>
            <a:chExt cx="6725354" cy="3895938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168543" y="5601859"/>
              <a:ext cx="6725354" cy="3895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 smtClean="0">
                  <a:solidFill>
                    <a:schemeClr val="bg2">
                      <a:lumMod val="10000"/>
                    </a:schemeClr>
                  </a:solidFill>
                </a:rPr>
                <a:t>現在取り組んでいる項目</a:t>
              </a:r>
              <a:endParaRPr kumimoji="1" lang="en-US" altLang="ja-JP" sz="1100" b="1" dirty="0" smtClean="0">
                <a:solidFill>
                  <a:schemeClr val="bg2">
                    <a:lumMod val="10000"/>
                  </a:schemeClr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①メニュー</a:t>
              </a: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の栄養成分表示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　</a:t>
              </a: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□ 主要</a:t>
              </a: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メニューにエネルギー・脂質・</a:t>
              </a: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食塩相当量の３項目</a:t>
              </a: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を</a:t>
              </a: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表示</a:t>
              </a:r>
              <a:endParaRPr kumimoji="1" lang="ja-JP" altLang="en-US" sz="11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>
                <a:lnSpc>
                  <a:spcPts val="1400"/>
                </a:lnSpc>
              </a:pPr>
              <a:r>
                <a:rPr kumimoji="1" lang="en-US" altLang="ja-JP" sz="1100" dirty="0">
                  <a:solidFill>
                    <a:schemeClr val="bg2">
                      <a:lumMod val="10000"/>
                    </a:schemeClr>
                  </a:solidFill>
                </a:rPr>
                <a:t> </a:t>
              </a:r>
              <a:r>
                <a:rPr kumimoji="1" lang="en-US" altLang="ja-JP" sz="1100" dirty="0" smtClean="0">
                  <a:solidFill>
                    <a:schemeClr val="bg2">
                      <a:lumMod val="10000"/>
                    </a:schemeClr>
                  </a:solidFill>
                </a:rPr>
                <a:t>   </a:t>
              </a: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□その他（　　　　　　　　　　　　　　　　　　　　　　　　　　　　　　　　　　　　　　）</a:t>
              </a:r>
              <a:endParaRPr kumimoji="1" lang="en-US" altLang="ja-JP" sz="1100" dirty="0" smtClean="0">
                <a:solidFill>
                  <a:schemeClr val="bg2">
                    <a:lumMod val="10000"/>
                  </a:schemeClr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②ヘルシーメニュー・バランスメニューの</a:t>
              </a: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提供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    □ </a:t>
              </a: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野菜たっぷりメニュー　　　　□ エネルギーひかえめメニュー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　□ 脂質ひかえめメニュー　　　　□ 塩分ひかえめメニュー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　□ バランスメニュー　</a:t>
              </a:r>
              <a:endParaRPr kumimoji="1" lang="en-US" altLang="ja-JP" sz="11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③ヘルシーオーダーの実施（</a:t>
              </a:r>
              <a:r>
                <a:rPr kumimoji="1" lang="en-US" altLang="ja-JP" sz="1100" dirty="0" smtClean="0">
                  <a:solidFill>
                    <a:schemeClr val="bg2">
                      <a:lumMod val="10000"/>
                    </a:schemeClr>
                  </a:solidFill>
                </a:rPr>
                <a:t>3</a:t>
              </a: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項目以上のご協力をお願いしています）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　□ ご飯</a:t>
              </a: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の</a:t>
              </a: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量が調節できる                                          </a:t>
              </a:r>
              <a:endParaRPr kumimoji="1" lang="en-US" altLang="ja-JP" sz="1100" dirty="0" smtClean="0">
                <a:solidFill>
                  <a:schemeClr val="bg2">
                    <a:lumMod val="10000"/>
                  </a:schemeClr>
                </a:solidFill>
              </a:endParaRP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　□ ノンオイルドレッシング等が選択できる       </a:t>
              </a:r>
              <a:endParaRPr kumimoji="1" lang="en-US" altLang="ja-JP" sz="1100" dirty="0" smtClean="0">
                <a:solidFill>
                  <a:schemeClr val="bg2">
                    <a:lumMod val="10000"/>
                  </a:schemeClr>
                </a:solidFill>
              </a:endParaRP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　</a:t>
              </a: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□ 減塩しょうゆやポン酢等がある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　□ 定食のみそ汁や漬物は選択とする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　□ </a:t>
              </a: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アレルギー</a:t>
              </a: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食品を</a:t>
              </a: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除去できる</a:t>
              </a:r>
              <a:endParaRPr kumimoji="1" lang="en-US" altLang="ja-JP" sz="11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　</a:t>
              </a:r>
              <a:endParaRPr kumimoji="1" lang="en-US" altLang="ja-JP" sz="11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④その他</a:t>
              </a: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の取組み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　□ ヘルシー</a:t>
              </a: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朝食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　□ 高齢者向け</a:t>
              </a: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メニュー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　□ 高齢者向け</a:t>
              </a: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配食サービス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　</a:t>
              </a: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□ その</a:t>
              </a: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他店独自の健康づくりの取組み（　　　　　　　　　</a:t>
              </a: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                                                 </a:t>
              </a: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 </a:t>
              </a: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 </a:t>
              </a:r>
              <a:r>
                <a:rPr kumimoji="1" lang="ja-JP" altLang="en-US" sz="1100" dirty="0">
                  <a:solidFill>
                    <a:schemeClr val="bg2">
                      <a:lumMod val="10000"/>
                    </a:schemeClr>
                  </a:solidFill>
                </a:rPr>
                <a:t>　　　　</a:t>
              </a:r>
              <a:r>
                <a:rPr kumimoji="1"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） </a:t>
              </a:r>
              <a:endParaRPr kumimoji="1" lang="ja-JP" altLang="en-US" sz="11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3327400" y="7427881"/>
              <a:ext cx="3370900" cy="990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kumimoji="1" lang="ja-JP" altLang="en-US" sz="1100" dirty="0"/>
                <a:t>□ </a:t>
              </a:r>
              <a:r>
                <a:rPr kumimoji="1" lang="en-US" altLang="ja-JP" sz="1100" dirty="0"/>
                <a:t>1/2</a:t>
              </a:r>
              <a:r>
                <a:rPr kumimoji="1" lang="ja-JP" altLang="en-US" sz="1100" dirty="0"/>
                <a:t>（半量）メニューが</a:t>
              </a:r>
              <a:r>
                <a:rPr kumimoji="1" lang="ja-JP" altLang="en-US" sz="1100" dirty="0" smtClean="0"/>
                <a:t>ある</a:t>
              </a:r>
              <a:endParaRPr kumimoji="1" lang="en-US" altLang="ja-JP" sz="1100" dirty="0" smtClean="0"/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/>
                <a:t>□ マヨネーズ等</a:t>
              </a:r>
              <a:r>
                <a:rPr kumimoji="1" lang="ja-JP" altLang="en-US" sz="1100" dirty="0" smtClean="0"/>
                <a:t>は別</a:t>
              </a:r>
              <a:r>
                <a:rPr kumimoji="1" lang="ja-JP" altLang="en-US" sz="1100" dirty="0"/>
                <a:t>添えする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100" dirty="0"/>
                <a:t>□ ソースやケチャップ等</a:t>
              </a:r>
              <a:r>
                <a:rPr kumimoji="1" lang="ja-JP" altLang="en-US" sz="1100" dirty="0" smtClean="0"/>
                <a:t>は別</a:t>
              </a:r>
              <a:r>
                <a:rPr kumimoji="1" lang="ja-JP" altLang="en-US" sz="1100" dirty="0"/>
                <a:t>添えする</a:t>
              </a:r>
            </a:p>
            <a:p>
              <a:pPr lvl="0">
                <a:lnSpc>
                  <a:spcPts val="1400"/>
                </a:lnSpc>
              </a:pPr>
              <a:r>
                <a:rPr kumimoji="1" lang="ja-JP" altLang="en-US" sz="1100" dirty="0" smtClean="0">
                  <a:solidFill>
                    <a:prstClr val="black"/>
                  </a:solidFill>
                </a:rPr>
                <a:t>□  </a:t>
              </a:r>
              <a:r>
                <a:rPr kumimoji="1" lang="ja-JP" altLang="en-US" sz="1100" dirty="0">
                  <a:solidFill>
                    <a:prstClr val="black"/>
                  </a:solidFill>
                </a:rPr>
                <a:t>付け合わせの</a:t>
              </a:r>
              <a:r>
                <a:rPr kumimoji="1" lang="ja-JP" altLang="en-US" sz="1100" dirty="0" smtClean="0">
                  <a:solidFill>
                    <a:prstClr val="black"/>
                  </a:solidFill>
                </a:rPr>
                <a:t>野菜のお代わり</a:t>
              </a:r>
              <a:r>
                <a:rPr kumimoji="1" lang="ja-JP" altLang="en-US" sz="1100" dirty="0">
                  <a:solidFill>
                    <a:prstClr val="black"/>
                  </a:solidFill>
                </a:rPr>
                <a:t>が</a:t>
              </a:r>
              <a:r>
                <a:rPr kumimoji="1" lang="ja-JP" altLang="en-US" sz="1100" dirty="0" smtClean="0">
                  <a:solidFill>
                    <a:prstClr val="black"/>
                  </a:solidFill>
                </a:rPr>
                <a:t>できる</a:t>
              </a:r>
              <a:endParaRPr kumimoji="1" lang="en-US" altLang="ja-JP" sz="1100" dirty="0" smtClean="0">
                <a:solidFill>
                  <a:prstClr val="black"/>
                </a:solidFill>
              </a:endParaRPr>
            </a:p>
            <a:p>
              <a:pPr lvl="0">
                <a:lnSpc>
                  <a:spcPts val="1400"/>
                </a:lnSpc>
              </a:pPr>
              <a:r>
                <a:rPr kumimoji="1" lang="ja-JP" altLang="en-US" sz="1100" dirty="0">
                  <a:solidFill>
                    <a:prstClr val="black"/>
                  </a:solidFill>
                </a:rPr>
                <a:t>□ </a:t>
              </a:r>
              <a:r>
                <a:rPr kumimoji="1" lang="ja-JP" altLang="en-US" sz="1100" dirty="0" smtClean="0">
                  <a:solidFill>
                    <a:prstClr val="black"/>
                  </a:solidFill>
                </a:rPr>
                <a:t>その他（</a:t>
              </a:r>
              <a:r>
                <a:rPr kumimoji="1" lang="ja-JP" altLang="en-US" sz="1100" dirty="0">
                  <a:solidFill>
                    <a:prstClr val="black"/>
                  </a:solidFill>
                </a:rPr>
                <a:t>　　　　　　　　　　　　　　　　</a:t>
              </a:r>
              <a:r>
                <a:rPr kumimoji="1" lang="ja-JP" altLang="en-US" sz="1100" dirty="0" smtClean="0">
                  <a:solidFill>
                    <a:prstClr val="black"/>
                  </a:solidFill>
                </a:rPr>
                <a:t>）</a:t>
              </a:r>
              <a:endParaRPr kumimoji="1" lang="en-US" altLang="ja-JP" sz="1100" dirty="0">
                <a:solidFill>
                  <a:prstClr val="black"/>
                </a:solidFill>
              </a:endParaRPr>
            </a:p>
          </p:txBody>
        </p:sp>
      </p:grpSp>
      <p:sp>
        <p:nvSpPr>
          <p:cNvPr id="21" name="正方形/長方形 20"/>
          <p:cNvSpPr/>
          <p:nvPr/>
        </p:nvSpPr>
        <p:spPr>
          <a:xfrm>
            <a:off x="186605" y="4203568"/>
            <a:ext cx="6549171" cy="5529156"/>
          </a:xfrm>
          <a:prstGeom prst="rect">
            <a:avLst/>
          </a:pr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2">
                  <a:lumMod val="10000"/>
                </a:schemeClr>
              </a:solidFill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5449199" y="125283"/>
            <a:ext cx="1070995" cy="1008000"/>
            <a:chOff x="4915" y="7383951"/>
            <a:chExt cx="1070995" cy="1008000"/>
          </a:xfrm>
        </p:grpSpPr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5" y="7383951"/>
              <a:ext cx="1070995" cy="1008000"/>
            </a:xfrm>
            <a:prstGeom prst="rect">
              <a:avLst/>
            </a:prstGeom>
          </p:spPr>
        </p:pic>
        <p:sp>
          <p:nvSpPr>
            <p:cNvPr id="27" name="サブタイトル 2"/>
            <p:cNvSpPr txBox="1">
              <a:spLocks/>
            </p:cNvSpPr>
            <p:nvPr/>
          </p:nvSpPr>
          <p:spPr>
            <a:xfrm>
              <a:off x="160467" y="7663073"/>
              <a:ext cx="769106" cy="41686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800"/>
                </a:lnSpc>
              </a:pPr>
              <a:r>
                <a:rPr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飲食店等</a:t>
              </a:r>
              <a:endParaRPr lang="en-US" altLang="ja-JP" sz="1100" dirty="0" smtClean="0">
                <a:solidFill>
                  <a:schemeClr val="bg2">
                    <a:lumMod val="10000"/>
                  </a:schemeClr>
                </a:solidFill>
              </a:endParaRPr>
            </a:p>
            <a:p>
              <a:pPr algn="l">
                <a:lnSpc>
                  <a:spcPts val="800"/>
                </a:lnSpc>
              </a:pPr>
              <a:r>
                <a:rPr lang="ja-JP" altLang="en-US" sz="1100" dirty="0" smtClean="0">
                  <a:solidFill>
                    <a:schemeClr val="bg2">
                      <a:lumMod val="10000"/>
                    </a:schemeClr>
                  </a:solidFill>
                </a:rPr>
                <a:t>　の方へ</a:t>
              </a:r>
              <a:endParaRPr lang="ja-JP" altLang="en-US" sz="11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882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黄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ユーザー定義 2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3477</TotalTime>
  <Words>203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うちのお店も健康づくり応援団の店</dc:title>
  <dc:creator>安井　梨紗</dc:creator>
  <cp:lastModifiedBy>峠田　詩乃</cp:lastModifiedBy>
  <cp:revision>239</cp:revision>
  <cp:lastPrinted>2021-07-05T09:43:12Z</cp:lastPrinted>
  <dcterms:created xsi:type="dcterms:W3CDTF">2020-09-10T01:39:21Z</dcterms:created>
  <dcterms:modified xsi:type="dcterms:W3CDTF">2021-10-07T09:19:27Z</dcterms:modified>
</cp:coreProperties>
</file>