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
  </p:notesMasterIdLst>
  <p:sldIdLst>
    <p:sldId id="258" r:id="rId2"/>
    <p:sldId id="265" r:id="rId3"/>
    <p:sldId id="267" r:id="rId4"/>
    <p:sldId id="261" r:id="rId5"/>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54" d="100"/>
          <a:sy n="54" d="100"/>
        </p:scale>
        <p:origin x="2458" y="8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49575" cy="498475"/>
          </a:xfrm>
          <a:prstGeom prst="rect">
            <a:avLst/>
          </a:prstGeom>
        </p:spPr>
        <p:txBody>
          <a:bodyPr vert="horz" lIns="91421" tIns="45710" rIns="91421" bIns="4571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1" y="3"/>
            <a:ext cx="2949575" cy="498475"/>
          </a:xfrm>
          <a:prstGeom prst="rect">
            <a:avLst/>
          </a:prstGeom>
        </p:spPr>
        <p:txBody>
          <a:bodyPr vert="horz" lIns="91421" tIns="45710" rIns="91421" bIns="45710" rtlCol="0"/>
          <a:lstStyle>
            <a:lvl1pPr algn="r">
              <a:defRPr sz="1200"/>
            </a:lvl1pPr>
          </a:lstStyle>
          <a:p>
            <a:fld id="{A3509115-B0A4-49CB-AB76-EBB0BF3CE75A}" type="datetimeFigureOut">
              <a:rPr kumimoji="1" lang="ja-JP" altLang="en-US" smtClean="0"/>
              <a:t>2026/8/19</a:t>
            </a:fld>
            <a:endParaRPr kumimoji="1" lang="ja-JP" altLang="en-US"/>
          </a:p>
        </p:txBody>
      </p:sp>
      <p:sp>
        <p:nvSpPr>
          <p:cNvPr id="4" name="スライド イメージ プレースホルダー 3"/>
          <p:cNvSpPr>
            <a:spLocks noGrp="1" noRot="1" noChangeAspect="1"/>
          </p:cNvSpPr>
          <p:nvPr>
            <p:ph type="sldImg" idx="2"/>
          </p:nvPr>
        </p:nvSpPr>
        <p:spPr>
          <a:xfrm>
            <a:off x="2243138" y="1243013"/>
            <a:ext cx="2320925" cy="3354387"/>
          </a:xfrm>
          <a:prstGeom prst="rect">
            <a:avLst/>
          </a:prstGeom>
          <a:noFill/>
          <a:ln w="12700">
            <a:solidFill>
              <a:prstClr val="black"/>
            </a:solidFill>
          </a:ln>
        </p:spPr>
        <p:txBody>
          <a:bodyPr vert="horz" lIns="91421" tIns="45710" rIns="91421" bIns="45710" rtlCol="0" anchor="ctr"/>
          <a:lstStyle/>
          <a:p>
            <a:endParaRPr lang="ja-JP" altLang="en-US"/>
          </a:p>
        </p:txBody>
      </p:sp>
      <p:sp>
        <p:nvSpPr>
          <p:cNvPr id="5" name="ノート プレースホルダー 4"/>
          <p:cNvSpPr>
            <a:spLocks noGrp="1"/>
          </p:cNvSpPr>
          <p:nvPr>
            <p:ph type="body" sz="quarter" idx="3"/>
          </p:nvPr>
        </p:nvSpPr>
        <p:spPr>
          <a:xfrm>
            <a:off x="681041" y="4783141"/>
            <a:ext cx="5445125" cy="3913187"/>
          </a:xfrm>
          <a:prstGeom prst="rect">
            <a:avLst/>
          </a:prstGeom>
        </p:spPr>
        <p:txBody>
          <a:bodyPr vert="horz" lIns="91421" tIns="45710" rIns="91421" bIns="4571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866"/>
            <a:ext cx="2949575" cy="498475"/>
          </a:xfrm>
          <a:prstGeom prst="rect">
            <a:avLst/>
          </a:prstGeom>
        </p:spPr>
        <p:txBody>
          <a:bodyPr vert="horz" lIns="91421" tIns="45710" rIns="91421" bIns="4571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1" y="9440866"/>
            <a:ext cx="2949575" cy="498475"/>
          </a:xfrm>
          <a:prstGeom prst="rect">
            <a:avLst/>
          </a:prstGeom>
        </p:spPr>
        <p:txBody>
          <a:bodyPr vert="horz" lIns="91421" tIns="45710" rIns="91421" bIns="45710" rtlCol="0" anchor="b"/>
          <a:lstStyle>
            <a:lvl1pPr algn="r">
              <a:defRPr sz="1200"/>
            </a:lvl1pPr>
          </a:lstStyle>
          <a:p>
            <a:fld id="{18DA205F-9AF2-4C24-ADF2-3E95831F8274}" type="slidenum">
              <a:rPr kumimoji="1" lang="ja-JP" altLang="en-US" smtClean="0"/>
              <a:t>‹#›</a:t>
            </a:fld>
            <a:endParaRPr kumimoji="1" lang="ja-JP" altLang="en-US"/>
          </a:p>
        </p:txBody>
      </p:sp>
    </p:spTree>
    <p:extLst>
      <p:ext uri="{BB962C8B-B14F-4D97-AF65-F5344CB8AC3E}">
        <p14:creationId xmlns:p14="http://schemas.microsoft.com/office/powerpoint/2010/main" val="412393641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902114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3560703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1722424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2408793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1792242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264617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3918159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1397617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363740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157336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CC3DD50-4CE2-4EC4-9111-3F72C91A7BA7}"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2029777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CC3DD50-4CE2-4EC4-9111-3F72C91A7BA7}" type="datetimeFigureOut">
              <a:rPr kumimoji="1" lang="ja-JP" altLang="en-US" smtClean="0"/>
              <a:t>2026/8/19</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ED79A4A-E300-45D3-835B-2A0D0F090D3B}" type="slidenum">
              <a:rPr kumimoji="1" lang="ja-JP" altLang="en-US" smtClean="0"/>
              <a:t>‹#›</a:t>
            </a:fld>
            <a:endParaRPr kumimoji="1" lang="ja-JP" altLang="en-US"/>
          </a:p>
        </p:txBody>
      </p:sp>
    </p:spTree>
    <p:extLst>
      <p:ext uri="{BB962C8B-B14F-4D97-AF65-F5344CB8AC3E}">
        <p14:creationId xmlns:p14="http://schemas.microsoft.com/office/powerpoint/2010/main" val="3189773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528" y="339142"/>
            <a:ext cx="6858000" cy="357241"/>
          </a:xfrm>
          <a:prstGeom prst="rect">
            <a:avLst/>
          </a:prstGeom>
          <a:solidFill>
            <a:schemeClr val="accent2"/>
          </a:solidFill>
        </p:spPr>
        <p:txBody>
          <a:bodyPr wrap="square" lIns="48986" tIns="24493" rIns="48986" bIns="24493" anchor="ctr" anchorCtr="0">
            <a:spAutoFit/>
          </a:bodyPr>
          <a:lstStyle/>
          <a:p>
            <a:pPr algn="ctr"/>
            <a:r>
              <a:rPr lang="ja-JP" altLang="en-US" sz="2000" b="1" dirty="0">
                <a:ln w="0"/>
                <a:solidFill>
                  <a:schemeClr val="bg1"/>
                </a:solidFill>
              </a:rPr>
              <a:t>新たに自動車営業（飲食店営業）を始める方へ</a:t>
            </a:r>
          </a:p>
        </p:txBody>
      </p:sp>
      <p:sp>
        <p:nvSpPr>
          <p:cNvPr id="5" name="テキスト ボックス 4"/>
          <p:cNvSpPr txBox="1"/>
          <p:nvPr/>
        </p:nvSpPr>
        <p:spPr>
          <a:xfrm>
            <a:off x="88900" y="697557"/>
            <a:ext cx="6671145" cy="1200329"/>
          </a:xfrm>
          <a:prstGeom prst="rect">
            <a:avLst/>
          </a:prstGeom>
          <a:noFill/>
        </p:spPr>
        <p:txBody>
          <a:bodyPr wrap="square" rtlCol="0">
            <a:spAutoFit/>
          </a:bodyPr>
          <a:lstStyle/>
          <a:p>
            <a:r>
              <a:rPr kumimoji="1" lang="ja-JP" altLang="en-US" sz="1200" dirty="0"/>
              <a:t>　</a:t>
            </a:r>
            <a:r>
              <a:rPr kumimoji="1" lang="ja-JP" altLang="en-US" sz="1000" dirty="0"/>
              <a:t>大阪府内で、自動車営業（車内で飲食物を調理し、提供する業態）を行うためには、</a:t>
            </a:r>
            <a:r>
              <a:rPr kumimoji="1" lang="ja-JP" altLang="en-US" sz="1000" b="1" dirty="0"/>
              <a:t>食品衛生法に基づく営業許可</a:t>
            </a:r>
            <a:r>
              <a:rPr kumimoji="1" lang="ja-JP" altLang="en-US" sz="1000" dirty="0"/>
              <a:t>が必要です</a:t>
            </a:r>
            <a:r>
              <a:rPr lang="ja-JP" altLang="ja-JP" sz="1000" kern="100" dirty="0">
                <a:effectLst/>
                <a:latin typeface="+mn-ea"/>
                <a:cs typeface="Times New Roman" panose="02020603050405020304" pitchFamily="18" charset="0"/>
              </a:rPr>
              <a:t>。</a:t>
            </a:r>
            <a:r>
              <a:rPr lang="ja-JP" altLang="en-US" sz="1000" kern="100" dirty="0">
                <a:effectLst/>
                <a:latin typeface="+mn-ea"/>
                <a:cs typeface="Times New Roman" panose="02020603050405020304" pitchFamily="18" charset="0"/>
              </a:rPr>
              <a:t>自動車とは、道路運送車両法第２条第２項で規定するものをいい、移動せず一定の場所に定着（常設）する場合は該当せず、固定店舗として営業許可を取る必要があります。</a:t>
            </a:r>
          </a:p>
          <a:p>
            <a:r>
              <a:rPr lang="ja-JP" altLang="en-US" sz="1000" kern="100" dirty="0">
                <a:effectLst/>
                <a:latin typeface="+mn-ea"/>
                <a:cs typeface="Times New Roman" panose="02020603050405020304" pitchFamily="18" charset="0"/>
              </a:rPr>
              <a:t>　このたび、関西広域連合において「自動車による飲食店営業許可基準の共通化に係る指針」が決定され、令和７年６月１日から運用が開始されます。</a:t>
            </a:r>
            <a:r>
              <a:rPr lang="ja-JP" altLang="en-US" sz="1000" kern="100" dirty="0">
                <a:latin typeface="+mn-ea"/>
                <a:cs typeface="Times New Roman" panose="02020603050405020304" pitchFamily="18" charset="0"/>
              </a:rPr>
              <a:t>これを受け、令和７年６月１日以降に、大阪府内及び和歌山県内の</a:t>
            </a:r>
            <a:r>
              <a:rPr kumimoji="1" lang="ja-JP" altLang="en-US" sz="1000" kern="100" dirty="0">
                <a:latin typeface="+mn-ea"/>
                <a:cs typeface="Times New Roman" panose="02020603050405020304" pitchFamily="18" charset="0"/>
              </a:rPr>
              <a:t>いずれかの自治体で飲食店営業許可を取得した自動車（ただし、付帯的に行う魚介類販売を除く。）については、</a:t>
            </a:r>
            <a:r>
              <a:rPr kumimoji="1" lang="ja-JP" altLang="en-US" sz="1000" b="1" kern="100" dirty="0">
                <a:latin typeface="+mn-ea"/>
                <a:cs typeface="Times New Roman" panose="02020603050405020304" pitchFamily="18" charset="0"/>
              </a:rPr>
              <a:t>大阪府及び和歌山県全域で</a:t>
            </a:r>
            <a:r>
              <a:rPr kumimoji="1" lang="ja-JP" altLang="en-US" sz="1000" kern="100" dirty="0">
                <a:latin typeface="+mn-ea"/>
                <a:cs typeface="Times New Roman" panose="02020603050405020304" pitchFamily="18" charset="0"/>
              </a:rPr>
              <a:t>営業することができます。</a:t>
            </a:r>
            <a:endParaRPr kumimoji="1" lang="en-US" altLang="ja-JP" sz="1000" kern="100" dirty="0">
              <a:latin typeface="+mn-ea"/>
              <a:cs typeface="Times New Roman" panose="02020603050405020304" pitchFamily="18" charset="0"/>
            </a:endParaRPr>
          </a:p>
        </p:txBody>
      </p:sp>
      <p:sp>
        <p:nvSpPr>
          <p:cNvPr id="10" name="テキスト ボックス 9"/>
          <p:cNvSpPr txBox="1"/>
          <p:nvPr/>
        </p:nvSpPr>
        <p:spPr>
          <a:xfrm>
            <a:off x="-4" y="2013648"/>
            <a:ext cx="6858000" cy="307777"/>
          </a:xfrm>
          <a:prstGeom prst="rect">
            <a:avLst/>
          </a:prstGeom>
          <a:solidFill>
            <a:schemeClr val="accent2">
              <a:lumMod val="40000"/>
              <a:lumOff val="60000"/>
            </a:schemeClr>
          </a:solidFill>
          <a:ln w="15875">
            <a:noFill/>
          </a:ln>
        </p:spPr>
        <p:txBody>
          <a:bodyPr wrap="square" rtlCol="0">
            <a:spAutoFit/>
          </a:bodyPr>
          <a:lstStyle/>
          <a:p>
            <a:pPr algn="ctr"/>
            <a:r>
              <a:rPr kumimoji="1" lang="ja-JP" altLang="en-US" sz="1400" b="1" dirty="0"/>
              <a:t>申請から許可取得までの流れ</a:t>
            </a:r>
            <a:endParaRPr kumimoji="1" lang="en-US" altLang="ja-JP" sz="1400" b="1" dirty="0"/>
          </a:p>
        </p:txBody>
      </p:sp>
      <p:sp>
        <p:nvSpPr>
          <p:cNvPr id="7" name="テキスト ボックス 6"/>
          <p:cNvSpPr txBox="1"/>
          <p:nvPr/>
        </p:nvSpPr>
        <p:spPr>
          <a:xfrm>
            <a:off x="6509982" y="9622822"/>
            <a:ext cx="352463" cy="276999"/>
          </a:xfrm>
          <a:prstGeom prst="rect">
            <a:avLst/>
          </a:prstGeom>
          <a:noFill/>
        </p:spPr>
        <p:txBody>
          <a:bodyPr wrap="square" rtlCol="0">
            <a:spAutoFit/>
          </a:bodyPr>
          <a:lstStyle/>
          <a:p>
            <a:pPr algn="ctr"/>
            <a:r>
              <a:rPr kumimoji="1" lang="ja-JP" altLang="en-US" sz="1200" b="1" dirty="0"/>
              <a:t>１</a:t>
            </a:r>
          </a:p>
        </p:txBody>
      </p:sp>
      <p:sp>
        <p:nvSpPr>
          <p:cNvPr id="13" name="テキスト ボックス 12">
            <a:extLst>
              <a:ext uri="{FF2B5EF4-FFF2-40B4-BE49-F238E27FC236}">
                <a16:creationId xmlns:a16="http://schemas.microsoft.com/office/drawing/2014/main" id="{D69712D4-09AC-4F44-8563-CC6CA52150A6}"/>
              </a:ext>
            </a:extLst>
          </p:cNvPr>
          <p:cNvSpPr txBox="1"/>
          <p:nvPr/>
        </p:nvSpPr>
        <p:spPr>
          <a:xfrm>
            <a:off x="267626" y="5872566"/>
            <a:ext cx="6492419" cy="2445926"/>
          </a:xfrm>
          <a:prstGeom prst="rect">
            <a:avLst/>
          </a:prstGeom>
          <a:noFill/>
          <a:ln w="12700">
            <a:noFill/>
          </a:ln>
        </p:spPr>
        <p:txBody>
          <a:bodyPr wrap="square" rtlCol="0">
            <a:spAutoFit/>
          </a:bodyPr>
          <a:lstStyle/>
          <a:p>
            <a:pPr algn="just">
              <a:lnSpc>
                <a:spcPct val="120000"/>
              </a:lnSpc>
            </a:pPr>
            <a:r>
              <a:rPr lang="ja-JP" altLang="ja-JP" sz="1000" kern="100" dirty="0">
                <a:effectLst/>
                <a:latin typeface="+mn-ea"/>
                <a:cs typeface="Times New Roman" panose="02020603050405020304" pitchFamily="18" charset="0"/>
              </a:rPr>
              <a:t>１　</a:t>
            </a:r>
            <a:r>
              <a:rPr lang="ja-JP" altLang="ja-JP" sz="1000" b="1" kern="100" dirty="0">
                <a:effectLst/>
                <a:latin typeface="+mn-ea"/>
                <a:cs typeface="Times New Roman" panose="02020603050405020304" pitchFamily="18" charset="0"/>
              </a:rPr>
              <a:t>食品営業許可申請書　１部</a:t>
            </a:r>
          </a:p>
          <a:p>
            <a:pPr algn="just">
              <a:lnSpc>
                <a:spcPct val="120000"/>
              </a:lnSpc>
            </a:pPr>
            <a:r>
              <a:rPr lang="ja-JP" altLang="ja-JP" sz="1000" kern="100" dirty="0">
                <a:effectLst/>
                <a:latin typeface="+mn-ea"/>
                <a:cs typeface="Times New Roman" panose="02020603050405020304" pitchFamily="18" charset="0"/>
              </a:rPr>
              <a:t>２　</a:t>
            </a:r>
            <a:r>
              <a:rPr lang="ja-JP" altLang="ja-JP" sz="1000" b="1" kern="100" dirty="0">
                <a:effectLst/>
                <a:latin typeface="+mn-ea"/>
                <a:cs typeface="Times New Roman" panose="02020603050405020304" pitchFamily="18" charset="0"/>
              </a:rPr>
              <a:t>自動車営業設備の概要　２部</a:t>
            </a:r>
          </a:p>
          <a:p>
            <a:pPr algn="just">
              <a:lnSpc>
                <a:spcPct val="120000"/>
              </a:lnSpc>
            </a:pPr>
            <a:r>
              <a:rPr lang="ja-JP" altLang="ja-JP" sz="1000" kern="100" dirty="0">
                <a:effectLst/>
                <a:latin typeface="+mn-ea"/>
                <a:cs typeface="Times New Roman" panose="02020603050405020304" pitchFamily="18" charset="0"/>
              </a:rPr>
              <a:t>３　</a:t>
            </a:r>
            <a:r>
              <a:rPr lang="ja-JP" altLang="ja-JP" sz="1000" b="1" kern="100" dirty="0">
                <a:effectLst/>
                <a:latin typeface="+mn-ea"/>
                <a:cs typeface="Times New Roman" panose="02020603050405020304" pitchFamily="18" charset="0"/>
              </a:rPr>
              <a:t>一次加工が必要な場合は、加工施設の許可証写し　２部</a:t>
            </a:r>
            <a:r>
              <a:rPr lang="ja-JP" altLang="ja-JP" sz="1000" kern="100" dirty="0">
                <a:effectLst/>
                <a:latin typeface="+mn-ea"/>
                <a:cs typeface="Times New Roman" panose="02020603050405020304" pitchFamily="18" charset="0"/>
              </a:rPr>
              <a:t>（許可有効期限内のもの）</a:t>
            </a:r>
          </a:p>
          <a:p>
            <a:pPr algn="just">
              <a:lnSpc>
                <a:spcPct val="120000"/>
              </a:lnSpc>
            </a:pPr>
            <a:r>
              <a:rPr lang="ja-JP" altLang="ja-JP" sz="1000" kern="100" dirty="0">
                <a:effectLst/>
                <a:latin typeface="+mn-ea"/>
                <a:cs typeface="Times New Roman" panose="02020603050405020304" pitchFamily="18" charset="0"/>
              </a:rPr>
              <a:t>４　</a:t>
            </a:r>
            <a:r>
              <a:rPr lang="ja-JP" altLang="ja-JP" sz="1000" b="1" kern="100" dirty="0">
                <a:effectLst/>
                <a:latin typeface="+mn-ea"/>
                <a:cs typeface="Times New Roman" panose="02020603050405020304" pitchFamily="18" charset="0"/>
              </a:rPr>
              <a:t>車内設備平面図　２部</a:t>
            </a:r>
          </a:p>
          <a:p>
            <a:pPr algn="just">
              <a:lnSpc>
                <a:spcPct val="120000"/>
              </a:lnSpc>
            </a:pPr>
            <a:r>
              <a:rPr lang="ja-JP" altLang="ja-JP" sz="1000" kern="100" dirty="0">
                <a:effectLst/>
                <a:latin typeface="+mn-ea"/>
                <a:cs typeface="Times New Roman" panose="02020603050405020304" pitchFamily="18" charset="0"/>
              </a:rPr>
              <a:t>５　</a:t>
            </a:r>
            <a:r>
              <a:rPr lang="ja-JP" altLang="ja-JP" sz="1000" b="1" kern="100" dirty="0">
                <a:effectLst/>
                <a:latin typeface="+mn-ea"/>
                <a:cs typeface="Times New Roman" panose="02020603050405020304" pitchFamily="18" charset="0"/>
              </a:rPr>
              <a:t>法人申請の場合は、</a:t>
            </a:r>
            <a:r>
              <a:rPr lang="ja-JP" altLang="en-US" sz="1000" b="1" kern="100" dirty="0">
                <a:latin typeface="+mn-ea"/>
                <a:cs typeface="Times New Roman" panose="02020603050405020304" pitchFamily="18" charset="0"/>
              </a:rPr>
              <a:t>登記事項</a:t>
            </a:r>
            <a:r>
              <a:rPr lang="ja-JP" altLang="ja-JP" sz="1000" b="1" kern="100" dirty="0">
                <a:effectLst/>
                <a:latin typeface="+mn-ea"/>
                <a:cs typeface="Times New Roman" panose="02020603050405020304" pitchFamily="18" charset="0"/>
              </a:rPr>
              <a:t>証明書</a:t>
            </a:r>
            <a:r>
              <a:rPr lang="ja-JP" altLang="ja-JP" sz="1000" kern="100" dirty="0">
                <a:effectLst/>
                <a:latin typeface="+mn-ea"/>
                <a:cs typeface="Times New Roman" panose="02020603050405020304" pitchFamily="18" charset="0"/>
              </a:rPr>
              <a:t>（コピーで可）</a:t>
            </a:r>
          </a:p>
          <a:p>
            <a:pPr algn="just">
              <a:lnSpc>
                <a:spcPct val="120000"/>
              </a:lnSpc>
            </a:pPr>
            <a:r>
              <a:rPr lang="ja-JP" altLang="ja-JP" sz="1000" kern="100" dirty="0">
                <a:effectLst/>
                <a:latin typeface="+mn-ea"/>
                <a:cs typeface="Times New Roman" panose="02020603050405020304" pitchFamily="18" charset="0"/>
              </a:rPr>
              <a:t>６　</a:t>
            </a:r>
            <a:r>
              <a:rPr lang="ja-JP" altLang="ja-JP" sz="1000" b="1" kern="100" dirty="0">
                <a:effectLst/>
                <a:latin typeface="+mn-ea"/>
                <a:cs typeface="Times New Roman" panose="02020603050405020304" pitchFamily="18" charset="0"/>
              </a:rPr>
              <a:t>食品衛生責任者の資格証明書</a:t>
            </a:r>
            <a:r>
              <a:rPr lang="ja-JP" altLang="ja-JP" sz="1000" kern="100" dirty="0">
                <a:effectLst/>
                <a:latin typeface="+mn-ea"/>
                <a:cs typeface="Times New Roman" panose="02020603050405020304" pitchFamily="18" charset="0"/>
              </a:rPr>
              <a:t>（コピーで可）　</a:t>
            </a:r>
          </a:p>
          <a:p>
            <a:pPr algn="just">
              <a:lnSpc>
                <a:spcPct val="120000"/>
              </a:lnSpc>
            </a:pPr>
            <a:r>
              <a:rPr lang="ja-JP" altLang="ja-JP" sz="1000" kern="100" dirty="0">
                <a:effectLst/>
                <a:latin typeface="+mn-ea"/>
                <a:cs typeface="Times New Roman" panose="02020603050405020304" pitchFamily="18" charset="0"/>
              </a:rPr>
              <a:t>７　</a:t>
            </a:r>
            <a:r>
              <a:rPr lang="ja-JP" altLang="ja-JP" sz="1000" b="1" kern="100" dirty="0">
                <a:effectLst/>
                <a:latin typeface="+mn-ea"/>
                <a:cs typeface="Times New Roman" panose="02020603050405020304" pitchFamily="18" charset="0"/>
              </a:rPr>
              <a:t>車検証の写し　２部</a:t>
            </a:r>
            <a:endParaRPr lang="en-US" altLang="ja-JP" sz="1000" b="1" kern="100" dirty="0">
              <a:effectLst/>
              <a:latin typeface="+mn-ea"/>
              <a:cs typeface="Times New Roman" panose="02020603050405020304" pitchFamily="18" charset="0"/>
            </a:endParaRPr>
          </a:p>
          <a:p>
            <a:pPr algn="just">
              <a:lnSpc>
                <a:spcPct val="120000"/>
              </a:lnSpc>
            </a:pPr>
            <a:r>
              <a:rPr lang="ja-JP" altLang="en-US" sz="1000" kern="100" dirty="0">
                <a:effectLst/>
                <a:latin typeface="+mn-ea"/>
                <a:cs typeface="Times New Roman" panose="02020603050405020304" pitchFamily="18" charset="0"/>
              </a:rPr>
              <a:t>８</a:t>
            </a:r>
            <a:r>
              <a:rPr lang="ja-JP" altLang="ja-JP" sz="1000" kern="100" dirty="0">
                <a:effectLst/>
                <a:latin typeface="+mn-ea"/>
                <a:cs typeface="Times New Roman" panose="02020603050405020304" pitchFamily="18" charset="0"/>
              </a:rPr>
              <a:t>　</a:t>
            </a:r>
            <a:r>
              <a:rPr lang="ja-JP" altLang="en-US" sz="1000" b="1" kern="100" dirty="0">
                <a:latin typeface="+mn-ea"/>
                <a:cs typeface="Times New Roman" panose="02020603050405020304" pitchFamily="18" charset="0"/>
              </a:rPr>
              <a:t>自動車による営業に係る確認票</a:t>
            </a:r>
            <a:r>
              <a:rPr lang="ja-JP" altLang="ja-JP" sz="1000" b="1" kern="100" dirty="0">
                <a:effectLst/>
                <a:latin typeface="+mn-ea"/>
                <a:cs typeface="Times New Roman" panose="02020603050405020304" pitchFamily="18" charset="0"/>
              </a:rPr>
              <a:t>　</a:t>
            </a:r>
            <a:r>
              <a:rPr lang="ja-JP" altLang="en-US" sz="1000" b="1" kern="100" dirty="0">
                <a:effectLst/>
                <a:latin typeface="+mn-ea"/>
                <a:cs typeface="Times New Roman" panose="02020603050405020304" pitchFamily="18" charset="0"/>
              </a:rPr>
              <a:t>１</a:t>
            </a:r>
            <a:r>
              <a:rPr lang="ja-JP" altLang="ja-JP" sz="1000" b="1" kern="100" dirty="0">
                <a:effectLst/>
                <a:latin typeface="+mn-ea"/>
                <a:cs typeface="Times New Roman" panose="02020603050405020304" pitchFamily="18" charset="0"/>
              </a:rPr>
              <a:t>部</a:t>
            </a:r>
            <a:endParaRPr lang="ja-JP" altLang="ja-JP" sz="1000" kern="100" dirty="0">
              <a:effectLst/>
              <a:latin typeface="+mn-ea"/>
              <a:cs typeface="Times New Roman" panose="02020603050405020304" pitchFamily="18" charset="0"/>
            </a:endParaRPr>
          </a:p>
          <a:p>
            <a:pPr algn="just">
              <a:lnSpc>
                <a:spcPct val="120000"/>
              </a:lnSpc>
            </a:pPr>
            <a:r>
              <a:rPr lang="ja-JP" altLang="en-US" sz="1000" kern="100" dirty="0">
                <a:effectLst/>
                <a:latin typeface="+mn-ea"/>
                <a:cs typeface="Times New Roman" panose="02020603050405020304" pitchFamily="18" charset="0"/>
              </a:rPr>
              <a:t>９</a:t>
            </a:r>
            <a:r>
              <a:rPr lang="ja-JP" altLang="ja-JP" sz="1000" kern="100" dirty="0">
                <a:effectLst/>
                <a:latin typeface="+mn-ea"/>
                <a:cs typeface="Times New Roman" panose="02020603050405020304" pitchFamily="18" charset="0"/>
              </a:rPr>
              <a:t>　</a:t>
            </a:r>
            <a:r>
              <a:rPr lang="ja-JP" altLang="ja-JP" sz="1000" b="1" kern="100" dirty="0">
                <a:effectLst/>
                <a:latin typeface="+mn-ea"/>
                <a:cs typeface="Times New Roman" panose="02020603050405020304" pitchFamily="18" charset="0"/>
              </a:rPr>
              <a:t>営業自動車（設備一式）</a:t>
            </a:r>
            <a:r>
              <a:rPr lang="ja-JP" altLang="en-US" sz="1000" b="1" kern="100" dirty="0">
                <a:effectLst/>
                <a:latin typeface="+mn-ea"/>
                <a:cs typeface="Times New Roman" panose="02020603050405020304" pitchFamily="18" charset="0"/>
              </a:rPr>
              <a:t>（</a:t>
            </a:r>
            <a:r>
              <a:rPr lang="en-US" altLang="ja-JP" sz="1000" b="1" kern="100" dirty="0">
                <a:effectLst/>
                <a:latin typeface="+mn-ea"/>
                <a:cs typeface="Times New Roman" panose="02020603050405020304" pitchFamily="18" charset="0"/>
              </a:rPr>
              <a:t>※</a:t>
            </a:r>
            <a:r>
              <a:rPr lang="ja-JP" altLang="en-US" sz="1000" b="1" kern="100" dirty="0">
                <a:effectLst/>
                <a:latin typeface="+mn-ea"/>
                <a:cs typeface="Times New Roman" panose="02020603050405020304" pitchFamily="18" charset="0"/>
              </a:rPr>
              <a:t>）</a:t>
            </a:r>
            <a:r>
              <a:rPr lang="ja-JP" altLang="ja-JP" sz="1000" b="1" kern="100" dirty="0">
                <a:effectLst/>
                <a:latin typeface="+mn-ea"/>
                <a:cs typeface="Times New Roman" panose="02020603050405020304" pitchFamily="18" charset="0"/>
              </a:rPr>
              <a:t>　</a:t>
            </a:r>
            <a:endParaRPr lang="en-US" altLang="ja-JP" sz="1000" b="1" kern="100" dirty="0">
              <a:latin typeface="+mn-ea"/>
              <a:cs typeface="Times New Roman" panose="02020603050405020304" pitchFamily="18" charset="0"/>
            </a:endParaRPr>
          </a:p>
          <a:p>
            <a:pPr algn="just">
              <a:lnSpc>
                <a:spcPct val="120000"/>
              </a:lnSpc>
            </a:pPr>
            <a:r>
              <a:rPr lang="en-US" altLang="ja-JP" sz="1000" kern="100" dirty="0">
                <a:latin typeface="+mn-ea"/>
                <a:cs typeface="Times New Roman" panose="02020603050405020304" pitchFamily="18" charset="0"/>
              </a:rPr>
              <a:t>10</a:t>
            </a:r>
            <a:r>
              <a:rPr lang="ja-JP" altLang="ja-JP" sz="1000" kern="100" dirty="0">
                <a:effectLst/>
                <a:latin typeface="+mn-ea"/>
                <a:cs typeface="Times New Roman" panose="02020603050405020304" pitchFamily="18" charset="0"/>
              </a:rPr>
              <a:t>　</a:t>
            </a:r>
            <a:r>
              <a:rPr lang="ja-JP" altLang="ja-JP" sz="1000" b="1" kern="100" dirty="0">
                <a:effectLst/>
                <a:latin typeface="+mn-ea"/>
                <a:cs typeface="Times New Roman" panose="02020603050405020304" pitchFamily="18" charset="0"/>
              </a:rPr>
              <a:t>手数料（飲食店営業</a:t>
            </a:r>
            <a:r>
              <a:rPr lang="en-US" altLang="ja-JP" sz="1000" b="1" kern="100" dirty="0">
                <a:effectLst/>
                <a:latin typeface="+mn-ea"/>
                <a:cs typeface="Times New Roman" panose="02020603050405020304" pitchFamily="18" charset="0"/>
              </a:rPr>
              <a:t>16,000</a:t>
            </a:r>
            <a:r>
              <a:rPr lang="ja-JP" altLang="ja-JP" sz="1000" b="1" kern="100" dirty="0">
                <a:effectLst/>
                <a:latin typeface="+mn-ea"/>
                <a:cs typeface="Times New Roman" panose="02020603050405020304" pitchFamily="18" charset="0"/>
              </a:rPr>
              <a:t>円）</a:t>
            </a:r>
            <a:endParaRPr lang="en-US" altLang="ja-JP" sz="1000" b="1" kern="100" dirty="0">
              <a:effectLst/>
              <a:latin typeface="+mn-ea"/>
              <a:cs typeface="Times New Roman" panose="02020603050405020304" pitchFamily="18" charset="0"/>
            </a:endParaRPr>
          </a:p>
          <a:p>
            <a:pPr algn="just">
              <a:lnSpc>
                <a:spcPct val="120000"/>
              </a:lnSpc>
            </a:pPr>
            <a:endParaRPr lang="en-US" altLang="ja-JP" sz="800" b="1" kern="100" dirty="0">
              <a:latin typeface="+mn-ea"/>
              <a:cs typeface="Times New Roman" panose="02020603050405020304" pitchFamily="18" charset="0"/>
            </a:endParaRPr>
          </a:p>
          <a:p>
            <a:pPr algn="just">
              <a:lnSpc>
                <a:spcPct val="120000"/>
              </a:lnSpc>
            </a:pPr>
            <a:r>
              <a:rPr kumimoji="1" lang="en-US" altLang="ja-JP" sz="1000" dirty="0"/>
              <a:t>※</a:t>
            </a:r>
            <a:r>
              <a:rPr kumimoji="1" lang="ja-JP" altLang="en-US" sz="1000" dirty="0"/>
              <a:t>裏面の設備例を参考に用意してください。</a:t>
            </a:r>
            <a:r>
              <a:rPr kumimoji="1" lang="ja-JP" altLang="en-US" sz="1000" b="1" u="sng" dirty="0"/>
              <a:t>タンクサイズ測定、水及び給湯設備等含め車両内設備の動作確認</a:t>
            </a:r>
            <a:endParaRPr kumimoji="1" lang="en-US" altLang="ja-JP" sz="1000" b="1" u="sng" dirty="0"/>
          </a:p>
          <a:p>
            <a:pPr algn="just">
              <a:lnSpc>
                <a:spcPct val="120000"/>
              </a:lnSpc>
            </a:pPr>
            <a:r>
              <a:rPr kumimoji="1" lang="ja-JP" altLang="en-US" sz="1000" b="1" u="sng" dirty="0"/>
              <a:t>　を致しますので、タンク内の水、ガスボンベ、発電機等の設備もご持参ください。</a:t>
            </a:r>
            <a:endParaRPr kumimoji="1" lang="en-US" altLang="ja-JP" sz="1000" b="1" u="sng" kern="100" dirty="0">
              <a:latin typeface="+mn-ea"/>
              <a:cs typeface="Times New Roman" panose="02020603050405020304" pitchFamily="18" charset="0"/>
            </a:endParaRPr>
          </a:p>
        </p:txBody>
      </p:sp>
      <p:grpSp>
        <p:nvGrpSpPr>
          <p:cNvPr id="27" name="グループ化 26">
            <a:extLst>
              <a:ext uri="{FF2B5EF4-FFF2-40B4-BE49-F238E27FC236}">
                <a16:creationId xmlns:a16="http://schemas.microsoft.com/office/drawing/2014/main" id="{C7E8C753-CEFE-4975-A928-15F7C89DDDA5}"/>
              </a:ext>
            </a:extLst>
          </p:cNvPr>
          <p:cNvGrpSpPr/>
          <p:nvPr/>
        </p:nvGrpSpPr>
        <p:grpSpPr>
          <a:xfrm>
            <a:off x="193792" y="2384483"/>
            <a:ext cx="6492421" cy="3143558"/>
            <a:chOff x="193792" y="2719110"/>
            <a:chExt cx="6492421" cy="3143558"/>
          </a:xfrm>
        </p:grpSpPr>
        <p:sp>
          <p:nvSpPr>
            <p:cNvPr id="20" name="フリーフォーム: 図形 19">
              <a:extLst>
                <a:ext uri="{FF2B5EF4-FFF2-40B4-BE49-F238E27FC236}">
                  <a16:creationId xmlns:a16="http://schemas.microsoft.com/office/drawing/2014/main" id="{934C4C0E-4A13-4A41-A335-56344E2B8E73}"/>
                </a:ext>
              </a:extLst>
            </p:cNvPr>
            <p:cNvSpPr/>
            <p:nvPr/>
          </p:nvSpPr>
          <p:spPr>
            <a:xfrm>
              <a:off x="193792" y="4991362"/>
              <a:ext cx="642019" cy="871306"/>
            </a:xfrm>
            <a:custGeom>
              <a:avLst/>
              <a:gdLst>
                <a:gd name="connsiteX0" fmla="*/ 0 w 917171"/>
                <a:gd name="connsiteY0" fmla="*/ 0 h 642019"/>
                <a:gd name="connsiteX1" fmla="*/ 596162 w 917171"/>
                <a:gd name="connsiteY1" fmla="*/ 0 h 642019"/>
                <a:gd name="connsiteX2" fmla="*/ 917171 w 917171"/>
                <a:gd name="connsiteY2" fmla="*/ 321010 h 642019"/>
                <a:gd name="connsiteX3" fmla="*/ 596162 w 917171"/>
                <a:gd name="connsiteY3" fmla="*/ 642019 h 642019"/>
                <a:gd name="connsiteX4" fmla="*/ 0 w 917171"/>
                <a:gd name="connsiteY4" fmla="*/ 642019 h 642019"/>
                <a:gd name="connsiteX5" fmla="*/ 321010 w 917171"/>
                <a:gd name="connsiteY5" fmla="*/ 321010 h 642019"/>
                <a:gd name="connsiteX6" fmla="*/ 0 w 917171"/>
                <a:gd name="connsiteY6" fmla="*/ 0 h 6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71" h="642019">
                  <a:moveTo>
                    <a:pt x="917171" y="0"/>
                  </a:moveTo>
                  <a:lnTo>
                    <a:pt x="917171" y="417313"/>
                  </a:lnTo>
                  <a:lnTo>
                    <a:pt x="458585" y="642019"/>
                  </a:lnTo>
                  <a:lnTo>
                    <a:pt x="0" y="417313"/>
                  </a:lnTo>
                  <a:lnTo>
                    <a:pt x="0" y="0"/>
                  </a:lnTo>
                  <a:lnTo>
                    <a:pt x="458585" y="224707"/>
                  </a:lnTo>
                  <a:lnTo>
                    <a:pt x="917171"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1" tIns="329900" rIns="8889" bIns="329899"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latin typeface="+mn-ea"/>
                  <a:ea typeface="+mn-ea"/>
                </a:rPr>
                <a:t>交付</a:t>
              </a:r>
              <a:endParaRPr kumimoji="1" lang="ja-JP" altLang="en-US" sz="1400" b="1" kern="1200" dirty="0"/>
            </a:p>
          </p:txBody>
        </p:sp>
        <p:sp>
          <p:nvSpPr>
            <p:cNvPr id="9" name="フリーフォーム: 図形 8">
              <a:extLst>
                <a:ext uri="{FF2B5EF4-FFF2-40B4-BE49-F238E27FC236}">
                  <a16:creationId xmlns:a16="http://schemas.microsoft.com/office/drawing/2014/main" id="{309FE12A-086D-46B7-BD77-129B129945E4}"/>
                </a:ext>
              </a:extLst>
            </p:cNvPr>
            <p:cNvSpPr/>
            <p:nvPr/>
          </p:nvSpPr>
          <p:spPr>
            <a:xfrm>
              <a:off x="835812" y="2806491"/>
              <a:ext cx="5850401" cy="461777"/>
            </a:xfrm>
            <a:custGeom>
              <a:avLst/>
              <a:gdLst>
                <a:gd name="connsiteX0" fmla="*/ 106336 w 638001"/>
                <a:gd name="connsiteY0" fmla="*/ 0 h 5850400"/>
                <a:gd name="connsiteX1" fmla="*/ 531665 w 638001"/>
                <a:gd name="connsiteY1" fmla="*/ 0 h 5850400"/>
                <a:gd name="connsiteX2" fmla="*/ 638001 w 638001"/>
                <a:gd name="connsiteY2" fmla="*/ 106336 h 5850400"/>
                <a:gd name="connsiteX3" fmla="*/ 638001 w 638001"/>
                <a:gd name="connsiteY3" fmla="*/ 5850400 h 5850400"/>
                <a:gd name="connsiteX4" fmla="*/ 638001 w 638001"/>
                <a:gd name="connsiteY4" fmla="*/ 5850400 h 5850400"/>
                <a:gd name="connsiteX5" fmla="*/ 0 w 638001"/>
                <a:gd name="connsiteY5" fmla="*/ 5850400 h 5850400"/>
                <a:gd name="connsiteX6" fmla="*/ 0 w 638001"/>
                <a:gd name="connsiteY6" fmla="*/ 5850400 h 5850400"/>
                <a:gd name="connsiteX7" fmla="*/ 0 w 638001"/>
                <a:gd name="connsiteY7" fmla="*/ 106336 h 5850400"/>
                <a:gd name="connsiteX8" fmla="*/ 106336 w 638001"/>
                <a:gd name="connsiteY8" fmla="*/ 0 h 585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001" h="5850400">
                  <a:moveTo>
                    <a:pt x="638001" y="975093"/>
                  </a:moveTo>
                  <a:lnTo>
                    <a:pt x="638001" y="4875307"/>
                  </a:lnTo>
                  <a:cubicBezTo>
                    <a:pt x="638001" y="5413836"/>
                    <a:pt x="632809" y="5850395"/>
                    <a:pt x="626405" y="5850395"/>
                  </a:cubicBezTo>
                  <a:lnTo>
                    <a:pt x="0" y="5850395"/>
                  </a:lnTo>
                  <a:lnTo>
                    <a:pt x="0" y="5850395"/>
                  </a:lnTo>
                  <a:lnTo>
                    <a:pt x="0" y="5"/>
                  </a:lnTo>
                  <a:lnTo>
                    <a:pt x="0" y="5"/>
                  </a:lnTo>
                  <a:lnTo>
                    <a:pt x="626405" y="5"/>
                  </a:lnTo>
                  <a:cubicBezTo>
                    <a:pt x="632809" y="5"/>
                    <a:pt x="638001" y="436564"/>
                    <a:pt x="638001" y="975093"/>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37495" rIns="37495" bIns="37496" numCol="1" spcCol="1270" anchor="ctr" anchorCtr="0">
              <a:noAutofit/>
            </a:bodyPr>
            <a:lstStyle/>
            <a:p>
              <a:pPr marL="57150" lvl="1" indent="-57150" algn="l" defTabSz="444500">
                <a:spcBef>
                  <a:spcPct val="0"/>
                </a:spcBef>
                <a:spcAft>
                  <a:spcPct val="15000"/>
                </a:spcAft>
                <a:buChar char="•"/>
              </a:pPr>
              <a:r>
                <a:rPr lang="ja-JP" altLang="en-US" sz="1000" kern="1200" dirty="0">
                  <a:latin typeface="+mn-ea"/>
                  <a:ea typeface="+mn-ea"/>
                </a:rPr>
                <a:t>調理の工程数や取り扱う食品によって、</a:t>
              </a:r>
              <a:r>
                <a:rPr lang="ja-JP" altLang="en-US" sz="1000" dirty="0">
                  <a:latin typeface="+mn-ea"/>
                </a:rPr>
                <a:t>必要な設備</a:t>
              </a:r>
              <a:r>
                <a:rPr lang="ja-JP" altLang="en-US" sz="1000" kern="1200" dirty="0">
                  <a:latin typeface="+mn-ea"/>
                  <a:ea typeface="+mn-ea"/>
                </a:rPr>
                <a:t>が異なります。</a:t>
              </a:r>
              <a:endParaRPr kumimoji="1" lang="ja-JP" altLang="en-US" sz="1000" kern="1200" dirty="0"/>
            </a:p>
            <a:p>
              <a:pPr marL="57150" lvl="1" indent="-57150" algn="l" defTabSz="444500">
                <a:spcBef>
                  <a:spcPct val="0"/>
                </a:spcBef>
                <a:spcAft>
                  <a:spcPct val="15000"/>
                </a:spcAft>
                <a:buChar char="•"/>
              </a:pPr>
              <a:r>
                <a:rPr lang="ja-JP" altLang="en-US" sz="1000" kern="1200" dirty="0">
                  <a:latin typeface="+mn-ea"/>
                  <a:ea typeface="+mn-ea"/>
                </a:rPr>
                <a:t>車内を改修する前に、簡単な平面図を用意して保健所に相談してください。</a:t>
              </a:r>
              <a:endParaRPr kumimoji="1" lang="ja-JP" altLang="en-US" sz="1000" kern="1200" dirty="0"/>
            </a:p>
          </p:txBody>
        </p:sp>
        <p:sp>
          <p:nvSpPr>
            <p:cNvPr id="11" name="フリーフォーム: 図形 10">
              <a:extLst>
                <a:ext uri="{FF2B5EF4-FFF2-40B4-BE49-F238E27FC236}">
                  <a16:creationId xmlns:a16="http://schemas.microsoft.com/office/drawing/2014/main" id="{B0B255F3-1A53-489D-B6D5-CB58E6B01F3D}"/>
                </a:ext>
              </a:extLst>
            </p:cNvPr>
            <p:cNvSpPr/>
            <p:nvPr/>
          </p:nvSpPr>
          <p:spPr>
            <a:xfrm>
              <a:off x="193793" y="3283225"/>
              <a:ext cx="642019" cy="871306"/>
            </a:xfrm>
            <a:custGeom>
              <a:avLst/>
              <a:gdLst>
                <a:gd name="connsiteX0" fmla="*/ 0 w 917171"/>
                <a:gd name="connsiteY0" fmla="*/ 0 h 642019"/>
                <a:gd name="connsiteX1" fmla="*/ 596162 w 917171"/>
                <a:gd name="connsiteY1" fmla="*/ 0 h 642019"/>
                <a:gd name="connsiteX2" fmla="*/ 917171 w 917171"/>
                <a:gd name="connsiteY2" fmla="*/ 321010 h 642019"/>
                <a:gd name="connsiteX3" fmla="*/ 596162 w 917171"/>
                <a:gd name="connsiteY3" fmla="*/ 642019 h 642019"/>
                <a:gd name="connsiteX4" fmla="*/ 0 w 917171"/>
                <a:gd name="connsiteY4" fmla="*/ 642019 h 642019"/>
                <a:gd name="connsiteX5" fmla="*/ 321010 w 917171"/>
                <a:gd name="connsiteY5" fmla="*/ 321010 h 642019"/>
                <a:gd name="connsiteX6" fmla="*/ 0 w 917171"/>
                <a:gd name="connsiteY6" fmla="*/ 0 h 6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71" h="642019">
                  <a:moveTo>
                    <a:pt x="917171" y="0"/>
                  </a:moveTo>
                  <a:lnTo>
                    <a:pt x="917171" y="417313"/>
                  </a:lnTo>
                  <a:lnTo>
                    <a:pt x="458585" y="642019"/>
                  </a:lnTo>
                  <a:lnTo>
                    <a:pt x="0" y="417313"/>
                  </a:lnTo>
                  <a:lnTo>
                    <a:pt x="0" y="0"/>
                  </a:lnTo>
                  <a:lnTo>
                    <a:pt x="458585" y="224707"/>
                  </a:lnTo>
                  <a:lnTo>
                    <a:pt x="917171" y="0"/>
                  </a:lnTo>
                  <a:close/>
                </a:path>
              </a:pathLst>
            </a:custGeom>
            <a:solidFill>
              <a:schemeClr val="accent2">
                <a:lumMod val="75000"/>
              </a:schemeClr>
            </a:solidFill>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1" tIns="329900" rIns="8889" bIns="329899"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latin typeface="+mn-ea"/>
                  <a:ea typeface="+mn-ea"/>
                </a:rPr>
                <a:t>申請</a:t>
              </a:r>
              <a:endParaRPr kumimoji="1" lang="ja-JP" altLang="en-US" sz="1400" b="1" kern="1200" dirty="0"/>
            </a:p>
          </p:txBody>
        </p:sp>
        <p:sp>
          <p:nvSpPr>
            <p:cNvPr id="12" name="フリーフォーム: 図形 11">
              <a:extLst>
                <a:ext uri="{FF2B5EF4-FFF2-40B4-BE49-F238E27FC236}">
                  <a16:creationId xmlns:a16="http://schemas.microsoft.com/office/drawing/2014/main" id="{B98F3ADC-418A-45BF-84BF-1B01448A3DFB}"/>
                </a:ext>
              </a:extLst>
            </p:cNvPr>
            <p:cNvSpPr/>
            <p:nvPr/>
          </p:nvSpPr>
          <p:spPr>
            <a:xfrm>
              <a:off x="835813" y="3392470"/>
              <a:ext cx="5850400" cy="465797"/>
            </a:xfrm>
            <a:custGeom>
              <a:avLst/>
              <a:gdLst>
                <a:gd name="connsiteX0" fmla="*/ 119255 w 715518"/>
                <a:gd name="connsiteY0" fmla="*/ 0 h 5850400"/>
                <a:gd name="connsiteX1" fmla="*/ 596263 w 715518"/>
                <a:gd name="connsiteY1" fmla="*/ 0 h 5850400"/>
                <a:gd name="connsiteX2" fmla="*/ 715518 w 715518"/>
                <a:gd name="connsiteY2" fmla="*/ 119255 h 5850400"/>
                <a:gd name="connsiteX3" fmla="*/ 715518 w 715518"/>
                <a:gd name="connsiteY3" fmla="*/ 5850400 h 5850400"/>
                <a:gd name="connsiteX4" fmla="*/ 715518 w 715518"/>
                <a:gd name="connsiteY4" fmla="*/ 5850400 h 5850400"/>
                <a:gd name="connsiteX5" fmla="*/ 0 w 715518"/>
                <a:gd name="connsiteY5" fmla="*/ 5850400 h 5850400"/>
                <a:gd name="connsiteX6" fmla="*/ 0 w 715518"/>
                <a:gd name="connsiteY6" fmla="*/ 5850400 h 5850400"/>
                <a:gd name="connsiteX7" fmla="*/ 0 w 715518"/>
                <a:gd name="connsiteY7" fmla="*/ 119255 h 5850400"/>
                <a:gd name="connsiteX8" fmla="*/ 119255 w 715518"/>
                <a:gd name="connsiteY8" fmla="*/ 0 h 585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518" h="5850400">
                  <a:moveTo>
                    <a:pt x="715518" y="975086"/>
                  </a:moveTo>
                  <a:lnTo>
                    <a:pt x="715518" y="4875314"/>
                  </a:lnTo>
                  <a:cubicBezTo>
                    <a:pt x="715518" y="5413839"/>
                    <a:pt x="708988" y="5850396"/>
                    <a:pt x="700933" y="5850396"/>
                  </a:cubicBezTo>
                  <a:lnTo>
                    <a:pt x="0" y="5850396"/>
                  </a:lnTo>
                  <a:lnTo>
                    <a:pt x="0" y="5850396"/>
                  </a:lnTo>
                  <a:lnTo>
                    <a:pt x="0" y="4"/>
                  </a:lnTo>
                  <a:lnTo>
                    <a:pt x="0" y="4"/>
                  </a:lnTo>
                  <a:lnTo>
                    <a:pt x="700933" y="4"/>
                  </a:lnTo>
                  <a:cubicBezTo>
                    <a:pt x="708988" y="4"/>
                    <a:pt x="715518" y="436561"/>
                    <a:pt x="715518" y="975086"/>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41278" rIns="41278" bIns="41281" numCol="1" spcCol="1270" anchor="ctr" anchorCtr="0">
              <a:noAutofit/>
            </a:bodyPr>
            <a:lstStyle/>
            <a:p>
              <a:pPr marL="57150" lvl="1" indent="-57150" algn="l" defTabSz="444500">
                <a:spcBef>
                  <a:spcPct val="0"/>
                </a:spcBef>
                <a:spcAft>
                  <a:spcPct val="15000"/>
                </a:spcAft>
                <a:buChar char="•"/>
              </a:pPr>
              <a:r>
                <a:rPr lang="ja-JP" altLang="en-US" sz="1000" kern="1200" dirty="0">
                  <a:latin typeface="+mn-ea"/>
                  <a:ea typeface="+mn-ea"/>
                </a:rPr>
                <a:t>営業を始める約２週間前までに、申請書類を提出し、手数料を納付してください。</a:t>
              </a:r>
              <a:endParaRPr kumimoji="1" lang="ja-JP" altLang="en-US" sz="1000" kern="1200" dirty="0"/>
            </a:p>
            <a:p>
              <a:pPr marL="57150" lvl="1" indent="-57150" algn="l" defTabSz="444500">
                <a:spcBef>
                  <a:spcPct val="0"/>
                </a:spcBef>
                <a:spcAft>
                  <a:spcPct val="15000"/>
                </a:spcAft>
                <a:buChar char="•"/>
              </a:pPr>
              <a:r>
                <a:rPr lang="ja-JP" altLang="en-US" sz="1000" b="1" kern="1200" dirty="0">
                  <a:latin typeface="+mn-ea"/>
                  <a:ea typeface="+mn-ea"/>
                </a:rPr>
                <a:t>書類審査：営業内容及び図面による設備確認、食品衛生責任者の選任など、申請内容を確認します。</a:t>
              </a:r>
              <a:endParaRPr kumimoji="1" lang="ja-JP" altLang="en-US" sz="1000" kern="1200" dirty="0"/>
            </a:p>
          </p:txBody>
        </p:sp>
        <p:sp>
          <p:nvSpPr>
            <p:cNvPr id="15" name="フリーフォーム: 図形 14">
              <a:extLst>
                <a:ext uri="{FF2B5EF4-FFF2-40B4-BE49-F238E27FC236}">
                  <a16:creationId xmlns:a16="http://schemas.microsoft.com/office/drawing/2014/main" id="{DDFCBF35-EB0F-4129-97F0-A94B1E2C36F5}"/>
                </a:ext>
              </a:extLst>
            </p:cNvPr>
            <p:cNvSpPr/>
            <p:nvPr/>
          </p:nvSpPr>
          <p:spPr>
            <a:xfrm>
              <a:off x="835812" y="3967512"/>
              <a:ext cx="5850401" cy="417907"/>
            </a:xfrm>
            <a:custGeom>
              <a:avLst/>
              <a:gdLst>
                <a:gd name="connsiteX0" fmla="*/ 99362 w 596161"/>
                <a:gd name="connsiteY0" fmla="*/ 0 h 5850400"/>
                <a:gd name="connsiteX1" fmla="*/ 496799 w 596161"/>
                <a:gd name="connsiteY1" fmla="*/ 0 h 5850400"/>
                <a:gd name="connsiteX2" fmla="*/ 596161 w 596161"/>
                <a:gd name="connsiteY2" fmla="*/ 99362 h 5850400"/>
                <a:gd name="connsiteX3" fmla="*/ 596161 w 596161"/>
                <a:gd name="connsiteY3" fmla="*/ 5850400 h 5850400"/>
                <a:gd name="connsiteX4" fmla="*/ 596161 w 596161"/>
                <a:gd name="connsiteY4" fmla="*/ 5850400 h 5850400"/>
                <a:gd name="connsiteX5" fmla="*/ 0 w 596161"/>
                <a:gd name="connsiteY5" fmla="*/ 5850400 h 5850400"/>
                <a:gd name="connsiteX6" fmla="*/ 0 w 596161"/>
                <a:gd name="connsiteY6" fmla="*/ 5850400 h 5850400"/>
                <a:gd name="connsiteX7" fmla="*/ 0 w 596161"/>
                <a:gd name="connsiteY7" fmla="*/ 99362 h 5850400"/>
                <a:gd name="connsiteX8" fmla="*/ 99362 w 596161"/>
                <a:gd name="connsiteY8" fmla="*/ 0 h 585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161" h="5850400">
                  <a:moveTo>
                    <a:pt x="596161" y="975088"/>
                  </a:moveTo>
                  <a:lnTo>
                    <a:pt x="596161" y="4875312"/>
                  </a:lnTo>
                  <a:cubicBezTo>
                    <a:pt x="596161" y="5413834"/>
                    <a:pt x="591628" y="5850395"/>
                    <a:pt x="586036" y="5850395"/>
                  </a:cubicBezTo>
                  <a:lnTo>
                    <a:pt x="0" y="5850395"/>
                  </a:lnTo>
                  <a:lnTo>
                    <a:pt x="0" y="5850395"/>
                  </a:lnTo>
                  <a:lnTo>
                    <a:pt x="0" y="5"/>
                  </a:lnTo>
                  <a:lnTo>
                    <a:pt x="0" y="5"/>
                  </a:lnTo>
                  <a:lnTo>
                    <a:pt x="586036" y="5"/>
                  </a:lnTo>
                  <a:cubicBezTo>
                    <a:pt x="591628" y="5"/>
                    <a:pt x="596161" y="436566"/>
                    <a:pt x="596161" y="975088"/>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35452" rIns="35452" bIns="35453" numCol="1" spcCol="1270" anchor="ctr" anchorCtr="0">
              <a:noAutofit/>
            </a:bodyPr>
            <a:lstStyle/>
            <a:p>
              <a:pPr marL="57150" lvl="1" indent="-57150" algn="l" defTabSz="444500">
                <a:spcBef>
                  <a:spcPct val="0"/>
                </a:spcBef>
                <a:spcAft>
                  <a:spcPct val="15000"/>
                </a:spcAft>
                <a:buChar char="•"/>
              </a:pPr>
              <a:r>
                <a:rPr lang="ja-JP" altLang="en-US" sz="1000" b="1" dirty="0">
                  <a:latin typeface="+mn-ea"/>
                </a:rPr>
                <a:t>施設</a:t>
              </a:r>
              <a:r>
                <a:rPr lang="ja-JP" altLang="en-US" sz="1000" b="1" kern="1200" dirty="0">
                  <a:latin typeface="+mn-ea"/>
                  <a:ea typeface="+mn-ea"/>
                </a:rPr>
                <a:t>検査：施設基準に適合しているか、自動車を確認します。</a:t>
              </a:r>
              <a:endParaRPr kumimoji="1" lang="ja-JP" altLang="en-US" sz="1000" kern="1200" dirty="0"/>
            </a:p>
            <a:p>
              <a:pPr marL="57150" lvl="1" indent="-57150" algn="l" defTabSz="444500">
                <a:spcBef>
                  <a:spcPct val="0"/>
                </a:spcBef>
                <a:spcAft>
                  <a:spcPct val="15000"/>
                </a:spcAft>
                <a:buChar char="•"/>
              </a:pPr>
              <a:r>
                <a:rPr lang="ja-JP" altLang="en-US" sz="1000" kern="1200" dirty="0">
                  <a:latin typeface="+mn-ea"/>
                  <a:ea typeface="+mn-ea"/>
                </a:rPr>
                <a:t>適合していない場合は、許可できません。（改善指導を行います。）</a:t>
              </a:r>
              <a:endParaRPr kumimoji="1" lang="ja-JP" altLang="en-US" sz="1000" kern="1200" dirty="0"/>
            </a:p>
          </p:txBody>
        </p:sp>
        <p:sp>
          <p:nvSpPr>
            <p:cNvPr id="17" name="フリーフォーム: 図形 16">
              <a:extLst>
                <a:ext uri="{FF2B5EF4-FFF2-40B4-BE49-F238E27FC236}">
                  <a16:creationId xmlns:a16="http://schemas.microsoft.com/office/drawing/2014/main" id="{09DBFDCA-8E37-4D20-9BB8-F0A431513EDD}"/>
                </a:ext>
              </a:extLst>
            </p:cNvPr>
            <p:cNvSpPr/>
            <p:nvPr/>
          </p:nvSpPr>
          <p:spPr>
            <a:xfrm>
              <a:off x="835812" y="4494478"/>
              <a:ext cx="5850401" cy="496884"/>
            </a:xfrm>
            <a:custGeom>
              <a:avLst/>
              <a:gdLst>
                <a:gd name="connsiteX0" fmla="*/ 99362 w 596161"/>
                <a:gd name="connsiteY0" fmla="*/ 0 h 5850400"/>
                <a:gd name="connsiteX1" fmla="*/ 496799 w 596161"/>
                <a:gd name="connsiteY1" fmla="*/ 0 h 5850400"/>
                <a:gd name="connsiteX2" fmla="*/ 596161 w 596161"/>
                <a:gd name="connsiteY2" fmla="*/ 99362 h 5850400"/>
                <a:gd name="connsiteX3" fmla="*/ 596161 w 596161"/>
                <a:gd name="connsiteY3" fmla="*/ 5850400 h 5850400"/>
                <a:gd name="connsiteX4" fmla="*/ 596161 w 596161"/>
                <a:gd name="connsiteY4" fmla="*/ 5850400 h 5850400"/>
                <a:gd name="connsiteX5" fmla="*/ 0 w 596161"/>
                <a:gd name="connsiteY5" fmla="*/ 5850400 h 5850400"/>
                <a:gd name="connsiteX6" fmla="*/ 0 w 596161"/>
                <a:gd name="connsiteY6" fmla="*/ 5850400 h 5850400"/>
                <a:gd name="connsiteX7" fmla="*/ 0 w 596161"/>
                <a:gd name="connsiteY7" fmla="*/ 99362 h 5850400"/>
                <a:gd name="connsiteX8" fmla="*/ 99362 w 596161"/>
                <a:gd name="connsiteY8" fmla="*/ 0 h 585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161" h="5850400">
                  <a:moveTo>
                    <a:pt x="596161" y="975088"/>
                  </a:moveTo>
                  <a:lnTo>
                    <a:pt x="596161" y="4875312"/>
                  </a:lnTo>
                  <a:cubicBezTo>
                    <a:pt x="596161" y="5413834"/>
                    <a:pt x="591628" y="5850395"/>
                    <a:pt x="586036" y="5850395"/>
                  </a:cubicBezTo>
                  <a:lnTo>
                    <a:pt x="0" y="5850395"/>
                  </a:lnTo>
                  <a:lnTo>
                    <a:pt x="0" y="5850395"/>
                  </a:lnTo>
                  <a:lnTo>
                    <a:pt x="0" y="5"/>
                  </a:lnTo>
                  <a:lnTo>
                    <a:pt x="0" y="5"/>
                  </a:lnTo>
                  <a:lnTo>
                    <a:pt x="586036" y="5"/>
                  </a:lnTo>
                  <a:cubicBezTo>
                    <a:pt x="591628" y="5"/>
                    <a:pt x="596161" y="436566"/>
                    <a:pt x="596161" y="975088"/>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35452" rIns="35452" bIns="35453" numCol="1" spcCol="1270" anchor="ctr" anchorCtr="0">
              <a:noAutofit/>
            </a:bodyPr>
            <a:lstStyle/>
            <a:p>
              <a:pPr marL="57150" lvl="1" indent="-57150" algn="l" defTabSz="444500">
                <a:spcBef>
                  <a:spcPct val="0"/>
                </a:spcBef>
                <a:spcAft>
                  <a:spcPct val="15000"/>
                </a:spcAft>
                <a:buChar char="•"/>
              </a:pPr>
              <a:r>
                <a:rPr kumimoji="1" lang="ja-JP" altLang="en-US" sz="1000" kern="1200" dirty="0">
                  <a:latin typeface="+mn-ea"/>
                  <a:ea typeface="+mn-ea"/>
                </a:rPr>
                <a:t>書類審査、施設検査に合格した場合は、許可期限、許可条件を付して許可されます。</a:t>
              </a:r>
              <a:r>
                <a:rPr kumimoji="1" lang="ja-JP" altLang="en-US" sz="1000" b="1" u="sng" kern="1200" dirty="0">
                  <a:latin typeface="+mn-ea"/>
                  <a:ea typeface="+mn-ea"/>
                </a:rPr>
                <a:t>（許可された旨の通知をもって営業を開始できます</a:t>
              </a:r>
              <a:r>
                <a:rPr kumimoji="1" lang="ja-JP" altLang="en-US" sz="1000" b="1" u="sng" dirty="0">
                  <a:latin typeface="+mn-ea"/>
                </a:rPr>
                <a:t>。</a:t>
              </a:r>
              <a:r>
                <a:rPr kumimoji="1" lang="ja-JP" altLang="en-US" sz="1000" b="1" u="sng" kern="1200" dirty="0">
                  <a:latin typeface="+mn-ea"/>
                  <a:ea typeface="+mn-ea"/>
                </a:rPr>
                <a:t>）</a:t>
              </a:r>
              <a:endParaRPr kumimoji="1" lang="ja-JP" altLang="en-US" sz="1000" kern="1200" dirty="0"/>
            </a:p>
          </p:txBody>
        </p:sp>
        <p:sp>
          <p:nvSpPr>
            <p:cNvPr id="19" name="フリーフォーム: 図形 18">
              <a:extLst>
                <a:ext uri="{FF2B5EF4-FFF2-40B4-BE49-F238E27FC236}">
                  <a16:creationId xmlns:a16="http://schemas.microsoft.com/office/drawing/2014/main" id="{3E4A57C7-4ECE-448B-8534-A3F9BC26149F}"/>
                </a:ext>
              </a:extLst>
            </p:cNvPr>
            <p:cNvSpPr/>
            <p:nvPr/>
          </p:nvSpPr>
          <p:spPr>
            <a:xfrm>
              <a:off x="835812" y="5100420"/>
              <a:ext cx="5850401" cy="448741"/>
            </a:xfrm>
            <a:custGeom>
              <a:avLst/>
              <a:gdLst>
                <a:gd name="connsiteX0" fmla="*/ 99362 w 596161"/>
                <a:gd name="connsiteY0" fmla="*/ 0 h 5850400"/>
                <a:gd name="connsiteX1" fmla="*/ 496799 w 596161"/>
                <a:gd name="connsiteY1" fmla="*/ 0 h 5850400"/>
                <a:gd name="connsiteX2" fmla="*/ 596161 w 596161"/>
                <a:gd name="connsiteY2" fmla="*/ 99362 h 5850400"/>
                <a:gd name="connsiteX3" fmla="*/ 596161 w 596161"/>
                <a:gd name="connsiteY3" fmla="*/ 5850400 h 5850400"/>
                <a:gd name="connsiteX4" fmla="*/ 596161 w 596161"/>
                <a:gd name="connsiteY4" fmla="*/ 5850400 h 5850400"/>
                <a:gd name="connsiteX5" fmla="*/ 0 w 596161"/>
                <a:gd name="connsiteY5" fmla="*/ 5850400 h 5850400"/>
                <a:gd name="connsiteX6" fmla="*/ 0 w 596161"/>
                <a:gd name="connsiteY6" fmla="*/ 5850400 h 5850400"/>
                <a:gd name="connsiteX7" fmla="*/ 0 w 596161"/>
                <a:gd name="connsiteY7" fmla="*/ 99362 h 5850400"/>
                <a:gd name="connsiteX8" fmla="*/ 99362 w 596161"/>
                <a:gd name="connsiteY8" fmla="*/ 0 h 585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161" h="5850400">
                  <a:moveTo>
                    <a:pt x="596161" y="975088"/>
                  </a:moveTo>
                  <a:lnTo>
                    <a:pt x="596161" y="4875312"/>
                  </a:lnTo>
                  <a:cubicBezTo>
                    <a:pt x="596161" y="5413834"/>
                    <a:pt x="591628" y="5850395"/>
                    <a:pt x="586036" y="5850395"/>
                  </a:cubicBezTo>
                  <a:lnTo>
                    <a:pt x="0" y="5850395"/>
                  </a:lnTo>
                  <a:lnTo>
                    <a:pt x="0" y="5850395"/>
                  </a:lnTo>
                  <a:lnTo>
                    <a:pt x="0" y="5"/>
                  </a:lnTo>
                  <a:lnTo>
                    <a:pt x="0" y="5"/>
                  </a:lnTo>
                  <a:lnTo>
                    <a:pt x="586036" y="5"/>
                  </a:lnTo>
                  <a:cubicBezTo>
                    <a:pt x="591628" y="5"/>
                    <a:pt x="596161" y="436566"/>
                    <a:pt x="596161" y="975088"/>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35452" rIns="35452" bIns="35453" numCol="1" spcCol="1270" anchor="ctr" anchorCtr="0">
              <a:noAutofit/>
            </a:bodyPr>
            <a:lstStyle/>
            <a:p>
              <a:pPr marL="57150" lvl="1" indent="-57150" algn="l" defTabSz="444500">
                <a:spcBef>
                  <a:spcPct val="0"/>
                </a:spcBef>
                <a:spcAft>
                  <a:spcPct val="15000"/>
                </a:spcAft>
                <a:buChar char="•"/>
              </a:pPr>
              <a:r>
                <a:rPr lang="ja-JP" altLang="en-US" sz="1000" kern="1200" dirty="0">
                  <a:latin typeface="+mn-ea"/>
                  <a:ea typeface="+mn-ea"/>
                </a:rPr>
                <a:t>許可証は、窓口で交付します。郵送希望者は、申請時にレターパックプラスを用意してください。</a:t>
              </a:r>
              <a:endParaRPr kumimoji="1" lang="ja-JP" altLang="en-US" sz="1000" kern="1200" dirty="0"/>
            </a:p>
            <a:p>
              <a:pPr marL="57150" lvl="1" indent="-57150" algn="l" defTabSz="444500">
                <a:spcBef>
                  <a:spcPct val="0"/>
                </a:spcBef>
                <a:spcAft>
                  <a:spcPct val="15000"/>
                </a:spcAft>
                <a:buChar char="•"/>
              </a:pPr>
              <a:r>
                <a:rPr lang="ja-JP" altLang="en-US" sz="1000" kern="1200" dirty="0">
                  <a:latin typeface="+mn-ea"/>
                  <a:ea typeface="+mn-ea"/>
                </a:rPr>
                <a:t>営業中は、車内の見やすい場所に営業許可証を掲示してください。</a:t>
              </a:r>
              <a:endParaRPr kumimoji="1" lang="ja-JP" altLang="en-US" sz="1000" kern="1200" dirty="0"/>
            </a:p>
          </p:txBody>
        </p:sp>
        <p:sp>
          <p:nvSpPr>
            <p:cNvPr id="21" name="フリーフォーム: 図形 20">
              <a:extLst>
                <a:ext uri="{FF2B5EF4-FFF2-40B4-BE49-F238E27FC236}">
                  <a16:creationId xmlns:a16="http://schemas.microsoft.com/office/drawing/2014/main" id="{626D2AA6-6E29-4695-B1DC-D3DD28F6214D}"/>
                </a:ext>
              </a:extLst>
            </p:cNvPr>
            <p:cNvSpPr/>
            <p:nvPr/>
          </p:nvSpPr>
          <p:spPr>
            <a:xfrm>
              <a:off x="193792" y="4417600"/>
              <a:ext cx="642019" cy="871306"/>
            </a:xfrm>
            <a:custGeom>
              <a:avLst/>
              <a:gdLst>
                <a:gd name="connsiteX0" fmla="*/ 0 w 917171"/>
                <a:gd name="connsiteY0" fmla="*/ 0 h 642019"/>
                <a:gd name="connsiteX1" fmla="*/ 596162 w 917171"/>
                <a:gd name="connsiteY1" fmla="*/ 0 h 642019"/>
                <a:gd name="connsiteX2" fmla="*/ 917171 w 917171"/>
                <a:gd name="connsiteY2" fmla="*/ 321010 h 642019"/>
                <a:gd name="connsiteX3" fmla="*/ 596162 w 917171"/>
                <a:gd name="connsiteY3" fmla="*/ 642019 h 642019"/>
                <a:gd name="connsiteX4" fmla="*/ 0 w 917171"/>
                <a:gd name="connsiteY4" fmla="*/ 642019 h 642019"/>
                <a:gd name="connsiteX5" fmla="*/ 321010 w 917171"/>
                <a:gd name="connsiteY5" fmla="*/ 321010 h 642019"/>
                <a:gd name="connsiteX6" fmla="*/ 0 w 917171"/>
                <a:gd name="connsiteY6" fmla="*/ 0 h 6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71" h="642019">
                  <a:moveTo>
                    <a:pt x="917171" y="0"/>
                  </a:moveTo>
                  <a:lnTo>
                    <a:pt x="917171" y="417313"/>
                  </a:lnTo>
                  <a:lnTo>
                    <a:pt x="458585" y="642019"/>
                  </a:lnTo>
                  <a:lnTo>
                    <a:pt x="0" y="417313"/>
                  </a:lnTo>
                  <a:lnTo>
                    <a:pt x="0" y="0"/>
                  </a:lnTo>
                  <a:lnTo>
                    <a:pt x="458585" y="224707"/>
                  </a:lnTo>
                  <a:lnTo>
                    <a:pt x="917171" y="0"/>
                  </a:lnTo>
                  <a:close/>
                </a:path>
              </a:pathLst>
            </a:custGeom>
            <a:solidFill>
              <a:schemeClr val="accent2">
                <a:lumMod val="75000"/>
              </a:schemeClr>
            </a:solidFill>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1" tIns="329900" rIns="8889" bIns="329899" numCol="1" spcCol="1270" anchor="ctr" anchorCtr="0">
              <a:noAutofit/>
            </a:bodyPr>
            <a:lstStyle/>
            <a:p>
              <a:pPr marL="0" lvl="0" indent="0" algn="ctr" defTabSz="622300">
                <a:lnSpc>
                  <a:spcPct val="90000"/>
                </a:lnSpc>
                <a:spcBef>
                  <a:spcPct val="0"/>
                </a:spcBef>
                <a:spcAft>
                  <a:spcPct val="35000"/>
                </a:spcAft>
                <a:buNone/>
              </a:pPr>
              <a:r>
                <a:rPr kumimoji="1" lang="ja-JP" altLang="en-US" sz="1400" b="1" dirty="0">
                  <a:latin typeface="+mn-ea"/>
                </a:rPr>
                <a:t>許可</a:t>
              </a:r>
              <a:endParaRPr kumimoji="1" lang="ja-JP" altLang="en-US" sz="1400" b="1" kern="1200" dirty="0"/>
            </a:p>
          </p:txBody>
        </p:sp>
        <p:sp>
          <p:nvSpPr>
            <p:cNvPr id="22" name="フリーフォーム: 図形 21">
              <a:extLst>
                <a:ext uri="{FF2B5EF4-FFF2-40B4-BE49-F238E27FC236}">
                  <a16:creationId xmlns:a16="http://schemas.microsoft.com/office/drawing/2014/main" id="{64E4CC22-E616-4A19-9FB4-9772283EA795}"/>
                </a:ext>
              </a:extLst>
            </p:cNvPr>
            <p:cNvSpPr/>
            <p:nvPr/>
          </p:nvSpPr>
          <p:spPr>
            <a:xfrm>
              <a:off x="193792" y="3857378"/>
              <a:ext cx="642019" cy="871306"/>
            </a:xfrm>
            <a:custGeom>
              <a:avLst/>
              <a:gdLst>
                <a:gd name="connsiteX0" fmla="*/ 0 w 917171"/>
                <a:gd name="connsiteY0" fmla="*/ 0 h 642019"/>
                <a:gd name="connsiteX1" fmla="*/ 596162 w 917171"/>
                <a:gd name="connsiteY1" fmla="*/ 0 h 642019"/>
                <a:gd name="connsiteX2" fmla="*/ 917171 w 917171"/>
                <a:gd name="connsiteY2" fmla="*/ 321010 h 642019"/>
                <a:gd name="connsiteX3" fmla="*/ 596162 w 917171"/>
                <a:gd name="connsiteY3" fmla="*/ 642019 h 642019"/>
                <a:gd name="connsiteX4" fmla="*/ 0 w 917171"/>
                <a:gd name="connsiteY4" fmla="*/ 642019 h 642019"/>
                <a:gd name="connsiteX5" fmla="*/ 321010 w 917171"/>
                <a:gd name="connsiteY5" fmla="*/ 321010 h 642019"/>
                <a:gd name="connsiteX6" fmla="*/ 0 w 917171"/>
                <a:gd name="connsiteY6" fmla="*/ 0 h 6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71" h="642019">
                  <a:moveTo>
                    <a:pt x="917171" y="0"/>
                  </a:moveTo>
                  <a:lnTo>
                    <a:pt x="917171" y="417313"/>
                  </a:lnTo>
                  <a:lnTo>
                    <a:pt x="458585" y="642019"/>
                  </a:lnTo>
                  <a:lnTo>
                    <a:pt x="0" y="417313"/>
                  </a:lnTo>
                  <a:lnTo>
                    <a:pt x="0" y="0"/>
                  </a:lnTo>
                  <a:lnTo>
                    <a:pt x="458585" y="224707"/>
                  </a:lnTo>
                  <a:lnTo>
                    <a:pt x="917171"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1" tIns="329900" rIns="8889" bIns="329899"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latin typeface="+mn-ea"/>
                  <a:ea typeface="+mn-ea"/>
                </a:rPr>
                <a:t>検査</a:t>
              </a:r>
              <a:endParaRPr kumimoji="1" lang="ja-JP" altLang="en-US" sz="1400" b="1" kern="1200" dirty="0"/>
            </a:p>
          </p:txBody>
        </p:sp>
        <p:sp>
          <p:nvSpPr>
            <p:cNvPr id="23" name="フリーフォーム: 図形 22">
              <a:extLst>
                <a:ext uri="{FF2B5EF4-FFF2-40B4-BE49-F238E27FC236}">
                  <a16:creationId xmlns:a16="http://schemas.microsoft.com/office/drawing/2014/main" id="{825CCD53-D2A2-495C-A389-B8CBB5F2F060}"/>
                </a:ext>
              </a:extLst>
            </p:cNvPr>
            <p:cNvSpPr/>
            <p:nvPr/>
          </p:nvSpPr>
          <p:spPr>
            <a:xfrm>
              <a:off x="193792" y="2719110"/>
              <a:ext cx="642019" cy="871306"/>
            </a:xfrm>
            <a:custGeom>
              <a:avLst/>
              <a:gdLst>
                <a:gd name="connsiteX0" fmla="*/ 0 w 917171"/>
                <a:gd name="connsiteY0" fmla="*/ 0 h 642019"/>
                <a:gd name="connsiteX1" fmla="*/ 596162 w 917171"/>
                <a:gd name="connsiteY1" fmla="*/ 0 h 642019"/>
                <a:gd name="connsiteX2" fmla="*/ 917171 w 917171"/>
                <a:gd name="connsiteY2" fmla="*/ 321010 h 642019"/>
                <a:gd name="connsiteX3" fmla="*/ 596162 w 917171"/>
                <a:gd name="connsiteY3" fmla="*/ 642019 h 642019"/>
                <a:gd name="connsiteX4" fmla="*/ 0 w 917171"/>
                <a:gd name="connsiteY4" fmla="*/ 642019 h 642019"/>
                <a:gd name="connsiteX5" fmla="*/ 321010 w 917171"/>
                <a:gd name="connsiteY5" fmla="*/ 321010 h 642019"/>
                <a:gd name="connsiteX6" fmla="*/ 0 w 917171"/>
                <a:gd name="connsiteY6" fmla="*/ 0 h 6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71" h="642019">
                  <a:moveTo>
                    <a:pt x="917171" y="0"/>
                  </a:moveTo>
                  <a:lnTo>
                    <a:pt x="917171" y="417313"/>
                  </a:lnTo>
                  <a:lnTo>
                    <a:pt x="458585" y="642019"/>
                  </a:lnTo>
                  <a:lnTo>
                    <a:pt x="0" y="417313"/>
                  </a:lnTo>
                  <a:lnTo>
                    <a:pt x="0" y="0"/>
                  </a:lnTo>
                  <a:lnTo>
                    <a:pt x="458585" y="224707"/>
                  </a:lnTo>
                  <a:lnTo>
                    <a:pt x="917171"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1" tIns="329900" rIns="8889" bIns="329899" numCol="1" spcCol="1270" anchor="ctr" anchorCtr="0">
              <a:noAutofit/>
            </a:bodyPr>
            <a:lstStyle/>
            <a:p>
              <a:pPr marL="0" lvl="0" indent="0" algn="ctr" defTabSz="622300">
                <a:lnSpc>
                  <a:spcPct val="90000"/>
                </a:lnSpc>
                <a:spcBef>
                  <a:spcPct val="0"/>
                </a:spcBef>
                <a:spcAft>
                  <a:spcPct val="35000"/>
                </a:spcAft>
                <a:buNone/>
              </a:pPr>
              <a:r>
                <a:rPr kumimoji="1" lang="ja-JP" altLang="en-US" sz="1400" b="1" dirty="0">
                  <a:latin typeface="+mn-ea"/>
                </a:rPr>
                <a:t>相談</a:t>
              </a:r>
              <a:endParaRPr kumimoji="1" lang="ja-JP" altLang="en-US" sz="1400" b="1" kern="1200" dirty="0"/>
            </a:p>
          </p:txBody>
        </p:sp>
      </p:grpSp>
      <p:sp>
        <p:nvSpPr>
          <p:cNvPr id="24" name="テキスト ボックス 23">
            <a:extLst>
              <a:ext uri="{FF2B5EF4-FFF2-40B4-BE49-F238E27FC236}">
                <a16:creationId xmlns:a16="http://schemas.microsoft.com/office/drawing/2014/main" id="{D61AB533-9656-44BD-B2FB-FF96B31C8504}"/>
              </a:ext>
            </a:extLst>
          </p:cNvPr>
          <p:cNvSpPr txBox="1"/>
          <p:nvPr/>
        </p:nvSpPr>
        <p:spPr>
          <a:xfrm>
            <a:off x="0" y="5547276"/>
            <a:ext cx="6858000" cy="307777"/>
          </a:xfrm>
          <a:prstGeom prst="rect">
            <a:avLst/>
          </a:prstGeom>
          <a:solidFill>
            <a:schemeClr val="accent2">
              <a:lumMod val="40000"/>
              <a:lumOff val="60000"/>
            </a:schemeClr>
          </a:solidFill>
          <a:ln w="15875">
            <a:noFill/>
          </a:ln>
        </p:spPr>
        <p:txBody>
          <a:bodyPr wrap="square" rtlCol="0">
            <a:spAutoFit/>
          </a:bodyPr>
          <a:lstStyle/>
          <a:p>
            <a:pPr algn="ctr"/>
            <a:r>
              <a:rPr kumimoji="1" lang="ja-JP" altLang="en-US" sz="1400" b="1" dirty="0"/>
              <a:t>申請時に必要なもの</a:t>
            </a:r>
            <a:endParaRPr kumimoji="1" lang="en-US" altLang="ja-JP" sz="1400" b="1" dirty="0"/>
          </a:p>
        </p:txBody>
      </p:sp>
      <p:sp>
        <p:nvSpPr>
          <p:cNvPr id="28" name="テキスト ボックス 27">
            <a:extLst>
              <a:ext uri="{FF2B5EF4-FFF2-40B4-BE49-F238E27FC236}">
                <a16:creationId xmlns:a16="http://schemas.microsoft.com/office/drawing/2014/main" id="{957E6ADF-A1D5-4709-8FDA-C0F99D502DC1}"/>
              </a:ext>
            </a:extLst>
          </p:cNvPr>
          <p:cNvSpPr txBox="1"/>
          <p:nvPr/>
        </p:nvSpPr>
        <p:spPr>
          <a:xfrm>
            <a:off x="0" y="8306710"/>
            <a:ext cx="6858000" cy="307777"/>
          </a:xfrm>
          <a:prstGeom prst="rect">
            <a:avLst/>
          </a:prstGeom>
          <a:solidFill>
            <a:schemeClr val="accent2">
              <a:lumMod val="40000"/>
              <a:lumOff val="60000"/>
            </a:schemeClr>
          </a:solidFill>
          <a:ln w="15875">
            <a:noFill/>
          </a:ln>
        </p:spPr>
        <p:txBody>
          <a:bodyPr wrap="square" rtlCol="0">
            <a:spAutoFit/>
          </a:bodyPr>
          <a:lstStyle/>
          <a:p>
            <a:pPr algn="ctr"/>
            <a:r>
              <a:rPr kumimoji="1" lang="en-US" altLang="ja-JP" sz="1400" b="1" dirty="0"/>
              <a:t>HACCP</a:t>
            </a:r>
            <a:r>
              <a:rPr kumimoji="1" lang="ja-JP" altLang="en-US" sz="1400" b="1" dirty="0"/>
              <a:t>の考え方を取り入れた衛生管理の実施</a:t>
            </a:r>
            <a:endParaRPr kumimoji="1" lang="en-US" altLang="ja-JP" sz="1400" b="1" dirty="0"/>
          </a:p>
        </p:txBody>
      </p:sp>
      <p:grpSp>
        <p:nvGrpSpPr>
          <p:cNvPr id="29" name="グループ化 28">
            <a:extLst>
              <a:ext uri="{FF2B5EF4-FFF2-40B4-BE49-F238E27FC236}">
                <a16:creationId xmlns:a16="http://schemas.microsoft.com/office/drawing/2014/main" id="{574FD978-8CE1-4C33-B1E5-37036F4B6E93}"/>
              </a:ext>
            </a:extLst>
          </p:cNvPr>
          <p:cNvGrpSpPr/>
          <p:nvPr/>
        </p:nvGrpSpPr>
        <p:grpSpPr>
          <a:xfrm>
            <a:off x="4801874" y="8644882"/>
            <a:ext cx="1958171" cy="1200329"/>
            <a:chOff x="5486025" y="4080352"/>
            <a:chExt cx="1884339" cy="1200329"/>
          </a:xfrm>
        </p:grpSpPr>
        <p:sp>
          <p:nvSpPr>
            <p:cNvPr id="30" name="テキスト ボックス 29">
              <a:extLst>
                <a:ext uri="{FF2B5EF4-FFF2-40B4-BE49-F238E27FC236}">
                  <a16:creationId xmlns:a16="http://schemas.microsoft.com/office/drawing/2014/main" id="{0F401CCF-1843-4538-B671-FBD3E7338B8B}"/>
                </a:ext>
              </a:extLst>
            </p:cNvPr>
            <p:cNvSpPr txBox="1"/>
            <p:nvPr/>
          </p:nvSpPr>
          <p:spPr>
            <a:xfrm>
              <a:off x="5486025" y="4080352"/>
              <a:ext cx="1884339" cy="1200329"/>
            </a:xfrm>
            <a:prstGeom prst="rect">
              <a:avLst/>
            </a:prstGeom>
            <a:noFill/>
            <a:ln>
              <a:noFill/>
            </a:ln>
          </p:spPr>
          <p:txBody>
            <a:bodyPr wrap="square" rtlCol="0">
              <a:spAutoFit/>
            </a:bodyPr>
            <a:lstStyle/>
            <a:p>
              <a:r>
                <a:rPr kumimoji="1" lang="ja-JP" altLang="en-US" sz="900" dirty="0">
                  <a:latin typeface="Meiryo UI" panose="020B0604030504040204" pitchFamily="50" charset="-128"/>
                  <a:ea typeface="Meiryo UI" panose="020B0604030504040204" pitchFamily="50" charset="-128"/>
                </a:rPr>
                <a:t>厚生労働省</a:t>
              </a:r>
              <a:r>
                <a:rPr kumimoji="1" lang="en-US" altLang="ja-JP" sz="900" dirty="0">
                  <a:latin typeface="Meiryo UI" panose="020B0604030504040204" pitchFamily="50" charset="-128"/>
                  <a:ea typeface="Meiryo UI" panose="020B0604030504040204" pitchFamily="50" charset="-128"/>
                </a:rPr>
                <a:t>HP</a:t>
              </a:r>
              <a:r>
                <a:rPr kumimoji="1" lang="ja-JP" altLang="en-US" sz="900" dirty="0">
                  <a:latin typeface="Meiryo UI" panose="020B0604030504040204" pitchFamily="50" charset="-128"/>
                  <a:ea typeface="Meiryo UI" panose="020B0604030504040204" pitchFamily="50" charset="-128"/>
                </a:rPr>
                <a:t>「</a:t>
              </a:r>
              <a:r>
                <a:rPr kumimoji="1" lang="en-US" altLang="ja-JP" sz="900" dirty="0">
                  <a:latin typeface="Meiryo UI" panose="020B0604030504040204" pitchFamily="50" charset="-128"/>
                  <a:ea typeface="Meiryo UI" panose="020B0604030504040204" pitchFamily="50" charset="-128"/>
                </a:rPr>
                <a:t>HACCP</a:t>
              </a:r>
              <a:r>
                <a:rPr kumimoji="1" lang="ja-JP" altLang="en-US" sz="900" dirty="0">
                  <a:latin typeface="Meiryo UI" panose="020B0604030504040204" pitchFamily="50" charset="-128"/>
                  <a:ea typeface="Meiryo UI" panose="020B0604030504040204" pitchFamily="50" charset="-128"/>
                </a:rPr>
                <a:t>の考え方を取り入れた衛生管理のための手引書」</a:t>
              </a:r>
              <a:endParaRPr kumimoji="1" lang="en-US" altLang="ja-JP" sz="90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endParaRPr kumimoji="1" lang="ja-JP" altLang="en-US" sz="9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A711C2B4-47FA-43C5-8631-53E107BE9F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194" y="4404791"/>
              <a:ext cx="792000" cy="792000"/>
            </a:xfrm>
            <a:prstGeom prst="rect">
              <a:avLst/>
            </a:prstGeom>
          </p:spPr>
        </p:pic>
      </p:grpSp>
      <p:sp>
        <p:nvSpPr>
          <p:cNvPr id="32" name="正方形/長方形 31">
            <a:extLst>
              <a:ext uri="{FF2B5EF4-FFF2-40B4-BE49-F238E27FC236}">
                <a16:creationId xmlns:a16="http://schemas.microsoft.com/office/drawing/2014/main" id="{C528509B-818E-4DB5-BD3A-13CEC5BE2A92}"/>
              </a:ext>
            </a:extLst>
          </p:cNvPr>
          <p:cNvSpPr/>
          <p:nvPr/>
        </p:nvSpPr>
        <p:spPr>
          <a:xfrm>
            <a:off x="267626" y="8705672"/>
            <a:ext cx="4725391" cy="1200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n-ea"/>
              </a:rPr>
              <a:t>法改正により、</a:t>
            </a:r>
            <a:r>
              <a:rPr lang="en-US" altLang="ja-JP" sz="1000" dirty="0">
                <a:solidFill>
                  <a:schemeClr val="tx1"/>
                </a:solidFill>
                <a:latin typeface="+mn-ea"/>
              </a:rPr>
              <a:t>HACCP</a:t>
            </a:r>
            <a:r>
              <a:rPr lang="ja-JP" altLang="en-US" sz="1000" dirty="0">
                <a:solidFill>
                  <a:schemeClr val="tx1"/>
                </a:solidFill>
                <a:latin typeface="+mn-ea"/>
              </a:rPr>
              <a:t>に沿った衛生管理が義務化されました。</a:t>
            </a:r>
            <a:endParaRPr lang="en-US" altLang="ja-JP" sz="1000" dirty="0">
              <a:solidFill>
                <a:schemeClr val="tx1"/>
              </a:solidFill>
              <a:latin typeface="+mn-ea"/>
            </a:endParaRPr>
          </a:p>
          <a:p>
            <a:r>
              <a:rPr lang="ja-JP" altLang="en-US" sz="1000" dirty="0">
                <a:solidFill>
                  <a:schemeClr val="tx1"/>
                </a:solidFill>
                <a:latin typeface="+mn-ea"/>
              </a:rPr>
              <a:t>業界団体が作成した手引書（</a:t>
            </a:r>
            <a:r>
              <a:rPr lang="en-US" altLang="ja-JP" sz="1000" dirty="0">
                <a:solidFill>
                  <a:schemeClr val="tx1"/>
                </a:solidFill>
                <a:latin typeface="+mn-ea"/>
              </a:rPr>
              <a:t>※</a:t>
            </a:r>
            <a:r>
              <a:rPr lang="ja-JP" altLang="en-US" sz="1000" dirty="0">
                <a:solidFill>
                  <a:schemeClr val="tx1"/>
                </a:solidFill>
                <a:latin typeface="+mn-ea"/>
              </a:rPr>
              <a:t>）に基づき、衛生管理計画を作成したうえで、毎日の衛生管理の実施や記録の作成・保存を行うことが必要となります。</a:t>
            </a:r>
            <a:endParaRPr lang="en-US" altLang="ja-JP" sz="1000" dirty="0">
              <a:solidFill>
                <a:schemeClr val="tx1"/>
              </a:solidFill>
              <a:latin typeface="+mn-ea"/>
            </a:endParaRPr>
          </a:p>
          <a:p>
            <a:endParaRPr lang="en-US" altLang="ja-JP" sz="1000" dirty="0">
              <a:solidFill>
                <a:schemeClr val="tx1"/>
              </a:solidFill>
              <a:latin typeface="+mn-ea"/>
            </a:endParaRPr>
          </a:p>
          <a:p>
            <a:r>
              <a:rPr lang="en-US" altLang="ja-JP" sz="1000" dirty="0">
                <a:solidFill>
                  <a:schemeClr val="tx1"/>
                </a:solidFill>
                <a:latin typeface="+mn-ea"/>
              </a:rPr>
              <a:t>※</a:t>
            </a:r>
            <a:r>
              <a:rPr lang="ja-JP" altLang="en-US" sz="1000" dirty="0">
                <a:solidFill>
                  <a:schemeClr val="tx1"/>
                </a:solidFill>
                <a:latin typeface="+mn-ea"/>
              </a:rPr>
              <a:t>手引書は、厚生労働省ホームページをご覧ください。</a:t>
            </a:r>
            <a:endParaRPr lang="en-US" altLang="ja-JP" sz="1000" dirty="0">
              <a:solidFill>
                <a:schemeClr val="tx1"/>
              </a:solidFill>
              <a:latin typeface="+mn-ea"/>
            </a:endParaRPr>
          </a:p>
          <a:p>
            <a:r>
              <a:rPr lang="ja-JP" altLang="en-US" sz="1000" dirty="0">
                <a:solidFill>
                  <a:schemeClr val="tx1"/>
                </a:solidFill>
                <a:latin typeface="+mn-ea"/>
              </a:rPr>
              <a:t>　右の二次元コード又は「厚生労働省</a:t>
            </a:r>
            <a:r>
              <a:rPr lang="en-US" altLang="ja-JP" sz="1000" dirty="0">
                <a:solidFill>
                  <a:schemeClr val="tx1"/>
                </a:solidFill>
                <a:latin typeface="+mn-ea"/>
              </a:rPr>
              <a:t>HACCP</a:t>
            </a:r>
            <a:r>
              <a:rPr lang="ja-JP" altLang="en-US" sz="1000" dirty="0">
                <a:solidFill>
                  <a:schemeClr val="tx1"/>
                </a:solidFill>
                <a:latin typeface="+mn-ea"/>
              </a:rPr>
              <a:t>手引書」で検索　</a:t>
            </a:r>
            <a:endParaRPr lang="en-US" altLang="ja-JP" sz="1000" dirty="0">
              <a:solidFill>
                <a:schemeClr val="tx1"/>
              </a:solidFill>
              <a:latin typeface="+mn-ea"/>
            </a:endParaRPr>
          </a:p>
          <a:p>
            <a:pPr algn="r"/>
            <a:r>
              <a:rPr lang="ja-JP" altLang="en-US" sz="1200" dirty="0">
                <a:solidFill>
                  <a:schemeClr val="tx1"/>
                </a:solidFill>
                <a:latin typeface="+mn-ea"/>
              </a:rPr>
              <a:t>　</a:t>
            </a:r>
            <a:endParaRPr lang="en-US" altLang="ja-JP" sz="1200" dirty="0">
              <a:solidFill>
                <a:schemeClr val="tx1"/>
              </a:solidFill>
              <a:latin typeface="+mn-ea"/>
            </a:endParaRPr>
          </a:p>
          <a:p>
            <a:endParaRPr lang="ja-JP" altLang="en-US" sz="1200" dirty="0">
              <a:solidFill>
                <a:schemeClr val="tx1"/>
              </a:solidFill>
              <a:latin typeface="+mn-ea"/>
            </a:endParaRPr>
          </a:p>
        </p:txBody>
      </p:sp>
      <p:pic>
        <p:nvPicPr>
          <p:cNvPr id="2" name="図 1">
            <a:extLst>
              <a:ext uri="{FF2B5EF4-FFF2-40B4-BE49-F238E27FC236}">
                <a16:creationId xmlns:a16="http://schemas.microsoft.com/office/drawing/2014/main" id="{3BB98B22-3DE7-413A-A9F5-953581BDB914}"/>
              </a:ext>
            </a:extLst>
          </p:cNvPr>
          <p:cNvPicPr>
            <a:picLocks noChangeAspect="1"/>
          </p:cNvPicPr>
          <p:nvPr/>
        </p:nvPicPr>
        <p:blipFill>
          <a:blip r:embed="rId3"/>
          <a:stretch>
            <a:fillRect/>
          </a:stretch>
        </p:blipFill>
        <p:spPr>
          <a:xfrm>
            <a:off x="42320" y="12128"/>
            <a:ext cx="944962" cy="310923"/>
          </a:xfrm>
          <a:prstGeom prst="rect">
            <a:avLst/>
          </a:prstGeom>
        </p:spPr>
      </p:pic>
    </p:spTree>
    <p:extLst>
      <p:ext uri="{BB962C8B-B14F-4D97-AF65-F5344CB8AC3E}">
        <p14:creationId xmlns:p14="http://schemas.microsoft.com/office/powerpoint/2010/main" val="3581760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6509982" y="9622822"/>
            <a:ext cx="352463" cy="276999"/>
          </a:xfrm>
          <a:prstGeom prst="rect">
            <a:avLst/>
          </a:prstGeom>
          <a:noFill/>
        </p:spPr>
        <p:txBody>
          <a:bodyPr wrap="square" rtlCol="0">
            <a:spAutoFit/>
          </a:bodyPr>
          <a:lstStyle/>
          <a:p>
            <a:pPr algn="ctr"/>
            <a:r>
              <a:rPr kumimoji="1" lang="ja-JP" altLang="en-US" sz="1200" b="1" dirty="0"/>
              <a:t>２</a:t>
            </a:r>
          </a:p>
        </p:txBody>
      </p:sp>
      <p:sp>
        <p:nvSpPr>
          <p:cNvPr id="9" name="テキスト ボックス 8">
            <a:extLst>
              <a:ext uri="{FF2B5EF4-FFF2-40B4-BE49-F238E27FC236}">
                <a16:creationId xmlns:a16="http://schemas.microsoft.com/office/drawing/2014/main" id="{2DBC3DE8-9277-4F72-B26D-5D0EA855BF78}"/>
              </a:ext>
            </a:extLst>
          </p:cNvPr>
          <p:cNvSpPr txBox="1"/>
          <p:nvPr/>
        </p:nvSpPr>
        <p:spPr>
          <a:xfrm>
            <a:off x="-1" y="91612"/>
            <a:ext cx="6858000" cy="307777"/>
          </a:xfrm>
          <a:prstGeom prst="rect">
            <a:avLst/>
          </a:prstGeom>
          <a:solidFill>
            <a:schemeClr val="accent2">
              <a:lumMod val="40000"/>
              <a:lumOff val="60000"/>
            </a:schemeClr>
          </a:solidFill>
          <a:ln w="15875">
            <a:noFill/>
          </a:ln>
        </p:spPr>
        <p:txBody>
          <a:bodyPr wrap="square" rtlCol="0">
            <a:spAutoFit/>
          </a:bodyPr>
          <a:lstStyle/>
          <a:p>
            <a:pPr algn="ctr"/>
            <a:r>
              <a:rPr kumimoji="1" lang="ja-JP" altLang="en-US" sz="1400" b="1" dirty="0"/>
              <a:t>営業の種類について</a:t>
            </a:r>
            <a:endParaRPr kumimoji="1" lang="en-US" altLang="ja-JP" sz="1400" b="1" dirty="0"/>
          </a:p>
        </p:txBody>
      </p:sp>
      <p:sp>
        <p:nvSpPr>
          <p:cNvPr id="11" name="テキスト ボックス 10">
            <a:extLst>
              <a:ext uri="{FF2B5EF4-FFF2-40B4-BE49-F238E27FC236}">
                <a16:creationId xmlns:a16="http://schemas.microsoft.com/office/drawing/2014/main" id="{697B8EBE-45F9-4287-B978-4D215F9FC3C4}"/>
              </a:ext>
            </a:extLst>
          </p:cNvPr>
          <p:cNvSpPr txBox="1"/>
          <p:nvPr/>
        </p:nvSpPr>
        <p:spPr>
          <a:xfrm>
            <a:off x="24896" y="508593"/>
            <a:ext cx="6833102" cy="512466"/>
          </a:xfrm>
          <a:prstGeom prst="roundRect">
            <a:avLst>
              <a:gd name="adj" fmla="val 5416"/>
            </a:avLst>
          </a:prstGeom>
          <a:noFill/>
          <a:ln w="28575">
            <a:noFill/>
          </a:ln>
        </p:spPr>
        <p:txBody>
          <a:bodyPr wrap="square" lIns="36000" tIns="36000" rIns="36000" rtlCol="0" anchor="t" anchorCtr="0">
            <a:spAutoFit/>
          </a:bodyPr>
          <a:lstStyle/>
          <a:p>
            <a:pPr marL="325425" indent="-150806">
              <a:spcBef>
                <a:spcPts val="600"/>
              </a:spcBef>
            </a:pPr>
            <a:r>
              <a:rPr kumimoji="1" lang="ja-JP" altLang="en-US" sz="1200" b="1" dirty="0">
                <a:latin typeface="+mn-ea"/>
              </a:rPr>
              <a:t>①</a:t>
            </a:r>
            <a:r>
              <a:rPr kumimoji="1" lang="en-US" altLang="ja-JP" sz="1200" b="1" dirty="0">
                <a:latin typeface="+mn-ea"/>
              </a:rPr>
              <a:t> </a:t>
            </a:r>
            <a:r>
              <a:rPr kumimoji="1" lang="ja-JP" altLang="en-US" sz="1200" b="1" dirty="0">
                <a:latin typeface="+mn-ea"/>
              </a:rPr>
              <a:t>営業の種類に応じた営業内容及び給水・廃水タンクの容量</a:t>
            </a:r>
            <a:endParaRPr kumimoji="1" lang="en-US" altLang="ja-JP" sz="1200" b="1" dirty="0">
              <a:latin typeface="+mn-ea"/>
            </a:endParaRPr>
          </a:p>
          <a:p>
            <a:pPr marL="325425" indent="-150806">
              <a:spcBef>
                <a:spcPts val="600"/>
              </a:spcBef>
            </a:pPr>
            <a:r>
              <a:rPr kumimoji="1" lang="ja-JP" altLang="en-US" sz="900" dirty="0">
                <a:latin typeface="+mn-ea"/>
              </a:rPr>
              <a:t>　  </a:t>
            </a:r>
            <a:r>
              <a:rPr kumimoji="1" lang="ja-JP" altLang="en-US" sz="1000" dirty="0">
                <a:latin typeface="+mn-ea"/>
              </a:rPr>
              <a:t>営業の種類に応じた営業内容及び給水・廃水タンクの容量については、次図のとおりです。</a:t>
            </a:r>
          </a:p>
        </p:txBody>
      </p:sp>
      <p:sp>
        <p:nvSpPr>
          <p:cNvPr id="12" name="テキスト ボックス 11">
            <a:extLst>
              <a:ext uri="{FF2B5EF4-FFF2-40B4-BE49-F238E27FC236}">
                <a16:creationId xmlns:a16="http://schemas.microsoft.com/office/drawing/2014/main" id="{C8CF024C-12BE-4496-BFEC-629D5549E6D4}"/>
              </a:ext>
            </a:extLst>
          </p:cNvPr>
          <p:cNvSpPr txBox="1"/>
          <p:nvPr/>
        </p:nvSpPr>
        <p:spPr>
          <a:xfrm>
            <a:off x="22300" y="4816318"/>
            <a:ext cx="6857999" cy="670819"/>
          </a:xfrm>
          <a:prstGeom prst="roundRect">
            <a:avLst>
              <a:gd name="adj" fmla="val 5416"/>
            </a:avLst>
          </a:prstGeom>
          <a:noFill/>
        </p:spPr>
        <p:txBody>
          <a:bodyPr wrap="square" lIns="36000" tIns="36000" rIns="36000" rtlCol="0" anchor="t" anchorCtr="0">
            <a:spAutoFit/>
          </a:bodyPr>
          <a:lstStyle/>
          <a:p>
            <a:pPr marL="325425" indent="-150806">
              <a:spcBef>
                <a:spcPts val="600"/>
              </a:spcBef>
            </a:pPr>
            <a:r>
              <a:rPr kumimoji="1" lang="ja-JP" altLang="en-US" sz="1200" b="1" dirty="0">
                <a:latin typeface="+mn-ea"/>
              </a:rPr>
              <a:t>②調理の工程の数え方</a:t>
            </a:r>
            <a:endParaRPr kumimoji="1" lang="en-US" altLang="ja-JP" sz="1200" b="1" dirty="0">
              <a:latin typeface="+mn-ea"/>
            </a:endParaRPr>
          </a:p>
          <a:p>
            <a:pPr marL="325425" indent="-150806">
              <a:spcBef>
                <a:spcPts val="600"/>
              </a:spcBef>
            </a:pPr>
            <a:r>
              <a:rPr kumimoji="1" lang="ja-JP" altLang="en-US" sz="1000" dirty="0">
                <a:latin typeface="+mn-ea"/>
              </a:rPr>
              <a:t>　調理の工程とは、車内で行われる調理の一連の手順のうち、食品衛生上の危害の発生を防止するに当たり主要な　　　ものをいいます。また、調理の工程非該当リスト及びリスクリストは以下のとおりです。</a:t>
            </a:r>
            <a:endParaRPr kumimoji="1" lang="en-US" altLang="ja-JP" sz="1000" dirty="0">
              <a:latin typeface="+mn-ea"/>
            </a:endParaRPr>
          </a:p>
        </p:txBody>
      </p:sp>
      <p:graphicFrame>
        <p:nvGraphicFramePr>
          <p:cNvPr id="6" name="表 7">
            <a:extLst>
              <a:ext uri="{FF2B5EF4-FFF2-40B4-BE49-F238E27FC236}">
                <a16:creationId xmlns:a16="http://schemas.microsoft.com/office/drawing/2014/main" id="{1A702BFB-36DE-464F-A071-60FD1B697FFD}"/>
              </a:ext>
            </a:extLst>
          </p:cNvPr>
          <p:cNvGraphicFramePr>
            <a:graphicFrameLocks noGrp="1"/>
          </p:cNvGraphicFramePr>
          <p:nvPr>
            <p:extLst>
              <p:ext uri="{D42A27DB-BD31-4B8C-83A1-F6EECF244321}">
                <p14:modId xmlns:p14="http://schemas.microsoft.com/office/powerpoint/2010/main" val="2781716259"/>
              </p:ext>
            </p:extLst>
          </p:nvPr>
        </p:nvGraphicFramePr>
        <p:xfrm>
          <a:off x="158679" y="5569493"/>
          <a:ext cx="3404944" cy="3931920"/>
        </p:xfrm>
        <a:graphic>
          <a:graphicData uri="http://schemas.openxmlformats.org/drawingml/2006/table">
            <a:tbl>
              <a:tblPr firstRow="1" bandRow="1">
                <a:tableStyleId>{21E4AEA4-8DFA-4A89-87EB-49C32662AFE0}</a:tableStyleId>
              </a:tblPr>
              <a:tblGrid>
                <a:gridCol w="3404944">
                  <a:extLst>
                    <a:ext uri="{9D8B030D-6E8A-4147-A177-3AD203B41FA5}">
                      <a16:colId xmlns:a16="http://schemas.microsoft.com/office/drawing/2014/main" val="1124776901"/>
                    </a:ext>
                  </a:extLst>
                </a:gridCol>
              </a:tblGrid>
              <a:tr h="226699">
                <a:tc>
                  <a:txBody>
                    <a:bodyPr/>
                    <a:lstStyle/>
                    <a:p>
                      <a:r>
                        <a:rPr kumimoji="1" lang="ja-JP" altLang="en-US" sz="1000" b="1" dirty="0">
                          <a:solidFill>
                            <a:schemeClr val="bg1"/>
                          </a:solidFill>
                        </a:rPr>
                        <a:t>調理の工程非該当リスト</a:t>
                      </a:r>
                    </a:p>
                  </a:txBody>
                  <a:tcPr>
                    <a:solidFill>
                      <a:schemeClr val="accent2">
                        <a:lumMod val="75000"/>
                      </a:schemeClr>
                    </a:solidFill>
                  </a:tcPr>
                </a:tc>
                <a:extLst>
                  <a:ext uri="{0D108BD9-81ED-4DB2-BD59-A6C34878D82A}">
                    <a16:rowId xmlns:a16="http://schemas.microsoft.com/office/drawing/2014/main" val="2897212164"/>
                  </a:ext>
                </a:extLst>
              </a:tr>
              <a:tr h="224074">
                <a:tc>
                  <a:txBody>
                    <a:bodyPr/>
                    <a:lstStyle/>
                    <a:p>
                      <a:pPr marL="228600" marR="0" lvl="0" indent="-228600" algn="l" defTabSz="685800" rtl="0" eaLnBrk="1" fontAlgn="auto" latinLnBrk="0" hangingPunct="1">
                        <a:lnSpc>
                          <a:spcPct val="100000"/>
                        </a:lnSpc>
                        <a:spcBef>
                          <a:spcPts val="0"/>
                        </a:spcBef>
                        <a:spcAft>
                          <a:spcPts val="0"/>
                        </a:spcAft>
                        <a:buClrTx/>
                        <a:buSzTx/>
                        <a:buFontTx/>
                        <a:buAutoNum type="alphaLcPeriod"/>
                        <a:tabLst/>
                        <a:defRPr/>
                      </a:pPr>
                      <a:r>
                        <a:rPr kumimoji="1" lang="ja-JP" altLang="en-US" sz="1000" b="0" dirty="0"/>
                        <a:t>提供用の容器等に最終提供品を盛り付ける。</a:t>
                      </a:r>
                      <a:endParaRPr kumimoji="1" lang="en-US" altLang="ja-JP" sz="1000" b="0"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b="0" dirty="0"/>
                        <a:t>（組み合わせる食品に、</a:t>
                      </a:r>
                      <a:r>
                        <a:rPr kumimoji="1" lang="ja-JP" altLang="en-US" sz="1000" b="1" dirty="0"/>
                        <a:t>生食用鮮魚介類、非加熱のまま</a:t>
                      </a:r>
                      <a:endParaRPr kumimoji="1" lang="en-US" altLang="ja-JP" sz="1000" b="1"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b="1" dirty="0"/>
                        <a:t>　提供する野菜、果物及び食鳥卵</a:t>
                      </a:r>
                      <a:r>
                        <a:rPr kumimoji="1" lang="ja-JP" altLang="en-US" sz="1000" b="0" dirty="0"/>
                        <a:t>を含む場合を除く。）</a:t>
                      </a:r>
                    </a:p>
                  </a:txBody>
                  <a:tcPr/>
                </a:tc>
                <a:extLst>
                  <a:ext uri="{0D108BD9-81ED-4DB2-BD59-A6C34878D82A}">
                    <a16:rowId xmlns:a16="http://schemas.microsoft.com/office/drawing/2014/main" val="2724725470"/>
                  </a:ext>
                </a:extLst>
              </a:tr>
              <a:tr h="198362">
                <a:tc>
                  <a:txBody>
                    <a:bodyPr/>
                    <a:lstStyle/>
                    <a:p>
                      <a:pPr marL="0" indent="0" algn="l">
                        <a:spcBef>
                          <a:spcPts val="0"/>
                        </a:spcBef>
                      </a:pPr>
                      <a:r>
                        <a:rPr kumimoji="1" lang="en-US" altLang="ja-JP" sz="1000" b="0" dirty="0"/>
                        <a:t>b.</a:t>
                      </a:r>
                      <a:r>
                        <a:rPr kumimoji="1" lang="ja-JP" altLang="en-US" sz="1000" b="0" dirty="0"/>
                        <a:t>　</a:t>
                      </a:r>
                      <a:r>
                        <a:rPr kumimoji="1" lang="ja-JP" altLang="en-US" sz="1000" b="0" dirty="0">
                          <a:latin typeface="+mn-ea"/>
                          <a:ea typeface="+mn-ea"/>
                        </a:rPr>
                        <a:t>薬味又はトッピングをのせる又はふりかける。</a:t>
                      </a:r>
                      <a:endParaRPr kumimoji="1" lang="en-US" altLang="ja-JP" sz="1000" b="0" dirty="0">
                        <a:latin typeface="+mn-ea"/>
                        <a:ea typeface="+mn-ea"/>
                      </a:endParaRPr>
                    </a:p>
                    <a:p>
                      <a:pPr marL="0" indent="0" algn="l">
                        <a:spcBef>
                          <a:spcPts val="0"/>
                        </a:spcBef>
                      </a:pPr>
                      <a:r>
                        <a:rPr kumimoji="1" lang="ja-JP" altLang="en-US" sz="1000" b="0" dirty="0">
                          <a:latin typeface="+mn-ea"/>
                          <a:ea typeface="+mn-ea"/>
                        </a:rPr>
                        <a:t>　（</a:t>
                      </a:r>
                      <a:r>
                        <a:rPr kumimoji="1" lang="ja-JP" altLang="en-US" sz="1000" dirty="0">
                          <a:latin typeface="+mn-ea"/>
                          <a:ea typeface="+mn-ea"/>
                        </a:rPr>
                        <a:t>洗浄を要する調理器具を使用する場合を除く。）</a:t>
                      </a:r>
                      <a:endParaRPr kumimoji="1" lang="ja-JP" altLang="en-US" sz="1000" b="0" dirty="0">
                        <a:latin typeface="+mn-ea"/>
                        <a:ea typeface="+mn-ea"/>
                      </a:endParaRPr>
                    </a:p>
                  </a:txBody>
                  <a:tcPr/>
                </a:tc>
                <a:extLst>
                  <a:ext uri="{0D108BD9-81ED-4DB2-BD59-A6C34878D82A}">
                    <a16:rowId xmlns:a16="http://schemas.microsoft.com/office/drawing/2014/main" val="2420088856"/>
                  </a:ext>
                </a:extLst>
              </a:tr>
              <a:tr h="19836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t>c.</a:t>
                      </a:r>
                      <a:r>
                        <a:rPr kumimoji="1" lang="ja-JP" altLang="en-US" sz="1000" b="0" dirty="0"/>
                        <a:t>　調味料（塩、砂糖、ソース等）又は粉類をかける。</a:t>
                      </a:r>
                    </a:p>
                  </a:txBody>
                  <a:tcPr/>
                </a:tc>
                <a:extLst>
                  <a:ext uri="{0D108BD9-81ED-4DB2-BD59-A6C34878D82A}">
                    <a16:rowId xmlns:a16="http://schemas.microsoft.com/office/drawing/2014/main" val="3678525226"/>
                  </a:ext>
                </a:extLst>
              </a:tr>
              <a:tr h="3117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t>d.</a:t>
                      </a:r>
                      <a:r>
                        <a:rPr kumimoji="1" lang="ja-JP" altLang="en-US" sz="1000" b="0" dirty="0"/>
                        <a:t>　市販品の調味料及び粉類を用い、調味料又は</a:t>
                      </a:r>
                      <a:br>
                        <a:rPr kumimoji="1" lang="en-US" altLang="ja-JP" sz="1000" b="0" dirty="0"/>
                      </a:br>
                      <a:r>
                        <a:rPr kumimoji="1" lang="ja-JP" altLang="en-US" sz="1000" b="0" dirty="0"/>
                        <a:t>　　粉類の調製・混合を行う。</a:t>
                      </a:r>
                    </a:p>
                  </a:txBody>
                  <a:tcPr/>
                </a:tc>
                <a:extLst>
                  <a:ext uri="{0D108BD9-81ED-4DB2-BD59-A6C34878D82A}">
                    <a16:rowId xmlns:a16="http://schemas.microsoft.com/office/drawing/2014/main" val="3682021835"/>
                  </a:ext>
                </a:extLst>
              </a:tr>
              <a:tr h="311712">
                <a:tc>
                  <a:txBody>
                    <a:bodyPr/>
                    <a:lstStyle/>
                    <a:p>
                      <a:pPr algn="l"/>
                      <a:r>
                        <a:rPr kumimoji="1" lang="en-US" altLang="ja-JP" sz="1000" b="0" dirty="0"/>
                        <a:t>e.</a:t>
                      </a:r>
                      <a:r>
                        <a:rPr kumimoji="1" lang="ja-JP" altLang="en-US" sz="1000" b="0" dirty="0"/>
                        <a:t>　加熱調理する生地又は衣の調製を行う。</a:t>
                      </a:r>
                      <a:endParaRPr kumimoji="1" lang="en-US" altLang="ja-JP" sz="1000" b="0" dirty="0"/>
                    </a:p>
                    <a:p>
                      <a:pPr algn="l"/>
                      <a:r>
                        <a:rPr kumimoji="1" lang="ja-JP" altLang="en-US" sz="1000" b="0" dirty="0"/>
                        <a:t>　　（卵を割り入れる、調味料を加えることを含む。）</a:t>
                      </a:r>
                    </a:p>
                  </a:txBody>
                  <a:tcPr/>
                </a:tc>
                <a:extLst>
                  <a:ext uri="{0D108BD9-81ED-4DB2-BD59-A6C34878D82A}">
                    <a16:rowId xmlns:a16="http://schemas.microsoft.com/office/drawing/2014/main" val="3782048176"/>
                  </a:ext>
                </a:extLst>
              </a:tr>
              <a:tr h="198362">
                <a:tc>
                  <a:txBody>
                    <a:bodyPr/>
                    <a:lstStyle/>
                    <a:p>
                      <a:pPr algn="l"/>
                      <a:r>
                        <a:rPr kumimoji="1" lang="en-US" altLang="ja-JP" sz="1000" b="0" dirty="0"/>
                        <a:t>f.</a:t>
                      </a:r>
                      <a:r>
                        <a:rPr kumimoji="1" lang="ja-JP" altLang="en-US" sz="1000" b="0" dirty="0"/>
                        <a:t>　お湯を注ぐ。（コーヒーの抽出を含む。）</a:t>
                      </a:r>
                    </a:p>
                  </a:txBody>
                  <a:tcPr/>
                </a:tc>
                <a:extLst>
                  <a:ext uri="{0D108BD9-81ED-4DB2-BD59-A6C34878D82A}">
                    <a16:rowId xmlns:a16="http://schemas.microsoft.com/office/drawing/2014/main" val="3433907343"/>
                  </a:ext>
                </a:extLst>
              </a:tr>
              <a:tr h="198362">
                <a:tc>
                  <a:txBody>
                    <a:bodyPr/>
                    <a:lstStyle/>
                    <a:p>
                      <a:pPr algn="l"/>
                      <a:r>
                        <a:rPr kumimoji="1" lang="en-US" altLang="ja-JP" sz="1000" b="0" dirty="0"/>
                        <a:t>g.</a:t>
                      </a:r>
                      <a:r>
                        <a:rPr kumimoji="1" lang="ja-JP" altLang="en-US" sz="1000" b="0" dirty="0"/>
                        <a:t>　食品を加温する。</a:t>
                      </a:r>
                    </a:p>
                  </a:txBody>
                  <a:tcPr/>
                </a:tc>
                <a:extLst>
                  <a:ext uri="{0D108BD9-81ED-4DB2-BD59-A6C34878D82A}">
                    <a16:rowId xmlns:a16="http://schemas.microsoft.com/office/drawing/2014/main" val="3584615537"/>
                  </a:ext>
                </a:extLst>
              </a:tr>
              <a:tr h="198362">
                <a:tc>
                  <a:txBody>
                    <a:bodyPr/>
                    <a:lstStyle/>
                    <a:p>
                      <a:r>
                        <a:rPr kumimoji="1" lang="en-US" altLang="ja-JP" sz="1000" b="0" dirty="0"/>
                        <a:t>h.</a:t>
                      </a:r>
                      <a:r>
                        <a:rPr kumimoji="1" lang="ja-JP" altLang="en-US" sz="1000" b="0" dirty="0"/>
                        <a:t>　加熱調理前提の具材を入れる。</a:t>
                      </a:r>
                      <a:endParaRPr lang="ja-JP" altLang="en-US" sz="1000" b="0" dirty="0"/>
                    </a:p>
                  </a:txBody>
                  <a:tcPr/>
                </a:tc>
                <a:extLst>
                  <a:ext uri="{0D108BD9-81ED-4DB2-BD59-A6C34878D82A}">
                    <a16:rowId xmlns:a16="http://schemas.microsoft.com/office/drawing/2014/main" val="1163716155"/>
                  </a:ext>
                </a:extLst>
              </a:tr>
              <a:tr h="19836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err="1"/>
                        <a:t>i</a:t>
                      </a:r>
                      <a:r>
                        <a:rPr kumimoji="1" lang="en-US" altLang="ja-JP" sz="1000" b="0" dirty="0"/>
                        <a:t>.</a:t>
                      </a:r>
                      <a:r>
                        <a:rPr kumimoji="1" lang="ja-JP" altLang="en-US" sz="1000" b="0" dirty="0"/>
                        <a:t>　開封する。</a:t>
                      </a:r>
                    </a:p>
                  </a:txBody>
                  <a:tcPr/>
                </a:tc>
                <a:extLst>
                  <a:ext uri="{0D108BD9-81ED-4DB2-BD59-A6C34878D82A}">
                    <a16:rowId xmlns:a16="http://schemas.microsoft.com/office/drawing/2014/main" val="1989919237"/>
                  </a:ext>
                </a:extLst>
              </a:tr>
              <a:tr h="19836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t>j.</a:t>
                      </a:r>
                      <a:r>
                        <a:rPr kumimoji="1" lang="ja-JP" altLang="en-US" sz="1000" b="0" dirty="0"/>
                        <a:t>　器具に食品を投入する。</a:t>
                      </a:r>
                      <a:endParaRPr kumimoji="1" lang="ja-JP" altLang="en-US" sz="1000" b="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231545589"/>
                  </a:ext>
                </a:extLst>
              </a:tr>
              <a:tr h="19836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t>k.</a:t>
                      </a:r>
                      <a:r>
                        <a:rPr kumimoji="1" lang="ja-JP" altLang="en-US" sz="1000" b="0" dirty="0"/>
                        <a:t>　器具によりアイスクリーム類を容器に抽出する。</a:t>
                      </a:r>
                      <a:endParaRPr kumimoji="1" lang="ja-JP" altLang="en-US" sz="1000" b="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32914409"/>
                  </a:ext>
                </a:extLst>
              </a:tr>
              <a:tr h="19836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t>l.</a:t>
                      </a:r>
                      <a:r>
                        <a:rPr kumimoji="1" lang="ja-JP" altLang="en-US" sz="1000" b="0" dirty="0"/>
                        <a:t>　加熱した食品の粗熱を取る。</a:t>
                      </a:r>
                      <a:endParaRPr kumimoji="1" lang="ja-JP" altLang="en-US" sz="1000" b="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029209566"/>
                  </a:ext>
                </a:extLst>
              </a:tr>
            </a:tbl>
          </a:graphicData>
        </a:graphic>
      </p:graphicFrame>
      <p:graphicFrame>
        <p:nvGraphicFramePr>
          <p:cNvPr id="8" name="表 12">
            <a:extLst>
              <a:ext uri="{FF2B5EF4-FFF2-40B4-BE49-F238E27FC236}">
                <a16:creationId xmlns:a16="http://schemas.microsoft.com/office/drawing/2014/main" id="{B39ABFCA-2AA3-4E11-AAA9-1857FD295365}"/>
              </a:ext>
            </a:extLst>
          </p:cNvPr>
          <p:cNvGraphicFramePr>
            <a:graphicFrameLocks noGrp="1"/>
          </p:cNvGraphicFramePr>
          <p:nvPr>
            <p:extLst>
              <p:ext uri="{D42A27DB-BD31-4B8C-83A1-F6EECF244321}">
                <p14:modId xmlns:p14="http://schemas.microsoft.com/office/powerpoint/2010/main" val="2725411421"/>
              </p:ext>
            </p:extLst>
          </p:nvPr>
        </p:nvGraphicFramePr>
        <p:xfrm>
          <a:off x="3611556" y="5576838"/>
          <a:ext cx="3087765" cy="2192560"/>
        </p:xfrm>
        <a:graphic>
          <a:graphicData uri="http://schemas.openxmlformats.org/drawingml/2006/table">
            <a:tbl>
              <a:tblPr firstRow="1" bandRow="1">
                <a:tableStyleId>{21E4AEA4-8DFA-4A89-87EB-49C32662AFE0}</a:tableStyleId>
              </a:tblPr>
              <a:tblGrid>
                <a:gridCol w="3087765">
                  <a:extLst>
                    <a:ext uri="{9D8B030D-6E8A-4147-A177-3AD203B41FA5}">
                      <a16:colId xmlns:a16="http://schemas.microsoft.com/office/drawing/2014/main" val="3202382129"/>
                    </a:ext>
                  </a:extLst>
                </a:gridCol>
              </a:tblGrid>
              <a:tr h="248903">
                <a:tc>
                  <a:txBody>
                    <a:bodyPr/>
                    <a:lstStyle/>
                    <a:p>
                      <a:r>
                        <a:rPr kumimoji="1" lang="ja-JP" altLang="en-US" sz="1000" b="1" dirty="0">
                          <a:solidFill>
                            <a:schemeClr val="bg1"/>
                          </a:solidFill>
                          <a:latin typeface="+mn-ea"/>
                          <a:ea typeface="+mn-ea"/>
                        </a:rPr>
                        <a:t>リスクリスト（</a:t>
                      </a:r>
                      <a:r>
                        <a:rPr kumimoji="1" lang="en-US" altLang="ja-JP" sz="1000" b="1" dirty="0">
                          <a:solidFill>
                            <a:schemeClr val="bg1"/>
                          </a:solidFill>
                          <a:latin typeface="+mn-ea"/>
                          <a:ea typeface="+mn-ea"/>
                        </a:rPr>
                        <a:t>200L</a:t>
                      </a:r>
                      <a:r>
                        <a:rPr kumimoji="1" lang="ja-JP" altLang="en-US" sz="1000" b="1" dirty="0">
                          <a:solidFill>
                            <a:schemeClr val="bg1"/>
                          </a:solidFill>
                          <a:latin typeface="+mn-ea"/>
                          <a:ea typeface="+mn-ea"/>
                        </a:rPr>
                        <a:t>）　</a:t>
                      </a:r>
                      <a:endParaRPr kumimoji="1" lang="ja-JP" altLang="en-US" sz="1050" dirty="0">
                        <a:solidFill>
                          <a:schemeClr val="bg1"/>
                        </a:solidFill>
                        <a:latin typeface="+mn-ea"/>
                        <a:ea typeface="+mn-ea"/>
                      </a:endParaRPr>
                    </a:p>
                  </a:txBody>
                  <a:tcPr>
                    <a:solidFill>
                      <a:schemeClr val="accent2">
                        <a:lumMod val="75000"/>
                      </a:schemeClr>
                    </a:solidFill>
                  </a:tcPr>
                </a:tc>
                <a:extLst>
                  <a:ext uri="{0D108BD9-81ED-4DB2-BD59-A6C34878D82A}">
                    <a16:rowId xmlns:a16="http://schemas.microsoft.com/office/drawing/2014/main" val="435861289"/>
                  </a:ext>
                </a:extLst>
              </a:tr>
              <a:tr h="285752">
                <a:tc>
                  <a:txBody>
                    <a:bodyPr/>
                    <a:lstStyle/>
                    <a:p>
                      <a:pPr marL="228600" marR="0" lvl="0" indent="-228600" algn="l" defTabSz="685800" rtl="0" eaLnBrk="1" fontAlgn="auto" latinLnBrk="0" hangingPunct="1">
                        <a:lnSpc>
                          <a:spcPct val="100000"/>
                        </a:lnSpc>
                        <a:spcBef>
                          <a:spcPts val="0"/>
                        </a:spcBef>
                        <a:spcAft>
                          <a:spcPts val="0"/>
                        </a:spcAft>
                        <a:buClrTx/>
                        <a:buSzTx/>
                        <a:buFontTx/>
                        <a:buAutoNum type="alphaLcPeriod"/>
                        <a:tabLst/>
                        <a:defRPr/>
                      </a:pPr>
                      <a:r>
                        <a:rPr kumimoji="1" lang="ja-JP" altLang="en-US" sz="1000" b="0" dirty="0">
                          <a:solidFill>
                            <a:schemeClr val="tx1"/>
                          </a:solidFill>
                        </a:rPr>
                        <a:t>通常の食器（使い捨て以外の食器）を使用</a:t>
                      </a:r>
                      <a:endParaRPr kumimoji="1" lang="en-US" altLang="ja-JP" sz="1000" b="0" dirty="0">
                        <a:solidFill>
                          <a:schemeClr val="tx1"/>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        </a:t>
                      </a:r>
                      <a:r>
                        <a:rPr kumimoji="1" lang="ja-JP" altLang="en-US" sz="1000" b="0" dirty="0">
                          <a:solidFill>
                            <a:schemeClr val="tx1"/>
                          </a:solidFill>
                        </a:rPr>
                        <a:t>する。</a:t>
                      </a:r>
                      <a:endParaRPr kumimoji="1" lang="ja-JP" altLang="en-US" sz="1000" b="0" dirty="0">
                        <a:solidFill>
                          <a:schemeClr val="tx1"/>
                        </a:solidFill>
                        <a:latin typeface="+mn-ea"/>
                        <a:ea typeface="+mn-ea"/>
                      </a:endParaRPr>
                    </a:p>
                  </a:txBody>
                  <a:tcPr/>
                </a:tc>
                <a:extLst>
                  <a:ext uri="{0D108BD9-81ED-4DB2-BD59-A6C34878D82A}">
                    <a16:rowId xmlns:a16="http://schemas.microsoft.com/office/drawing/2014/main" val="2787949479"/>
                  </a:ext>
                </a:extLst>
              </a:tr>
              <a:tr h="2489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b.</a:t>
                      </a:r>
                      <a:r>
                        <a:rPr kumimoji="1" lang="ja-JP" altLang="en-US" sz="1000" b="0" dirty="0">
                          <a:solidFill>
                            <a:schemeClr val="tx1"/>
                          </a:solidFill>
                        </a:rPr>
                        <a:t>　食品を洗浄（洗米を含む。）する。（</a:t>
                      </a:r>
                      <a:r>
                        <a:rPr kumimoji="1" lang="en-US" altLang="ja-JP" sz="1000" b="0" dirty="0">
                          <a:solidFill>
                            <a:schemeClr val="tx1"/>
                          </a:solidFill>
                        </a:rPr>
                        <a:t>※</a:t>
                      </a:r>
                      <a:r>
                        <a:rPr kumimoji="1" lang="ja-JP" altLang="en-US" sz="1000" b="0" dirty="0">
                          <a:solidFill>
                            <a:schemeClr val="tx1"/>
                          </a:solidFill>
                        </a:rPr>
                        <a:t>）</a:t>
                      </a:r>
                      <a:endParaRPr kumimoji="1" lang="ja-JP" altLang="en-US" sz="1000" b="0" dirty="0">
                        <a:solidFill>
                          <a:schemeClr val="tx1"/>
                        </a:solidFill>
                        <a:latin typeface="+mn-ea"/>
                        <a:ea typeface="+mn-ea"/>
                      </a:endParaRPr>
                    </a:p>
                  </a:txBody>
                  <a:tcPr/>
                </a:tc>
                <a:extLst>
                  <a:ext uri="{0D108BD9-81ED-4DB2-BD59-A6C34878D82A}">
                    <a16:rowId xmlns:a16="http://schemas.microsoft.com/office/drawing/2014/main" val="3305859349"/>
                  </a:ext>
                </a:extLst>
              </a:tr>
              <a:tr h="40446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c.</a:t>
                      </a:r>
                      <a:r>
                        <a:rPr kumimoji="1" lang="ja-JP" altLang="en-US" sz="1000" b="0" dirty="0">
                          <a:solidFill>
                            <a:schemeClr val="tx1"/>
                          </a:solidFill>
                        </a:rPr>
                        <a:t>　鮮魚介類の頭部除去、鱗取り、内臓除去、</a:t>
                      </a:r>
                      <a:endParaRPr kumimoji="1" lang="en-US" altLang="ja-JP" sz="1000" b="0" dirty="0">
                        <a:solidFill>
                          <a:schemeClr val="tx1"/>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殻むきを行う。</a:t>
                      </a:r>
                      <a:endParaRPr kumimoji="1" lang="ja-JP" altLang="en-US" sz="1000" b="0" dirty="0">
                        <a:solidFill>
                          <a:schemeClr val="tx1"/>
                        </a:solidFill>
                        <a:latin typeface="+mn-ea"/>
                        <a:ea typeface="+mn-ea"/>
                      </a:endParaRPr>
                    </a:p>
                  </a:txBody>
                  <a:tcPr/>
                </a:tc>
                <a:extLst>
                  <a:ext uri="{0D108BD9-81ED-4DB2-BD59-A6C34878D82A}">
                    <a16:rowId xmlns:a16="http://schemas.microsoft.com/office/drawing/2014/main" val="1068085744"/>
                  </a:ext>
                </a:extLst>
              </a:tr>
              <a:tr h="2489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d.</a:t>
                      </a:r>
                      <a:r>
                        <a:rPr kumimoji="1" lang="ja-JP" altLang="en-US" sz="1000" b="0" dirty="0">
                          <a:solidFill>
                            <a:schemeClr val="tx1"/>
                          </a:solidFill>
                        </a:rPr>
                        <a:t>　加熱前の食肉をカット、加工成形する。</a:t>
                      </a:r>
                      <a:endParaRPr kumimoji="1" lang="ja-JP" altLang="en-US" sz="1000" b="0" dirty="0">
                        <a:solidFill>
                          <a:schemeClr val="tx1"/>
                        </a:solidFill>
                        <a:latin typeface="+mn-ea"/>
                        <a:ea typeface="+mn-ea"/>
                      </a:endParaRPr>
                    </a:p>
                  </a:txBody>
                  <a:tcPr/>
                </a:tc>
                <a:extLst>
                  <a:ext uri="{0D108BD9-81ED-4DB2-BD59-A6C34878D82A}">
                    <a16:rowId xmlns:a16="http://schemas.microsoft.com/office/drawing/2014/main" val="4055251482"/>
                  </a:ext>
                </a:extLst>
              </a:tr>
              <a:tr h="2489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e.</a:t>
                      </a:r>
                      <a:r>
                        <a:rPr kumimoji="1" lang="ja-JP" altLang="en-US" sz="1000" b="0" dirty="0">
                          <a:solidFill>
                            <a:schemeClr val="tx1"/>
                          </a:solidFill>
                        </a:rPr>
                        <a:t>　食品の水さらし、水冷する。</a:t>
                      </a:r>
                      <a:endParaRPr kumimoji="1" lang="ja-JP" altLang="en-US" sz="1000" b="0" dirty="0">
                        <a:solidFill>
                          <a:schemeClr val="tx1"/>
                        </a:solidFill>
                        <a:latin typeface="+mn-ea"/>
                        <a:ea typeface="+mn-ea"/>
                      </a:endParaRPr>
                    </a:p>
                  </a:txBody>
                  <a:tcPr/>
                </a:tc>
                <a:extLst>
                  <a:ext uri="{0D108BD9-81ED-4DB2-BD59-A6C34878D82A}">
                    <a16:rowId xmlns:a16="http://schemas.microsoft.com/office/drawing/2014/main" val="1724805990"/>
                  </a:ext>
                </a:extLst>
              </a:tr>
              <a:tr h="2489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latin typeface="+mn-lt"/>
                          <a:ea typeface="+mn-ea"/>
                        </a:rPr>
                        <a:t> f</a:t>
                      </a:r>
                      <a:r>
                        <a:rPr kumimoji="1" lang="en-US" altLang="ja-JP" sz="1000" b="0" dirty="0">
                          <a:solidFill>
                            <a:schemeClr val="tx1"/>
                          </a:solidFill>
                          <a:latin typeface="+mn-ea"/>
                          <a:ea typeface="+mn-ea"/>
                        </a:rPr>
                        <a:t>.</a:t>
                      </a:r>
                      <a:r>
                        <a:rPr kumimoji="1" lang="ja-JP" altLang="en-US" sz="1000" b="0" dirty="0">
                          <a:solidFill>
                            <a:schemeClr val="tx1"/>
                          </a:solidFill>
                          <a:latin typeface="+mn-ea"/>
                          <a:ea typeface="+mn-ea"/>
                        </a:rPr>
                        <a:t>　洗浄が必要な部品を複数有する器具（飲食器</a:t>
                      </a:r>
                      <a:endParaRPr kumimoji="1" lang="en-US" altLang="ja-JP" sz="1000" b="0" dirty="0">
                        <a:solidFill>
                          <a:schemeClr val="tx1"/>
                        </a:solidFill>
                        <a:latin typeface="+mn-ea"/>
                        <a:ea typeface="+mn-ea"/>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n-ea"/>
                          <a:ea typeface="+mn-ea"/>
                        </a:rPr>
                        <a:t>　   及び割ぽう具を除く。）を洗浄する。（</a:t>
                      </a:r>
                      <a:r>
                        <a:rPr kumimoji="1" lang="en-US" altLang="ja-JP" sz="1000" b="0" dirty="0">
                          <a:solidFill>
                            <a:schemeClr val="tx1"/>
                          </a:solidFill>
                          <a:latin typeface="+mn-ea"/>
                          <a:ea typeface="+mn-ea"/>
                        </a:rPr>
                        <a:t>※</a:t>
                      </a:r>
                      <a:r>
                        <a:rPr kumimoji="1" lang="ja-JP" altLang="en-US" sz="1000" b="0" dirty="0">
                          <a:solidFill>
                            <a:schemeClr val="tx1"/>
                          </a:solidFill>
                          <a:latin typeface="+mn-ea"/>
                          <a:ea typeface="+mn-ea"/>
                        </a:rPr>
                        <a:t>）</a:t>
                      </a:r>
                    </a:p>
                  </a:txBody>
                  <a:tcPr/>
                </a:tc>
                <a:extLst>
                  <a:ext uri="{0D108BD9-81ED-4DB2-BD59-A6C34878D82A}">
                    <a16:rowId xmlns:a16="http://schemas.microsoft.com/office/drawing/2014/main" val="2590396797"/>
                  </a:ext>
                </a:extLst>
              </a:tr>
            </a:tbl>
          </a:graphicData>
        </a:graphic>
      </p:graphicFrame>
      <p:graphicFrame>
        <p:nvGraphicFramePr>
          <p:cNvPr id="13" name="表 14">
            <a:extLst>
              <a:ext uri="{FF2B5EF4-FFF2-40B4-BE49-F238E27FC236}">
                <a16:creationId xmlns:a16="http://schemas.microsoft.com/office/drawing/2014/main" id="{66826C60-A545-4459-8B9E-EE70181B3387}"/>
              </a:ext>
            </a:extLst>
          </p:cNvPr>
          <p:cNvGraphicFramePr>
            <a:graphicFrameLocks noGrp="1"/>
          </p:cNvGraphicFramePr>
          <p:nvPr>
            <p:extLst>
              <p:ext uri="{D42A27DB-BD31-4B8C-83A1-F6EECF244321}">
                <p14:modId xmlns:p14="http://schemas.microsoft.com/office/powerpoint/2010/main" val="438114307"/>
              </p:ext>
            </p:extLst>
          </p:nvPr>
        </p:nvGraphicFramePr>
        <p:xfrm>
          <a:off x="3611556" y="8340875"/>
          <a:ext cx="3087765" cy="1160538"/>
        </p:xfrm>
        <a:graphic>
          <a:graphicData uri="http://schemas.openxmlformats.org/drawingml/2006/table">
            <a:tbl>
              <a:tblPr firstRow="1" bandRow="1">
                <a:tableStyleId>{21E4AEA4-8DFA-4A89-87EB-49C32662AFE0}</a:tableStyleId>
              </a:tblPr>
              <a:tblGrid>
                <a:gridCol w="3087765">
                  <a:extLst>
                    <a:ext uri="{9D8B030D-6E8A-4147-A177-3AD203B41FA5}">
                      <a16:colId xmlns:a16="http://schemas.microsoft.com/office/drawing/2014/main" val="2899405062"/>
                    </a:ext>
                  </a:extLst>
                </a:gridCol>
              </a:tblGrid>
              <a:tr h="232980">
                <a:tc>
                  <a:txBody>
                    <a:bodyPr/>
                    <a:lstStyle/>
                    <a:p>
                      <a:r>
                        <a:rPr kumimoji="1" lang="ja-JP" altLang="en-US" sz="1000" b="1" dirty="0">
                          <a:solidFill>
                            <a:schemeClr val="bg1"/>
                          </a:solidFill>
                          <a:latin typeface="+mn-ea"/>
                          <a:ea typeface="+mn-ea"/>
                        </a:rPr>
                        <a:t>リスクリスト（</a:t>
                      </a:r>
                      <a:r>
                        <a:rPr kumimoji="1" lang="en-US" altLang="ja-JP" sz="1000" b="1" dirty="0">
                          <a:solidFill>
                            <a:schemeClr val="bg1"/>
                          </a:solidFill>
                          <a:latin typeface="+mn-ea"/>
                          <a:ea typeface="+mn-ea"/>
                        </a:rPr>
                        <a:t>80L</a:t>
                      </a:r>
                      <a:r>
                        <a:rPr kumimoji="1" lang="ja-JP" altLang="en-US" sz="1000" b="1" dirty="0">
                          <a:solidFill>
                            <a:schemeClr val="bg1"/>
                          </a:solidFill>
                          <a:latin typeface="+mn-ea"/>
                          <a:ea typeface="+mn-ea"/>
                        </a:rPr>
                        <a:t>）</a:t>
                      </a:r>
                    </a:p>
                  </a:txBody>
                  <a:tcPr>
                    <a:solidFill>
                      <a:schemeClr val="accent2">
                        <a:lumMod val="75000"/>
                      </a:schemeClr>
                    </a:solidFill>
                  </a:tcPr>
                </a:tc>
                <a:extLst>
                  <a:ext uri="{0D108BD9-81ED-4DB2-BD59-A6C34878D82A}">
                    <a16:rowId xmlns:a16="http://schemas.microsoft.com/office/drawing/2014/main" val="886707220"/>
                  </a:ext>
                </a:extLst>
              </a:tr>
              <a:tr h="2471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a.</a:t>
                      </a:r>
                      <a:r>
                        <a:rPr kumimoji="1" lang="ja-JP" altLang="en-US" sz="1000" b="0" dirty="0">
                          <a:solidFill>
                            <a:schemeClr val="tx1"/>
                          </a:solidFill>
                        </a:rPr>
                        <a:t>　</a:t>
                      </a:r>
                      <a:r>
                        <a:rPr kumimoji="1" lang="ja-JP" altLang="en-US" sz="1000" b="0" dirty="0">
                          <a:solidFill>
                            <a:schemeClr val="tx1"/>
                          </a:solidFill>
                          <a:latin typeface="+mn-ea"/>
                          <a:ea typeface="+mn-ea"/>
                        </a:rPr>
                        <a:t>生食用鮮魚介類を非加熱のまま提供する。</a:t>
                      </a:r>
                    </a:p>
                  </a:txBody>
                  <a:tcPr/>
                </a:tc>
                <a:extLst>
                  <a:ext uri="{0D108BD9-81ED-4DB2-BD59-A6C34878D82A}">
                    <a16:rowId xmlns:a16="http://schemas.microsoft.com/office/drawing/2014/main" val="517815559"/>
                  </a:ext>
                </a:extLst>
              </a:tr>
              <a:tr h="425755">
                <a:tc>
                  <a:txBody>
                    <a:bodyPr/>
                    <a:lstStyle/>
                    <a:p>
                      <a:r>
                        <a:rPr kumimoji="1" lang="en-US" altLang="ja-JP" sz="1000" b="0" dirty="0">
                          <a:solidFill>
                            <a:schemeClr val="tx1"/>
                          </a:solidFill>
                        </a:rPr>
                        <a:t>b.</a:t>
                      </a:r>
                      <a:r>
                        <a:rPr kumimoji="1" lang="ja-JP" altLang="en-US" sz="1000" b="0" dirty="0">
                          <a:solidFill>
                            <a:schemeClr val="tx1"/>
                          </a:solidFill>
                        </a:rPr>
                        <a:t>　</a:t>
                      </a:r>
                      <a:r>
                        <a:rPr kumimoji="1" lang="ja-JP" altLang="en-US" sz="1000" b="0" dirty="0">
                          <a:solidFill>
                            <a:schemeClr val="tx1"/>
                          </a:solidFill>
                          <a:latin typeface="+mn-ea"/>
                          <a:ea typeface="+mn-ea"/>
                        </a:rPr>
                        <a:t>野菜・果物（カット済みの市販品等を除く。）</a:t>
                      </a:r>
                      <a:endParaRPr kumimoji="1" lang="en-US" altLang="ja-JP" sz="1000" b="0" dirty="0">
                        <a:solidFill>
                          <a:schemeClr val="tx1"/>
                        </a:solidFill>
                        <a:latin typeface="+mn-ea"/>
                        <a:ea typeface="+mn-ea"/>
                      </a:endParaRPr>
                    </a:p>
                    <a:p>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を非加熱のまま提供する。</a:t>
                      </a:r>
                    </a:p>
                  </a:txBody>
                  <a:tcPr/>
                </a:tc>
                <a:extLst>
                  <a:ext uri="{0D108BD9-81ED-4DB2-BD59-A6C34878D82A}">
                    <a16:rowId xmlns:a16="http://schemas.microsoft.com/office/drawing/2014/main" val="26553819"/>
                  </a:ext>
                </a:extLst>
              </a:tr>
              <a:tr h="2329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rPr>
                        <a:t>c.</a:t>
                      </a:r>
                      <a:r>
                        <a:rPr kumimoji="1" lang="ja-JP" altLang="en-US" sz="1000" b="0" dirty="0">
                          <a:solidFill>
                            <a:schemeClr val="tx1"/>
                          </a:solidFill>
                        </a:rPr>
                        <a:t>　</a:t>
                      </a:r>
                      <a:r>
                        <a:rPr kumimoji="1" lang="ja-JP" altLang="en-US" sz="1000" b="0" dirty="0">
                          <a:solidFill>
                            <a:schemeClr val="tx1"/>
                          </a:solidFill>
                          <a:latin typeface="+mn-ea"/>
                          <a:ea typeface="+mn-ea"/>
                        </a:rPr>
                        <a:t>食鳥卵を割卵し、非加熱のまま提供する。</a:t>
                      </a:r>
                    </a:p>
                  </a:txBody>
                  <a:tcPr/>
                </a:tc>
                <a:extLst>
                  <a:ext uri="{0D108BD9-81ED-4DB2-BD59-A6C34878D82A}">
                    <a16:rowId xmlns:a16="http://schemas.microsoft.com/office/drawing/2014/main" val="2095981966"/>
                  </a:ext>
                </a:extLst>
              </a:tr>
            </a:tbl>
          </a:graphicData>
        </a:graphic>
      </p:graphicFrame>
      <p:grpSp>
        <p:nvGrpSpPr>
          <p:cNvPr id="74" name="グループ化 73">
            <a:extLst>
              <a:ext uri="{FF2B5EF4-FFF2-40B4-BE49-F238E27FC236}">
                <a16:creationId xmlns:a16="http://schemas.microsoft.com/office/drawing/2014/main" id="{F883056A-1E38-4A61-AF4A-3A62ACFFD04B}"/>
              </a:ext>
            </a:extLst>
          </p:cNvPr>
          <p:cNvGrpSpPr/>
          <p:nvPr/>
        </p:nvGrpSpPr>
        <p:grpSpPr>
          <a:xfrm>
            <a:off x="-1" y="1083010"/>
            <a:ext cx="6902603" cy="3123665"/>
            <a:chOff x="-1" y="1083010"/>
            <a:chExt cx="6902603" cy="3123665"/>
          </a:xfrm>
        </p:grpSpPr>
        <p:sp>
          <p:nvSpPr>
            <p:cNvPr id="5" name="テキスト ボックス 4"/>
            <p:cNvSpPr txBox="1"/>
            <p:nvPr/>
          </p:nvSpPr>
          <p:spPr>
            <a:xfrm>
              <a:off x="-1" y="1146743"/>
              <a:ext cx="6902603" cy="276999"/>
            </a:xfrm>
            <a:prstGeom prst="rect">
              <a:avLst/>
            </a:prstGeom>
            <a:noFill/>
          </p:spPr>
          <p:txBody>
            <a:bodyPr wrap="square" rtlCol="0">
              <a:spAutoFit/>
            </a:bodyPr>
            <a:lstStyle/>
            <a:p>
              <a:r>
                <a:rPr kumimoji="1" lang="ja-JP" altLang="en-US" sz="1200" dirty="0"/>
                <a:t>　</a:t>
              </a:r>
              <a:endParaRPr kumimoji="1" lang="en-US" altLang="ja-JP" sz="1200" kern="100" dirty="0">
                <a:latin typeface="+mn-ea"/>
                <a:cs typeface="Times New Roman" panose="02020603050405020304" pitchFamily="18" charset="0"/>
              </a:endParaRPr>
            </a:p>
          </p:txBody>
        </p:sp>
        <p:cxnSp>
          <p:nvCxnSpPr>
            <p:cNvPr id="104" name="直線矢印コネクタ 103">
              <a:extLst>
                <a:ext uri="{FF2B5EF4-FFF2-40B4-BE49-F238E27FC236}">
                  <a16:creationId xmlns:a16="http://schemas.microsoft.com/office/drawing/2014/main" id="{DBECC2F6-8198-401D-9074-3D6F5A3B7677}"/>
                </a:ext>
              </a:extLst>
            </p:cNvPr>
            <p:cNvCxnSpPr>
              <a:cxnSpLocks/>
              <a:stCxn id="80" idx="3"/>
              <a:endCxn id="81" idx="1"/>
            </p:cNvCxnSpPr>
            <p:nvPr/>
          </p:nvCxnSpPr>
          <p:spPr>
            <a:xfrm>
              <a:off x="3611556" y="3724240"/>
              <a:ext cx="216303" cy="12592"/>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grpSp>
          <p:nvGrpSpPr>
            <p:cNvPr id="27" name="グループ化 26">
              <a:extLst>
                <a:ext uri="{FF2B5EF4-FFF2-40B4-BE49-F238E27FC236}">
                  <a16:creationId xmlns:a16="http://schemas.microsoft.com/office/drawing/2014/main" id="{70625C52-05FD-49FF-8E75-161D3FA2BE31}"/>
                </a:ext>
              </a:extLst>
            </p:cNvPr>
            <p:cNvGrpSpPr/>
            <p:nvPr/>
          </p:nvGrpSpPr>
          <p:grpSpPr>
            <a:xfrm>
              <a:off x="5680961" y="1234261"/>
              <a:ext cx="900070" cy="641052"/>
              <a:chOff x="436160" y="9045450"/>
              <a:chExt cx="1300101" cy="925964"/>
            </a:xfrm>
          </p:grpSpPr>
          <p:grpSp>
            <p:nvGrpSpPr>
              <p:cNvPr id="28" name="グループ化 27">
                <a:extLst>
                  <a:ext uri="{FF2B5EF4-FFF2-40B4-BE49-F238E27FC236}">
                    <a16:creationId xmlns:a16="http://schemas.microsoft.com/office/drawing/2014/main" id="{DF006814-F8DF-4FFB-8712-1455386CF72E}"/>
                  </a:ext>
                </a:extLst>
              </p:cNvPr>
              <p:cNvGrpSpPr/>
              <p:nvPr/>
            </p:nvGrpSpPr>
            <p:grpSpPr>
              <a:xfrm>
                <a:off x="436160" y="9045450"/>
                <a:ext cx="1300101" cy="925964"/>
                <a:chOff x="505219" y="7841293"/>
                <a:chExt cx="1667527" cy="917754"/>
              </a:xfrm>
            </p:grpSpPr>
            <p:sp>
              <p:nvSpPr>
                <p:cNvPr id="30" name="正方形/長方形 29">
                  <a:extLst>
                    <a:ext uri="{FF2B5EF4-FFF2-40B4-BE49-F238E27FC236}">
                      <a16:creationId xmlns:a16="http://schemas.microsoft.com/office/drawing/2014/main" id="{322FC35B-5105-4013-B108-DD9FAD65EF80}"/>
                    </a:ext>
                  </a:extLst>
                </p:cNvPr>
                <p:cNvSpPr/>
                <p:nvPr/>
              </p:nvSpPr>
              <p:spPr>
                <a:xfrm>
                  <a:off x="1139868" y="7841293"/>
                  <a:ext cx="1032878" cy="734608"/>
                </a:xfrm>
                <a:prstGeom prst="rect">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31" name="四角形: 1 つの角を切り取る 30">
                  <a:extLst>
                    <a:ext uri="{FF2B5EF4-FFF2-40B4-BE49-F238E27FC236}">
                      <a16:creationId xmlns:a16="http://schemas.microsoft.com/office/drawing/2014/main" id="{9896F80C-3071-4E82-8A9E-643A2885098B}"/>
                    </a:ext>
                  </a:extLst>
                </p:cNvPr>
                <p:cNvSpPr/>
                <p:nvPr/>
              </p:nvSpPr>
              <p:spPr>
                <a:xfrm flipH="1">
                  <a:off x="505219" y="7935849"/>
                  <a:ext cx="634649" cy="640052"/>
                </a:xfrm>
                <a:prstGeom prst="snip1Rect">
                  <a:avLst>
                    <a:gd name="adj" fmla="val 50000"/>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32" name="楕円 31">
                  <a:extLst>
                    <a:ext uri="{FF2B5EF4-FFF2-40B4-BE49-F238E27FC236}">
                      <a16:creationId xmlns:a16="http://schemas.microsoft.com/office/drawing/2014/main" id="{62C466A0-AAA1-40C6-B1D7-D8AB7F2649C1}"/>
                    </a:ext>
                  </a:extLst>
                </p:cNvPr>
                <p:cNvSpPr/>
                <p:nvPr/>
              </p:nvSpPr>
              <p:spPr>
                <a:xfrm>
                  <a:off x="696544" y="8498744"/>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33" name="楕円 32">
                  <a:extLst>
                    <a:ext uri="{FF2B5EF4-FFF2-40B4-BE49-F238E27FC236}">
                      <a16:creationId xmlns:a16="http://schemas.microsoft.com/office/drawing/2014/main" id="{06DCAACE-DA07-40A4-9430-A099AE2C0648}"/>
                    </a:ext>
                  </a:extLst>
                </p:cNvPr>
                <p:cNvSpPr/>
                <p:nvPr/>
              </p:nvSpPr>
              <p:spPr>
                <a:xfrm>
                  <a:off x="1796226" y="8507047"/>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grpSp>
          <p:sp>
            <p:nvSpPr>
              <p:cNvPr id="29" name="テキスト ボックス 28">
                <a:extLst>
                  <a:ext uri="{FF2B5EF4-FFF2-40B4-BE49-F238E27FC236}">
                    <a16:creationId xmlns:a16="http://schemas.microsoft.com/office/drawing/2014/main" id="{35BA395E-EDA9-4EDD-ADEC-914A1F6C4528}"/>
                  </a:ext>
                </a:extLst>
              </p:cNvPr>
              <p:cNvSpPr txBox="1"/>
              <p:nvPr/>
            </p:nvSpPr>
            <p:spPr>
              <a:xfrm>
                <a:off x="1032955" y="9167367"/>
                <a:ext cx="682897" cy="502730"/>
              </a:xfrm>
              <a:prstGeom prst="rect">
                <a:avLst/>
              </a:prstGeom>
              <a:noFill/>
            </p:spPr>
            <p:txBody>
              <a:bodyPr wrap="square" rtlCol="0">
                <a:spAutoFit/>
              </a:bodyPr>
              <a:lstStyle/>
              <a:p>
                <a:r>
                  <a:rPr kumimoji="1" lang="en-US" altLang="ja-JP" sz="800" b="1" dirty="0">
                    <a:latin typeface="Meiryo UI" panose="020B0604030504040204" pitchFamily="50" charset="-128"/>
                    <a:ea typeface="Meiryo UI" panose="020B0604030504040204" pitchFamily="50" charset="-128"/>
                  </a:rPr>
                  <a:t>Ⅲ</a:t>
                </a:r>
                <a:r>
                  <a:rPr kumimoji="1" lang="ja-JP" altLang="en-US" sz="800" b="1" dirty="0">
                    <a:latin typeface="Meiryo UI" panose="020B0604030504040204" pitchFamily="50" charset="-128"/>
                    <a:ea typeface="Meiryo UI" panose="020B0604030504040204" pitchFamily="50" charset="-128"/>
                  </a:rPr>
                  <a:t>型</a:t>
                </a:r>
                <a:endParaRPr kumimoji="1" lang="en-US" altLang="ja-JP" sz="800" b="1" dirty="0">
                  <a:latin typeface="Meiryo UI" panose="020B0604030504040204" pitchFamily="50" charset="-128"/>
                  <a:ea typeface="Meiryo UI" panose="020B0604030504040204" pitchFamily="50" charset="-128"/>
                </a:endParaRPr>
              </a:p>
              <a:p>
                <a:r>
                  <a:rPr kumimoji="1" lang="en-US" altLang="ja-JP" sz="800" b="1" dirty="0">
                    <a:latin typeface="Meiryo UI" panose="020B0604030504040204" pitchFamily="50" charset="-128"/>
                    <a:ea typeface="Meiryo UI" panose="020B0604030504040204" pitchFamily="50" charset="-128"/>
                  </a:rPr>
                  <a:t>200L</a:t>
                </a:r>
                <a:endParaRPr kumimoji="1" lang="ja-JP" altLang="en-US" sz="800" b="1" dirty="0">
                  <a:latin typeface="Meiryo UI" panose="020B0604030504040204" pitchFamily="50" charset="-128"/>
                  <a:ea typeface="Meiryo UI" panose="020B0604030504040204" pitchFamily="50" charset="-128"/>
                </a:endParaRPr>
              </a:p>
            </p:txBody>
          </p:sp>
        </p:grpSp>
        <p:grpSp>
          <p:nvGrpSpPr>
            <p:cNvPr id="34" name="グループ化 33">
              <a:extLst>
                <a:ext uri="{FF2B5EF4-FFF2-40B4-BE49-F238E27FC236}">
                  <a16:creationId xmlns:a16="http://schemas.microsoft.com/office/drawing/2014/main" id="{05BEAFDB-BDC9-45D2-8356-838C5ED18FA7}"/>
                </a:ext>
              </a:extLst>
            </p:cNvPr>
            <p:cNvGrpSpPr/>
            <p:nvPr/>
          </p:nvGrpSpPr>
          <p:grpSpPr>
            <a:xfrm>
              <a:off x="5666702" y="2282705"/>
              <a:ext cx="900070" cy="641052"/>
              <a:chOff x="4148616" y="8867583"/>
              <a:chExt cx="1300101" cy="925964"/>
            </a:xfrm>
          </p:grpSpPr>
          <p:grpSp>
            <p:nvGrpSpPr>
              <p:cNvPr id="35" name="グループ化 34">
                <a:extLst>
                  <a:ext uri="{FF2B5EF4-FFF2-40B4-BE49-F238E27FC236}">
                    <a16:creationId xmlns:a16="http://schemas.microsoft.com/office/drawing/2014/main" id="{65572ADE-1773-42C2-8022-364AFBC9B6B1}"/>
                  </a:ext>
                </a:extLst>
              </p:cNvPr>
              <p:cNvGrpSpPr/>
              <p:nvPr/>
            </p:nvGrpSpPr>
            <p:grpSpPr>
              <a:xfrm>
                <a:off x="4148616" y="8867583"/>
                <a:ext cx="1300101" cy="925964"/>
                <a:chOff x="505219" y="7841293"/>
                <a:chExt cx="1667527" cy="917754"/>
              </a:xfrm>
            </p:grpSpPr>
            <p:sp>
              <p:nvSpPr>
                <p:cNvPr id="37" name="正方形/長方形 36">
                  <a:extLst>
                    <a:ext uri="{FF2B5EF4-FFF2-40B4-BE49-F238E27FC236}">
                      <a16:creationId xmlns:a16="http://schemas.microsoft.com/office/drawing/2014/main" id="{7456E047-4670-45EA-AF2C-A1CDD3200D09}"/>
                    </a:ext>
                  </a:extLst>
                </p:cNvPr>
                <p:cNvSpPr/>
                <p:nvPr/>
              </p:nvSpPr>
              <p:spPr>
                <a:xfrm>
                  <a:off x="1139868" y="7841293"/>
                  <a:ext cx="1032878" cy="734608"/>
                </a:xfrm>
                <a:prstGeom prst="rect">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38" name="四角形: 1 つの角を切り取る 37">
                  <a:extLst>
                    <a:ext uri="{FF2B5EF4-FFF2-40B4-BE49-F238E27FC236}">
                      <a16:creationId xmlns:a16="http://schemas.microsoft.com/office/drawing/2014/main" id="{C7666737-67F6-4D6A-88D9-0CC07B3EB0F8}"/>
                    </a:ext>
                  </a:extLst>
                </p:cNvPr>
                <p:cNvSpPr/>
                <p:nvPr/>
              </p:nvSpPr>
              <p:spPr>
                <a:xfrm flipH="1">
                  <a:off x="505219" y="7935849"/>
                  <a:ext cx="634649" cy="640052"/>
                </a:xfrm>
                <a:prstGeom prst="snip1Rect">
                  <a:avLst>
                    <a:gd name="adj" fmla="val 50000"/>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dirty="0"/>
                </a:p>
              </p:txBody>
            </p:sp>
            <p:sp>
              <p:nvSpPr>
                <p:cNvPr id="39" name="楕円 38">
                  <a:extLst>
                    <a:ext uri="{FF2B5EF4-FFF2-40B4-BE49-F238E27FC236}">
                      <a16:creationId xmlns:a16="http://schemas.microsoft.com/office/drawing/2014/main" id="{804610C2-2A38-4CC2-8603-138BC91A0C81}"/>
                    </a:ext>
                  </a:extLst>
                </p:cNvPr>
                <p:cNvSpPr/>
                <p:nvPr/>
              </p:nvSpPr>
              <p:spPr>
                <a:xfrm>
                  <a:off x="696544" y="8498744"/>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40" name="楕円 39">
                  <a:extLst>
                    <a:ext uri="{FF2B5EF4-FFF2-40B4-BE49-F238E27FC236}">
                      <a16:creationId xmlns:a16="http://schemas.microsoft.com/office/drawing/2014/main" id="{F781933F-2B2A-4811-B444-FD87E0E5F049}"/>
                    </a:ext>
                  </a:extLst>
                </p:cNvPr>
                <p:cNvSpPr/>
                <p:nvPr/>
              </p:nvSpPr>
              <p:spPr>
                <a:xfrm>
                  <a:off x="1796226" y="8507047"/>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grpSp>
          <p:sp>
            <p:nvSpPr>
              <p:cNvPr id="36" name="テキスト ボックス 35">
                <a:extLst>
                  <a:ext uri="{FF2B5EF4-FFF2-40B4-BE49-F238E27FC236}">
                    <a16:creationId xmlns:a16="http://schemas.microsoft.com/office/drawing/2014/main" id="{4E8514F4-D1D6-4759-AE58-9BA89C05A7C0}"/>
                  </a:ext>
                </a:extLst>
              </p:cNvPr>
              <p:cNvSpPr txBox="1"/>
              <p:nvPr/>
            </p:nvSpPr>
            <p:spPr>
              <a:xfrm>
                <a:off x="4827038" y="8983185"/>
                <a:ext cx="612606" cy="502730"/>
              </a:xfrm>
              <a:prstGeom prst="rect">
                <a:avLst/>
              </a:prstGeom>
              <a:noFill/>
            </p:spPr>
            <p:txBody>
              <a:bodyPr wrap="square" rtlCol="0">
                <a:spAutoFit/>
              </a:bodyPr>
              <a:lstStyle/>
              <a:p>
                <a:r>
                  <a:rPr kumimoji="1" lang="en-US" altLang="ja-JP" sz="800" b="1" dirty="0">
                    <a:latin typeface="Meiryo UI" panose="020B0604030504040204" pitchFamily="50" charset="-128"/>
                    <a:ea typeface="Meiryo UI" panose="020B0604030504040204" pitchFamily="50" charset="-128"/>
                  </a:rPr>
                  <a:t>Ⅱ</a:t>
                </a:r>
                <a:r>
                  <a:rPr kumimoji="1" lang="ja-JP" altLang="en-US" sz="800" b="1" dirty="0">
                    <a:latin typeface="Meiryo UI" panose="020B0604030504040204" pitchFamily="50" charset="-128"/>
                    <a:ea typeface="Meiryo UI" panose="020B0604030504040204" pitchFamily="50" charset="-128"/>
                  </a:rPr>
                  <a:t>型</a:t>
                </a:r>
                <a:r>
                  <a:rPr kumimoji="1" lang="en-US" altLang="ja-JP" sz="800" b="1" dirty="0">
                    <a:latin typeface="Meiryo UI" panose="020B0604030504040204" pitchFamily="50" charset="-128"/>
                    <a:ea typeface="Meiryo UI" panose="020B0604030504040204" pitchFamily="50" charset="-128"/>
                  </a:rPr>
                  <a:t>80L</a:t>
                </a:r>
                <a:endParaRPr kumimoji="1" lang="ja-JP" altLang="en-US" sz="800" b="1" dirty="0">
                  <a:latin typeface="Meiryo UI" panose="020B0604030504040204" pitchFamily="50" charset="-128"/>
                  <a:ea typeface="Meiryo UI" panose="020B0604030504040204" pitchFamily="50" charset="-128"/>
                </a:endParaRPr>
              </a:p>
            </p:txBody>
          </p:sp>
        </p:grpSp>
        <p:grpSp>
          <p:nvGrpSpPr>
            <p:cNvPr id="41" name="グループ化 40">
              <a:extLst>
                <a:ext uri="{FF2B5EF4-FFF2-40B4-BE49-F238E27FC236}">
                  <a16:creationId xmlns:a16="http://schemas.microsoft.com/office/drawing/2014/main" id="{078C36B6-A93E-4970-984E-BB7BE978B188}"/>
                </a:ext>
              </a:extLst>
            </p:cNvPr>
            <p:cNvGrpSpPr/>
            <p:nvPr/>
          </p:nvGrpSpPr>
          <p:grpSpPr>
            <a:xfrm>
              <a:off x="5688042" y="3430223"/>
              <a:ext cx="904657" cy="640171"/>
              <a:chOff x="2246528" y="9216732"/>
              <a:chExt cx="1306727" cy="925964"/>
            </a:xfrm>
          </p:grpSpPr>
          <p:grpSp>
            <p:nvGrpSpPr>
              <p:cNvPr id="42" name="グループ化 41">
                <a:extLst>
                  <a:ext uri="{FF2B5EF4-FFF2-40B4-BE49-F238E27FC236}">
                    <a16:creationId xmlns:a16="http://schemas.microsoft.com/office/drawing/2014/main" id="{174BA941-0C12-4C7C-9B0A-719A0F0AE134}"/>
                  </a:ext>
                </a:extLst>
              </p:cNvPr>
              <p:cNvGrpSpPr/>
              <p:nvPr/>
            </p:nvGrpSpPr>
            <p:grpSpPr>
              <a:xfrm>
                <a:off x="2246528" y="9216732"/>
                <a:ext cx="1300101" cy="925964"/>
                <a:chOff x="505219" y="7841293"/>
                <a:chExt cx="1667527" cy="917754"/>
              </a:xfrm>
            </p:grpSpPr>
            <p:sp>
              <p:nvSpPr>
                <p:cNvPr id="44" name="正方形/長方形 43">
                  <a:extLst>
                    <a:ext uri="{FF2B5EF4-FFF2-40B4-BE49-F238E27FC236}">
                      <a16:creationId xmlns:a16="http://schemas.microsoft.com/office/drawing/2014/main" id="{E69BEEB6-5FB3-42A4-A9D5-EC4E5ED327A5}"/>
                    </a:ext>
                  </a:extLst>
                </p:cNvPr>
                <p:cNvSpPr/>
                <p:nvPr/>
              </p:nvSpPr>
              <p:spPr>
                <a:xfrm>
                  <a:off x="1139868" y="7841293"/>
                  <a:ext cx="1032878" cy="734608"/>
                </a:xfrm>
                <a:prstGeom prst="rect">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45" name="四角形: 1 つの角を切り取る 44">
                  <a:extLst>
                    <a:ext uri="{FF2B5EF4-FFF2-40B4-BE49-F238E27FC236}">
                      <a16:creationId xmlns:a16="http://schemas.microsoft.com/office/drawing/2014/main" id="{AEC5C0A2-F799-4984-9408-40E1307D78D2}"/>
                    </a:ext>
                  </a:extLst>
                </p:cNvPr>
                <p:cNvSpPr/>
                <p:nvPr/>
              </p:nvSpPr>
              <p:spPr>
                <a:xfrm flipH="1">
                  <a:off x="505219" y="7935849"/>
                  <a:ext cx="634649" cy="640052"/>
                </a:xfrm>
                <a:prstGeom prst="snip1Rect">
                  <a:avLst>
                    <a:gd name="adj" fmla="val 50000"/>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46" name="楕円 45">
                  <a:extLst>
                    <a:ext uri="{FF2B5EF4-FFF2-40B4-BE49-F238E27FC236}">
                      <a16:creationId xmlns:a16="http://schemas.microsoft.com/office/drawing/2014/main" id="{F059AEAD-5D19-4315-A897-86EB6E5389B3}"/>
                    </a:ext>
                  </a:extLst>
                </p:cNvPr>
                <p:cNvSpPr/>
                <p:nvPr/>
              </p:nvSpPr>
              <p:spPr>
                <a:xfrm>
                  <a:off x="696544" y="8498744"/>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47" name="楕円 46">
                  <a:extLst>
                    <a:ext uri="{FF2B5EF4-FFF2-40B4-BE49-F238E27FC236}">
                      <a16:creationId xmlns:a16="http://schemas.microsoft.com/office/drawing/2014/main" id="{36057B77-6CB3-43A6-9717-60BE2DBEEEE2}"/>
                    </a:ext>
                  </a:extLst>
                </p:cNvPr>
                <p:cNvSpPr/>
                <p:nvPr/>
              </p:nvSpPr>
              <p:spPr>
                <a:xfrm>
                  <a:off x="1796226" y="8507047"/>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grpSp>
          <p:sp>
            <p:nvSpPr>
              <p:cNvPr id="43" name="テキスト ボックス 42">
                <a:extLst>
                  <a:ext uri="{FF2B5EF4-FFF2-40B4-BE49-F238E27FC236}">
                    <a16:creationId xmlns:a16="http://schemas.microsoft.com/office/drawing/2014/main" id="{3B3E7DCB-C5EC-4421-B6F1-FC052CFC7695}"/>
                  </a:ext>
                </a:extLst>
              </p:cNvPr>
              <p:cNvSpPr txBox="1"/>
              <p:nvPr/>
            </p:nvSpPr>
            <p:spPr>
              <a:xfrm>
                <a:off x="2903815" y="9335610"/>
                <a:ext cx="649440" cy="503422"/>
              </a:xfrm>
              <a:prstGeom prst="rect">
                <a:avLst/>
              </a:prstGeom>
              <a:noFill/>
            </p:spPr>
            <p:txBody>
              <a:bodyPr wrap="square" rtlCol="0">
                <a:spAutoFit/>
              </a:bodyPr>
              <a:lstStyle/>
              <a:p>
                <a:r>
                  <a:rPr kumimoji="1" lang="en-US" altLang="ja-JP" sz="800" b="1" dirty="0">
                    <a:latin typeface="Meiryo UI" panose="020B0604030504040204" pitchFamily="50" charset="-128"/>
                    <a:ea typeface="Meiryo UI" panose="020B0604030504040204" pitchFamily="50" charset="-128"/>
                  </a:rPr>
                  <a:t>Ⅰ</a:t>
                </a:r>
                <a:r>
                  <a:rPr kumimoji="1" lang="ja-JP" altLang="en-US" sz="800" b="1" dirty="0">
                    <a:latin typeface="Meiryo UI" panose="020B0604030504040204" pitchFamily="50" charset="-128"/>
                    <a:ea typeface="Meiryo UI" panose="020B0604030504040204" pitchFamily="50" charset="-128"/>
                  </a:rPr>
                  <a:t>型</a:t>
                </a:r>
                <a:endParaRPr kumimoji="1" lang="en-US" altLang="ja-JP" sz="800" b="1" dirty="0">
                  <a:latin typeface="Meiryo UI" panose="020B0604030504040204" pitchFamily="50" charset="-128"/>
                  <a:ea typeface="Meiryo UI" panose="020B0604030504040204" pitchFamily="50" charset="-128"/>
                </a:endParaRPr>
              </a:p>
              <a:p>
                <a:r>
                  <a:rPr kumimoji="1" lang="en-US" altLang="ja-JP" sz="800" b="1" dirty="0">
                    <a:latin typeface="Meiryo UI" panose="020B0604030504040204" pitchFamily="50" charset="-128"/>
                    <a:ea typeface="Meiryo UI" panose="020B0604030504040204" pitchFamily="50" charset="-128"/>
                  </a:rPr>
                  <a:t>40L</a:t>
                </a:r>
                <a:endParaRPr kumimoji="1" lang="ja-JP" altLang="en-US" sz="700" b="1" dirty="0">
                  <a:latin typeface="Meiryo UI" panose="020B0604030504040204" pitchFamily="50" charset="-128"/>
                  <a:ea typeface="Meiryo UI" panose="020B0604030504040204" pitchFamily="50" charset="-128"/>
                </a:endParaRPr>
              </a:p>
            </p:txBody>
          </p:sp>
        </p:grpSp>
        <p:cxnSp>
          <p:nvCxnSpPr>
            <p:cNvPr id="48" name="直線矢印コネクタ 47">
              <a:extLst>
                <a:ext uri="{FF2B5EF4-FFF2-40B4-BE49-F238E27FC236}">
                  <a16:creationId xmlns:a16="http://schemas.microsoft.com/office/drawing/2014/main" id="{9FC02B78-FF62-40A7-A8C2-C7FAD410E44D}"/>
                </a:ext>
              </a:extLst>
            </p:cNvPr>
            <p:cNvCxnSpPr>
              <a:cxnSpLocks/>
              <a:stCxn id="56" idx="1"/>
            </p:cNvCxnSpPr>
            <p:nvPr/>
          </p:nvCxnSpPr>
          <p:spPr>
            <a:xfrm>
              <a:off x="258068" y="1552854"/>
              <a:ext cx="5318644" cy="22445"/>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55" name="ひし形 54">
              <a:extLst>
                <a:ext uri="{FF2B5EF4-FFF2-40B4-BE49-F238E27FC236}">
                  <a16:creationId xmlns:a16="http://schemas.microsoft.com/office/drawing/2014/main" id="{7FBFCF6D-6E1D-4F26-B0F7-61229844DA99}"/>
                </a:ext>
              </a:extLst>
            </p:cNvPr>
            <p:cNvSpPr/>
            <p:nvPr/>
          </p:nvSpPr>
          <p:spPr>
            <a:xfrm>
              <a:off x="1163543" y="2073803"/>
              <a:ext cx="1518557" cy="939687"/>
            </a:xfrm>
            <a:prstGeom prst="diamond">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900" dirty="0"/>
            </a:p>
          </p:txBody>
        </p:sp>
        <p:sp>
          <p:nvSpPr>
            <p:cNvPr id="56" name="ひし形 55">
              <a:extLst>
                <a:ext uri="{FF2B5EF4-FFF2-40B4-BE49-F238E27FC236}">
                  <a16:creationId xmlns:a16="http://schemas.microsoft.com/office/drawing/2014/main" id="{59333054-83E2-4335-8464-DD6226518A19}"/>
                </a:ext>
              </a:extLst>
            </p:cNvPr>
            <p:cNvSpPr/>
            <p:nvPr/>
          </p:nvSpPr>
          <p:spPr>
            <a:xfrm>
              <a:off x="258068" y="1083010"/>
              <a:ext cx="1518557" cy="939687"/>
            </a:xfrm>
            <a:prstGeom prst="diamond">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900" dirty="0"/>
            </a:p>
          </p:txBody>
        </p:sp>
        <p:cxnSp>
          <p:nvCxnSpPr>
            <p:cNvPr id="58" name="コネクタ: カギ線 57">
              <a:extLst>
                <a:ext uri="{FF2B5EF4-FFF2-40B4-BE49-F238E27FC236}">
                  <a16:creationId xmlns:a16="http://schemas.microsoft.com/office/drawing/2014/main" id="{54D900A3-9996-4090-B6CE-E1C0402A429E}"/>
                </a:ext>
              </a:extLst>
            </p:cNvPr>
            <p:cNvCxnSpPr>
              <a:cxnSpLocks/>
              <a:stCxn id="56" idx="2"/>
              <a:endCxn id="55" idx="1"/>
            </p:cNvCxnSpPr>
            <p:nvPr/>
          </p:nvCxnSpPr>
          <p:spPr>
            <a:xfrm rot="16200000" flipH="1">
              <a:off x="829970" y="2210074"/>
              <a:ext cx="520950" cy="146196"/>
            </a:xfrm>
            <a:prstGeom prst="bentConnector2">
              <a:avLst/>
            </a:prstGeom>
            <a:ln w="12700">
              <a:tailEnd type="triangle"/>
            </a:ln>
          </p:spPr>
          <p:style>
            <a:lnRef idx="1">
              <a:schemeClr val="dk1"/>
            </a:lnRef>
            <a:fillRef idx="0">
              <a:schemeClr val="dk1"/>
            </a:fillRef>
            <a:effectRef idx="0">
              <a:schemeClr val="dk1"/>
            </a:effectRef>
            <a:fontRef idx="minor">
              <a:schemeClr val="tx1"/>
            </a:fontRef>
          </p:style>
        </p:cxnSp>
        <p:sp>
          <p:nvSpPr>
            <p:cNvPr id="80" name="ひし形 79">
              <a:extLst>
                <a:ext uri="{FF2B5EF4-FFF2-40B4-BE49-F238E27FC236}">
                  <a16:creationId xmlns:a16="http://schemas.microsoft.com/office/drawing/2014/main" id="{FFD8C6E1-83B0-4121-8CB0-3B46B6D7DBA3}"/>
                </a:ext>
              </a:extLst>
            </p:cNvPr>
            <p:cNvSpPr/>
            <p:nvPr/>
          </p:nvSpPr>
          <p:spPr>
            <a:xfrm>
              <a:off x="2092999" y="3254396"/>
              <a:ext cx="1518557" cy="939687"/>
            </a:xfrm>
            <a:prstGeom prst="diamond">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900" dirty="0"/>
            </a:p>
          </p:txBody>
        </p:sp>
        <p:sp>
          <p:nvSpPr>
            <p:cNvPr id="81" name="ひし形 80">
              <a:extLst>
                <a:ext uri="{FF2B5EF4-FFF2-40B4-BE49-F238E27FC236}">
                  <a16:creationId xmlns:a16="http://schemas.microsoft.com/office/drawing/2014/main" id="{2B01D5DB-2CBB-4421-A4F9-74A280586283}"/>
                </a:ext>
              </a:extLst>
            </p:cNvPr>
            <p:cNvSpPr/>
            <p:nvPr/>
          </p:nvSpPr>
          <p:spPr>
            <a:xfrm>
              <a:off x="3827859" y="3266988"/>
              <a:ext cx="1518557" cy="939687"/>
            </a:xfrm>
            <a:prstGeom prst="diamond">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900" dirty="0"/>
            </a:p>
          </p:txBody>
        </p:sp>
        <p:cxnSp>
          <p:nvCxnSpPr>
            <p:cNvPr id="92" name="コネクタ: カギ線 91">
              <a:extLst>
                <a:ext uri="{FF2B5EF4-FFF2-40B4-BE49-F238E27FC236}">
                  <a16:creationId xmlns:a16="http://schemas.microsoft.com/office/drawing/2014/main" id="{AD91E7B6-CD1E-4A17-87F9-948F19008BCA}"/>
                </a:ext>
              </a:extLst>
            </p:cNvPr>
            <p:cNvCxnSpPr>
              <a:cxnSpLocks/>
            </p:cNvCxnSpPr>
            <p:nvPr/>
          </p:nvCxnSpPr>
          <p:spPr>
            <a:xfrm rot="16200000" flipH="1">
              <a:off x="1644711" y="3273882"/>
              <a:ext cx="730676" cy="182632"/>
            </a:xfrm>
            <a:prstGeom prst="bentConnector2">
              <a:avLst/>
            </a:prstGeom>
            <a:ln w="12700">
              <a:tailEnd type="triangle"/>
            </a:ln>
          </p:spPr>
          <p:style>
            <a:lnRef idx="1">
              <a:schemeClr val="dk1"/>
            </a:lnRef>
            <a:fillRef idx="0">
              <a:schemeClr val="dk1"/>
            </a:fillRef>
            <a:effectRef idx="0">
              <a:schemeClr val="dk1"/>
            </a:effectRef>
            <a:fontRef idx="minor">
              <a:schemeClr val="tx1"/>
            </a:fontRef>
          </p:style>
        </p:cxnSp>
        <p:cxnSp>
          <p:nvCxnSpPr>
            <p:cNvPr id="100" name="コネクタ: カギ線 99">
              <a:extLst>
                <a:ext uri="{FF2B5EF4-FFF2-40B4-BE49-F238E27FC236}">
                  <a16:creationId xmlns:a16="http://schemas.microsoft.com/office/drawing/2014/main" id="{E3CCC174-EC52-43B8-B213-669831FC80ED}"/>
                </a:ext>
              </a:extLst>
            </p:cNvPr>
            <p:cNvCxnSpPr>
              <a:cxnSpLocks/>
              <a:stCxn id="80" idx="0"/>
            </p:cNvCxnSpPr>
            <p:nvPr/>
          </p:nvCxnSpPr>
          <p:spPr>
            <a:xfrm rot="5400000" flipH="1" flipV="1">
              <a:off x="3915232" y="1570138"/>
              <a:ext cx="621304" cy="2747212"/>
            </a:xfrm>
            <a:prstGeom prst="bentConnector2">
              <a:avLst/>
            </a:prstGeom>
            <a:ln w="12700">
              <a:tailEnd type="triangle"/>
            </a:ln>
          </p:spPr>
          <p:style>
            <a:lnRef idx="1">
              <a:schemeClr val="dk1"/>
            </a:lnRef>
            <a:fillRef idx="0">
              <a:schemeClr val="dk1"/>
            </a:fillRef>
            <a:effectRef idx="0">
              <a:schemeClr val="dk1"/>
            </a:effectRef>
            <a:fontRef idx="minor">
              <a:schemeClr val="tx1"/>
            </a:fontRef>
          </p:style>
        </p:cxnSp>
        <p:sp>
          <p:nvSpPr>
            <p:cNvPr id="109" name="テキスト ボックス 108">
              <a:extLst>
                <a:ext uri="{FF2B5EF4-FFF2-40B4-BE49-F238E27FC236}">
                  <a16:creationId xmlns:a16="http://schemas.microsoft.com/office/drawing/2014/main" id="{D6267D36-D4EC-475A-8364-A8C7269FBD84}"/>
                </a:ext>
              </a:extLst>
            </p:cNvPr>
            <p:cNvSpPr txBox="1"/>
            <p:nvPr/>
          </p:nvSpPr>
          <p:spPr>
            <a:xfrm rot="10800000" flipH="1" flipV="1">
              <a:off x="1740490" y="1336773"/>
              <a:ext cx="539118" cy="246221"/>
            </a:xfrm>
            <a:prstGeom prst="rect">
              <a:avLst/>
            </a:prstGeom>
            <a:noFill/>
          </p:spPr>
          <p:txBody>
            <a:bodyPr wrap="square" rtlCol="0">
              <a:spAutoFit/>
            </a:bodyPr>
            <a:lstStyle/>
            <a:p>
              <a:r>
                <a:rPr kumimoji="1" lang="en-US" altLang="ja-JP" sz="1000" dirty="0">
                  <a:latin typeface="+mn-ea"/>
                </a:rPr>
                <a:t>Yes</a:t>
              </a:r>
              <a:endParaRPr kumimoji="1" lang="ja-JP" altLang="en-US" sz="1000" dirty="0">
                <a:latin typeface="+mn-ea"/>
              </a:endParaRPr>
            </a:p>
          </p:txBody>
        </p:sp>
        <p:sp>
          <p:nvSpPr>
            <p:cNvPr id="110" name="テキスト ボックス 109">
              <a:extLst>
                <a:ext uri="{FF2B5EF4-FFF2-40B4-BE49-F238E27FC236}">
                  <a16:creationId xmlns:a16="http://schemas.microsoft.com/office/drawing/2014/main" id="{AEED127E-6943-4686-B199-CF322DF01A4A}"/>
                </a:ext>
              </a:extLst>
            </p:cNvPr>
            <p:cNvSpPr txBox="1"/>
            <p:nvPr/>
          </p:nvSpPr>
          <p:spPr>
            <a:xfrm rot="10800000" flipH="1" flipV="1">
              <a:off x="1887753" y="1891919"/>
              <a:ext cx="539118" cy="246221"/>
            </a:xfrm>
            <a:prstGeom prst="rect">
              <a:avLst/>
            </a:prstGeom>
            <a:noFill/>
          </p:spPr>
          <p:txBody>
            <a:bodyPr wrap="square" rtlCol="0">
              <a:spAutoFit/>
            </a:bodyPr>
            <a:lstStyle/>
            <a:p>
              <a:r>
                <a:rPr kumimoji="1" lang="en-US" altLang="ja-JP" sz="1000" dirty="0">
                  <a:latin typeface="+mn-ea"/>
                </a:rPr>
                <a:t>Yes</a:t>
              </a:r>
              <a:endParaRPr kumimoji="1" lang="ja-JP" altLang="en-US" sz="1000" dirty="0">
                <a:latin typeface="+mn-ea"/>
              </a:endParaRPr>
            </a:p>
          </p:txBody>
        </p:sp>
        <p:sp>
          <p:nvSpPr>
            <p:cNvPr id="111" name="テキスト ボックス 110">
              <a:extLst>
                <a:ext uri="{FF2B5EF4-FFF2-40B4-BE49-F238E27FC236}">
                  <a16:creationId xmlns:a16="http://schemas.microsoft.com/office/drawing/2014/main" id="{37F046FF-F9C8-4949-8BFB-E9A9B53D896F}"/>
                </a:ext>
              </a:extLst>
            </p:cNvPr>
            <p:cNvSpPr txBox="1"/>
            <p:nvPr/>
          </p:nvSpPr>
          <p:spPr>
            <a:xfrm rot="10800000" flipH="1" flipV="1">
              <a:off x="4571999" y="3042205"/>
              <a:ext cx="521219" cy="246221"/>
            </a:xfrm>
            <a:prstGeom prst="rect">
              <a:avLst/>
            </a:prstGeom>
            <a:noFill/>
          </p:spPr>
          <p:txBody>
            <a:bodyPr wrap="square" rtlCol="0">
              <a:spAutoFit/>
            </a:bodyPr>
            <a:lstStyle/>
            <a:p>
              <a:r>
                <a:rPr kumimoji="1" lang="en-US" altLang="ja-JP" sz="1000" dirty="0">
                  <a:latin typeface="+mn-ea"/>
                </a:rPr>
                <a:t>Yes</a:t>
              </a:r>
              <a:endParaRPr kumimoji="1" lang="ja-JP" altLang="en-US" sz="1000" dirty="0">
                <a:latin typeface="+mn-ea"/>
              </a:endParaRPr>
            </a:p>
          </p:txBody>
        </p:sp>
        <p:sp>
          <p:nvSpPr>
            <p:cNvPr id="112" name="テキスト ボックス 111">
              <a:extLst>
                <a:ext uri="{FF2B5EF4-FFF2-40B4-BE49-F238E27FC236}">
                  <a16:creationId xmlns:a16="http://schemas.microsoft.com/office/drawing/2014/main" id="{84252384-4739-420B-B7C3-93ABEC4406FE}"/>
                </a:ext>
              </a:extLst>
            </p:cNvPr>
            <p:cNvSpPr txBox="1"/>
            <p:nvPr/>
          </p:nvSpPr>
          <p:spPr>
            <a:xfrm rot="10800000" flipH="1" flipV="1">
              <a:off x="3506220" y="3489849"/>
              <a:ext cx="446962" cy="246221"/>
            </a:xfrm>
            <a:prstGeom prst="rect">
              <a:avLst/>
            </a:prstGeom>
            <a:noFill/>
          </p:spPr>
          <p:txBody>
            <a:bodyPr wrap="square" rtlCol="0">
              <a:spAutoFit/>
            </a:bodyPr>
            <a:lstStyle/>
            <a:p>
              <a:r>
                <a:rPr kumimoji="1" lang="en-US" altLang="ja-JP" sz="1000" dirty="0">
                  <a:latin typeface="+mn-ea"/>
                </a:rPr>
                <a:t>Yes</a:t>
              </a:r>
              <a:endParaRPr kumimoji="1" lang="ja-JP" altLang="en-US" sz="1000" dirty="0">
                <a:latin typeface="+mn-ea"/>
              </a:endParaRPr>
            </a:p>
          </p:txBody>
        </p:sp>
        <p:cxnSp>
          <p:nvCxnSpPr>
            <p:cNvPr id="115" name="直線矢印コネクタ 114">
              <a:extLst>
                <a:ext uri="{FF2B5EF4-FFF2-40B4-BE49-F238E27FC236}">
                  <a16:creationId xmlns:a16="http://schemas.microsoft.com/office/drawing/2014/main" id="{B13574AC-CA9C-457B-8408-916FE4C8A3CA}"/>
                </a:ext>
              </a:extLst>
            </p:cNvPr>
            <p:cNvCxnSpPr>
              <a:cxnSpLocks/>
              <a:stCxn id="81" idx="3"/>
            </p:cNvCxnSpPr>
            <p:nvPr/>
          </p:nvCxnSpPr>
          <p:spPr>
            <a:xfrm>
              <a:off x="5346416" y="3736832"/>
              <a:ext cx="225336" cy="553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116" name="テキスト ボックス 115">
              <a:extLst>
                <a:ext uri="{FF2B5EF4-FFF2-40B4-BE49-F238E27FC236}">
                  <a16:creationId xmlns:a16="http://schemas.microsoft.com/office/drawing/2014/main" id="{A6E2EE0E-5A20-4A5E-806A-A84743B16C09}"/>
                </a:ext>
              </a:extLst>
            </p:cNvPr>
            <p:cNvSpPr txBox="1"/>
            <p:nvPr/>
          </p:nvSpPr>
          <p:spPr>
            <a:xfrm>
              <a:off x="1888359" y="2988862"/>
              <a:ext cx="438246" cy="246221"/>
            </a:xfrm>
            <a:prstGeom prst="rect">
              <a:avLst/>
            </a:prstGeom>
            <a:noFill/>
          </p:spPr>
          <p:txBody>
            <a:bodyPr wrap="square" rtlCol="0">
              <a:spAutoFit/>
            </a:bodyPr>
            <a:lstStyle/>
            <a:p>
              <a:r>
                <a:rPr kumimoji="1" lang="en-US" altLang="ja-JP" sz="1000" dirty="0">
                  <a:latin typeface="+mn-ea"/>
                </a:rPr>
                <a:t>No</a:t>
              </a:r>
              <a:endParaRPr kumimoji="1" lang="ja-JP" altLang="en-US" sz="1000" dirty="0">
                <a:latin typeface="+mn-ea"/>
              </a:endParaRPr>
            </a:p>
          </p:txBody>
        </p:sp>
        <p:sp>
          <p:nvSpPr>
            <p:cNvPr id="117" name="テキスト ボックス 116">
              <a:extLst>
                <a:ext uri="{FF2B5EF4-FFF2-40B4-BE49-F238E27FC236}">
                  <a16:creationId xmlns:a16="http://schemas.microsoft.com/office/drawing/2014/main" id="{57F3411C-7BC6-4EB2-86FE-21398E4627F4}"/>
                </a:ext>
              </a:extLst>
            </p:cNvPr>
            <p:cNvSpPr txBox="1"/>
            <p:nvPr/>
          </p:nvSpPr>
          <p:spPr>
            <a:xfrm>
              <a:off x="968114" y="1997708"/>
              <a:ext cx="415590" cy="246221"/>
            </a:xfrm>
            <a:prstGeom prst="rect">
              <a:avLst/>
            </a:prstGeom>
            <a:noFill/>
          </p:spPr>
          <p:txBody>
            <a:bodyPr wrap="square" rtlCol="0">
              <a:spAutoFit/>
            </a:bodyPr>
            <a:lstStyle/>
            <a:p>
              <a:r>
                <a:rPr kumimoji="1" lang="en-US" altLang="ja-JP" sz="1000" dirty="0">
                  <a:latin typeface="+mn-ea"/>
                </a:rPr>
                <a:t>No</a:t>
              </a:r>
              <a:endParaRPr kumimoji="1" lang="ja-JP" altLang="en-US" sz="1000" dirty="0">
                <a:latin typeface="+mn-ea"/>
              </a:endParaRPr>
            </a:p>
          </p:txBody>
        </p:sp>
        <p:sp>
          <p:nvSpPr>
            <p:cNvPr id="118" name="テキスト ボックス 117">
              <a:extLst>
                <a:ext uri="{FF2B5EF4-FFF2-40B4-BE49-F238E27FC236}">
                  <a16:creationId xmlns:a16="http://schemas.microsoft.com/office/drawing/2014/main" id="{1F7A0148-6BD1-4C0B-B912-DEF95D8A1369}"/>
                </a:ext>
              </a:extLst>
            </p:cNvPr>
            <p:cNvSpPr txBox="1"/>
            <p:nvPr/>
          </p:nvSpPr>
          <p:spPr>
            <a:xfrm>
              <a:off x="2826219" y="3072362"/>
              <a:ext cx="421336" cy="246221"/>
            </a:xfrm>
            <a:prstGeom prst="rect">
              <a:avLst/>
            </a:prstGeom>
            <a:noFill/>
          </p:spPr>
          <p:txBody>
            <a:bodyPr wrap="square" rtlCol="0">
              <a:spAutoFit/>
            </a:bodyPr>
            <a:lstStyle/>
            <a:p>
              <a:r>
                <a:rPr kumimoji="1" lang="en-US" altLang="ja-JP" sz="1000" dirty="0">
                  <a:latin typeface="+mn-ea"/>
                </a:rPr>
                <a:t>No</a:t>
              </a:r>
              <a:endParaRPr kumimoji="1" lang="ja-JP" altLang="en-US" sz="1000" dirty="0">
                <a:latin typeface="+mn-ea"/>
              </a:endParaRPr>
            </a:p>
          </p:txBody>
        </p:sp>
        <p:sp>
          <p:nvSpPr>
            <p:cNvPr id="119" name="テキスト ボックス 118">
              <a:extLst>
                <a:ext uri="{FF2B5EF4-FFF2-40B4-BE49-F238E27FC236}">
                  <a16:creationId xmlns:a16="http://schemas.microsoft.com/office/drawing/2014/main" id="{3489D4D2-E489-473A-B957-301296D6DA63}"/>
                </a:ext>
              </a:extLst>
            </p:cNvPr>
            <p:cNvSpPr txBox="1"/>
            <p:nvPr/>
          </p:nvSpPr>
          <p:spPr>
            <a:xfrm>
              <a:off x="5270890" y="3497313"/>
              <a:ext cx="376388" cy="246221"/>
            </a:xfrm>
            <a:prstGeom prst="rect">
              <a:avLst/>
            </a:prstGeom>
            <a:noFill/>
          </p:spPr>
          <p:txBody>
            <a:bodyPr wrap="square" rtlCol="0">
              <a:spAutoFit/>
            </a:bodyPr>
            <a:lstStyle/>
            <a:p>
              <a:r>
                <a:rPr kumimoji="1" lang="en-US" altLang="ja-JP" sz="1000" dirty="0">
                  <a:latin typeface="+mn-ea"/>
                </a:rPr>
                <a:t>No</a:t>
              </a:r>
              <a:endParaRPr kumimoji="1" lang="ja-JP" altLang="en-US" sz="1000" dirty="0">
                <a:latin typeface="+mn-ea"/>
              </a:endParaRPr>
            </a:p>
          </p:txBody>
        </p:sp>
        <p:sp>
          <p:nvSpPr>
            <p:cNvPr id="2" name="テキスト ボックス 1">
              <a:extLst>
                <a:ext uri="{FF2B5EF4-FFF2-40B4-BE49-F238E27FC236}">
                  <a16:creationId xmlns:a16="http://schemas.microsoft.com/office/drawing/2014/main" id="{D48DB4B6-3EFF-4AC1-81D7-43B89D0B9514}"/>
                </a:ext>
              </a:extLst>
            </p:cNvPr>
            <p:cNvSpPr txBox="1"/>
            <p:nvPr/>
          </p:nvSpPr>
          <p:spPr>
            <a:xfrm>
              <a:off x="427688" y="1329481"/>
              <a:ext cx="1179316" cy="400110"/>
            </a:xfrm>
            <a:prstGeom prst="rect">
              <a:avLst/>
            </a:prstGeom>
            <a:noFill/>
          </p:spPr>
          <p:txBody>
            <a:bodyPr wrap="square" rtlCol="0">
              <a:spAutoFit/>
            </a:bodyPr>
            <a:lstStyle/>
            <a:p>
              <a:pPr algn="ctr"/>
              <a:r>
                <a:rPr kumimoji="1" lang="ja-JP" altLang="en-US" sz="1000" b="1" dirty="0"/>
                <a:t>調理の工程は</a:t>
              </a:r>
              <a:endParaRPr kumimoji="1" lang="en-US" altLang="ja-JP" sz="1000" b="1" dirty="0"/>
            </a:p>
            <a:p>
              <a:pPr algn="ctr"/>
              <a:r>
                <a:rPr kumimoji="1" lang="ja-JP" altLang="en-US" sz="1000" b="1" dirty="0"/>
                <a:t>３工程以上か？</a:t>
              </a:r>
            </a:p>
          </p:txBody>
        </p:sp>
        <p:sp>
          <p:nvSpPr>
            <p:cNvPr id="63" name="テキスト ボックス 62">
              <a:extLst>
                <a:ext uri="{FF2B5EF4-FFF2-40B4-BE49-F238E27FC236}">
                  <a16:creationId xmlns:a16="http://schemas.microsoft.com/office/drawing/2014/main" id="{2F894608-55A8-4506-B2DB-F2519AEF1228}"/>
                </a:ext>
              </a:extLst>
            </p:cNvPr>
            <p:cNvSpPr txBox="1"/>
            <p:nvPr/>
          </p:nvSpPr>
          <p:spPr>
            <a:xfrm>
              <a:off x="968114" y="2268267"/>
              <a:ext cx="1850717" cy="553998"/>
            </a:xfrm>
            <a:prstGeom prst="rect">
              <a:avLst/>
            </a:prstGeom>
            <a:noFill/>
          </p:spPr>
          <p:txBody>
            <a:bodyPr wrap="square" rtlCol="0">
              <a:spAutoFit/>
            </a:bodyPr>
            <a:lstStyle/>
            <a:p>
              <a:pPr algn="ctr"/>
              <a:r>
                <a:rPr kumimoji="1" lang="ja-JP" altLang="en-US" sz="1000" b="1" dirty="0"/>
                <a:t>リスクリスト</a:t>
              </a:r>
              <a:endParaRPr kumimoji="1" lang="en-US" altLang="ja-JP" sz="1000" b="1" dirty="0"/>
            </a:p>
            <a:p>
              <a:pPr algn="ctr"/>
              <a:r>
                <a:rPr kumimoji="1" lang="ja-JP" altLang="en-US" sz="1000" b="1" dirty="0"/>
                <a:t>（</a:t>
              </a:r>
              <a:r>
                <a:rPr kumimoji="1" lang="en-US" altLang="ja-JP" sz="1000" b="1" dirty="0"/>
                <a:t>200L</a:t>
              </a:r>
              <a:r>
                <a:rPr kumimoji="1" lang="ja-JP" altLang="en-US" sz="1000" b="1" dirty="0"/>
                <a:t>）に該当</a:t>
              </a:r>
              <a:endParaRPr kumimoji="1" lang="en-US" altLang="ja-JP" sz="1000" b="1" dirty="0"/>
            </a:p>
            <a:p>
              <a:pPr algn="ctr"/>
              <a:r>
                <a:rPr kumimoji="1" lang="ja-JP" altLang="en-US" sz="1000" b="1" dirty="0"/>
                <a:t>するか？</a:t>
              </a:r>
            </a:p>
          </p:txBody>
        </p:sp>
        <p:sp>
          <p:nvSpPr>
            <p:cNvPr id="64" name="テキスト ボックス 63">
              <a:extLst>
                <a:ext uri="{FF2B5EF4-FFF2-40B4-BE49-F238E27FC236}">
                  <a16:creationId xmlns:a16="http://schemas.microsoft.com/office/drawing/2014/main" id="{77F80D9A-8E72-4A64-A825-07E69F83D80E}"/>
                </a:ext>
              </a:extLst>
            </p:cNvPr>
            <p:cNvSpPr txBox="1"/>
            <p:nvPr/>
          </p:nvSpPr>
          <p:spPr>
            <a:xfrm>
              <a:off x="2272692" y="3524184"/>
              <a:ext cx="1165860" cy="400110"/>
            </a:xfrm>
            <a:prstGeom prst="rect">
              <a:avLst/>
            </a:prstGeom>
            <a:noFill/>
          </p:spPr>
          <p:txBody>
            <a:bodyPr wrap="square" rtlCol="0">
              <a:spAutoFit/>
            </a:bodyPr>
            <a:lstStyle/>
            <a:p>
              <a:pPr algn="ctr"/>
              <a:r>
                <a:rPr kumimoji="1" lang="ja-JP" altLang="en-US" sz="1000" b="1" dirty="0"/>
                <a:t>１工程かつ</a:t>
              </a:r>
              <a:endParaRPr kumimoji="1" lang="en-US" altLang="ja-JP" sz="1000" b="1" dirty="0"/>
            </a:p>
            <a:p>
              <a:pPr algn="ctr"/>
              <a:r>
                <a:rPr kumimoji="1" lang="ja-JP" altLang="en-US" sz="1000" b="1" dirty="0"/>
                <a:t>単一品目か？</a:t>
              </a:r>
            </a:p>
          </p:txBody>
        </p:sp>
        <p:sp>
          <p:nvSpPr>
            <p:cNvPr id="88" name="テキスト ボックス 87">
              <a:extLst>
                <a:ext uri="{FF2B5EF4-FFF2-40B4-BE49-F238E27FC236}">
                  <a16:creationId xmlns:a16="http://schemas.microsoft.com/office/drawing/2014/main" id="{6AAD6674-940D-4EE8-9463-6520CCF63FC1}"/>
                </a:ext>
              </a:extLst>
            </p:cNvPr>
            <p:cNvSpPr txBox="1"/>
            <p:nvPr/>
          </p:nvSpPr>
          <p:spPr>
            <a:xfrm>
              <a:off x="3890953" y="3454603"/>
              <a:ext cx="1429089" cy="553998"/>
            </a:xfrm>
            <a:prstGeom prst="rect">
              <a:avLst/>
            </a:prstGeom>
            <a:noFill/>
          </p:spPr>
          <p:txBody>
            <a:bodyPr wrap="square" rtlCol="0">
              <a:spAutoFit/>
            </a:bodyPr>
            <a:lstStyle/>
            <a:p>
              <a:pPr algn="ctr"/>
              <a:r>
                <a:rPr kumimoji="1" lang="ja-JP" altLang="en-US" sz="1000" b="1" dirty="0"/>
                <a:t>リスクリスト</a:t>
              </a:r>
              <a:endParaRPr kumimoji="1" lang="en-US" altLang="ja-JP" sz="1000" b="1" dirty="0"/>
            </a:p>
            <a:p>
              <a:pPr algn="ctr"/>
              <a:r>
                <a:rPr kumimoji="1" lang="ja-JP" altLang="en-US" sz="1000" b="1" dirty="0"/>
                <a:t>（</a:t>
              </a:r>
              <a:r>
                <a:rPr kumimoji="1" lang="en-US" altLang="ja-JP" sz="1000" b="1" dirty="0"/>
                <a:t>80L</a:t>
              </a:r>
              <a:r>
                <a:rPr kumimoji="1" lang="ja-JP" altLang="en-US" sz="1000" b="1" dirty="0"/>
                <a:t>）に該当</a:t>
              </a:r>
              <a:endParaRPr kumimoji="1" lang="en-US" altLang="ja-JP" sz="1000" b="1" dirty="0"/>
            </a:p>
            <a:p>
              <a:pPr algn="ctr"/>
              <a:r>
                <a:rPr kumimoji="1" lang="ja-JP" altLang="en-US" sz="1000" b="1" dirty="0"/>
                <a:t>するか？</a:t>
              </a:r>
            </a:p>
          </p:txBody>
        </p:sp>
      </p:grpSp>
      <p:sp>
        <p:nvSpPr>
          <p:cNvPr id="10" name="吹き出し: 角を丸めた四角形 9">
            <a:extLst>
              <a:ext uri="{FF2B5EF4-FFF2-40B4-BE49-F238E27FC236}">
                <a16:creationId xmlns:a16="http://schemas.microsoft.com/office/drawing/2014/main" id="{28D43D0A-924F-48E4-AA67-B5A53D7C5FAE}"/>
              </a:ext>
            </a:extLst>
          </p:cNvPr>
          <p:cNvSpPr/>
          <p:nvPr/>
        </p:nvSpPr>
        <p:spPr>
          <a:xfrm>
            <a:off x="44929" y="2007785"/>
            <a:ext cx="868694" cy="397057"/>
          </a:xfrm>
          <a:prstGeom prst="wedgeRoundRectCallout">
            <a:avLst>
              <a:gd name="adj1" fmla="val 29185"/>
              <a:gd name="adj2" fmla="val -83988"/>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工程非該当リスト</a:t>
            </a:r>
          </a:p>
        </p:txBody>
      </p:sp>
      <p:sp>
        <p:nvSpPr>
          <p:cNvPr id="71" name="吹き出し: 角を丸めた四角形 70">
            <a:extLst>
              <a:ext uri="{FF2B5EF4-FFF2-40B4-BE49-F238E27FC236}">
                <a16:creationId xmlns:a16="http://schemas.microsoft.com/office/drawing/2014/main" id="{9E4DF2A7-CFCF-4CB6-AE35-078D1F2769E5}"/>
              </a:ext>
            </a:extLst>
          </p:cNvPr>
          <p:cNvSpPr/>
          <p:nvPr/>
        </p:nvSpPr>
        <p:spPr>
          <a:xfrm>
            <a:off x="3085058" y="4094592"/>
            <a:ext cx="877976" cy="397057"/>
          </a:xfrm>
          <a:prstGeom prst="wedgeRoundRectCallout">
            <a:avLst>
              <a:gd name="adj1" fmla="val -36896"/>
              <a:gd name="adj2" fmla="val -77272"/>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１品目未満リスト</a:t>
            </a:r>
          </a:p>
        </p:txBody>
      </p:sp>
      <p:sp>
        <p:nvSpPr>
          <p:cNvPr id="73" name="吹き出し: 角を丸めた四角形 72">
            <a:extLst>
              <a:ext uri="{FF2B5EF4-FFF2-40B4-BE49-F238E27FC236}">
                <a16:creationId xmlns:a16="http://schemas.microsoft.com/office/drawing/2014/main" id="{DF628547-C03D-4A4E-9E3F-DC81D79C412C}"/>
              </a:ext>
            </a:extLst>
          </p:cNvPr>
          <p:cNvSpPr/>
          <p:nvPr/>
        </p:nvSpPr>
        <p:spPr>
          <a:xfrm>
            <a:off x="1762186" y="4094592"/>
            <a:ext cx="877976" cy="397057"/>
          </a:xfrm>
          <a:prstGeom prst="wedgeRoundRectCallout">
            <a:avLst>
              <a:gd name="adj1" fmla="val 33594"/>
              <a:gd name="adj2" fmla="val -77058"/>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工程非該当リスト</a:t>
            </a:r>
          </a:p>
        </p:txBody>
      </p:sp>
      <p:sp>
        <p:nvSpPr>
          <p:cNvPr id="84" name="吹き出し: 角を丸めた四角形 83">
            <a:extLst>
              <a:ext uri="{FF2B5EF4-FFF2-40B4-BE49-F238E27FC236}">
                <a16:creationId xmlns:a16="http://schemas.microsoft.com/office/drawing/2014/main" id="{F7E716C7-2EFB-4D86-9CB3-6852EBA02C84}"/>
              </a:ext>
            </a:extLst>
          </p:cNvPr>
          <p:cNvSpPr/>
          <p:nvPr/>
        </p:nvSpPr>
        <p:spPr>
          <a:xfrm>
            <a:off x="739987" y="2921226"/>
            <a:ext cx="993316" cy="397057"/>
          </a:xfrm>
          <a:prstGeom prst="wedgeRoundRectCallout">
            <a:avLst>
              <a:gd name="adj1" fmla="val 30263"/>
              <a:gd name="adj2" fmla="val -83455"/>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リスクリスト</a:t>
            </a:r>
            <a:r>
              <a:rPr kumimoji="1" lang="en-US" altLang="ja-JP" sz="1000" b="1" dirty="0"/>
              <a:t>(200L)</a:t>
            </a:r>
            <a:endParaRPr kumimoji="1" lang="ja-JP" altLang="en-US" sz="1000" b="1" dirty="0"/>
          </a:p>
        </p:txBody>
      </p:sp>
      <p:sp>
        <p:nvSpPr>
          <p:cNvPr id="85" name="吹き出し: 角を丸めた四角形 84">
            <a:extLst>
              <a:ext uri="{FF2B5EF4-FFF2-40B4-BE49-F238E27FC236}">
                <a16:creationId xmlns:a16="http://schemas.microsoft.com/office/drawing/2014/main" id="{BEBCEB24-2B7D-405B-8A74-DABE0F92E538}"/>
              </a:ext>
            </a:extLst>
          </p:cNvPr>
          <p:cNvSpPr/>
          <p:nvPr/>
        </p:nvSpPr>
        <p:spPr>
          <a:xfrm>
            <a:off x="4775598" y="4101250"/>
            <a:ext cx="994374" cy="377617"/>
          </a:xfrm>
          <a:prstGeom prst="wedgeRoundRectCallout">
            <a:avLst>
              <a:gd name="adj1" fmla="val -30174"/>
              <a:gd name="adj2" fmla="val -84211"/>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リスクリスト</a:t>
            </a:r>
            <a:r>
              <a:rPr kumimoji="1" lang="en-US" altLang="ja-JP" sz="1000" b="1" dirty="0"/>
              <a:t>(80L)</a:t>
            </a:r>
            <a:endParaRPr kumimoji="1" lang="ja-JP" altLang="en-US" sz="1000" b="1" dirty="0"/>
          </a:p>
        </p:txBody>
      </p:sp>
      <p:sp>
        <p:nvSpPr>
          <p:cNvPr id="17" name="テキスト ボックス 16">
            <a:extLst>
              <a:ext uri="{FF2B5EF4-FFF2-40B4-BE49-F238E27FC236}">
                <a16:creationId xmlns:a16="http://schemas.microsoft.com/office/drawing/2014/main" id="{4162BF98-7AE1-4E1E-A127-DFF182DF21C3}"/>
              </a:ext>
            </a:extLst>
          </p:cNvPr>
          <p:cNvSpPr txBox="1"/>
          <p:nvPr/>
        </p:nvSpPr>
        <p:spPr>
          <a:xfrm>
            <a:off x="3524046" y="7785625"/>
            <a:ext cx="3194767" cy="400110"/>
          </a:xfrm>
          <a:prstGeom prst="rect">
            <a:avLst/>
          </a:prstGeom>
          <a:noFill/>
        </p:spPr>
        <p:txBody>
          <a:bodyPr wrap="square" rtlCol="0">
            <a:spAutoFit/>
          </a:bodyPr>
          <a:lstStyle/>
          <a:p>
            <a:r>
              <a:rPr kumimoji="1" lang="ja-JP" altLang="en-US" sz="1000" dirty="0"/>
              <a:t>（</a:t>
            </a:r>
            <a:r>
              <a:rPr kumimoji="1" lang="en-US" altLang="ja-JP" sz="1000" dirty="0"/>
              <a:t>※</a:t>
            </a:r>
            <a:r>
              <a:rPr kumimoji="1" lang="ja-JP" altLang="en-US" sz="1000" dirty="0"/>
              <a:t>）一時的又は緊急的な洗浄については、全ての　</a:t>
            </a:r>
            <a:endParaRPr kumimoji="1" lang="en-US" altLang="ja-JP" sz="1000" dirty="0"/>
          </a:p>
          <a:p>
            <a:r>
              <a:rPr kumimoji="1" lang="ja-JP" altLang="en-US" sz="1000" dirty="0"/>
              <a:t>　　　営業の種類において実施することができる。</a:t>
            </a:r>
          </a:p>
        </p:txBody>
      </p:sp>
      <p:cxnSp>
        <p:nvCxnSpPr>
          <p:cNvPr id="4" name="直線矢印コネクタ 3">
            <a:extLst>
              <a:ext uri="{FF2B5EF4-FFF2-40B4-BE49-F238E27FC236}">
                <a16:creationId xmlns:a16="http://schemas.microsoft.com/office/drawing/2014/main" id="{5F3D4EFB-9267-42B5-A713-2935349B94A4}"/>
              </a:ext>
            </a:extLst>
          </p:cNvPr>
          <p:cNvCxnSpPr>
            <a:cxnSpLocks/>
          </p:cNvCxnSpPr>
          <p:nvPr/>
        </p:nvCxnSpPr>
        <p:spPr>
          <a:xfrm flipV="1">
            <a:off x="1922021" y="1552854"/>
            <a:ext cx="0" cy="52094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DC168FDD-82D3-4DFA-9F97-F4861329C5A2}"/>
              </a:ext>
            </a:extLst>
          </p:cNvPr>
          <p:cNvCxnSpPr>
            <a:cxnSpLocks/>
          </p:cNvCxnSpPr>
          <p:nvPr/>
        </p:nvCxnSpPr>
        <p:spPr>
          <a:xfrm flipV="1">
            <a:off x="4586175" y="2633092"/>
            <a:ext cx="0" cy="63389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1761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6509982" y="9622822"/>
            <a:ext cx="352463" cy="276999"/>
          </a:xfrm>
          <a:prstGeom prst="rect">
            <a:avLst/>
          </a:prstGeom>
          <a:noFill/>
        </p:spPr>
        <p:txBody>
          <a:bodyPr wrap="square" rtlCol="0">
            <a:spAutoFit/>
          </a:bodyPr>
          <a:lstStyle/>
          <a:p>
            <a:pPr algn="ctr"/>
            <a:r>
              <a:rPr kumimoji="1" lang="ja-JP" altLang="en-US" sz="1200" b="1" dirty="0"/>
              <a:t>３</a:t>
            </a:r>
          </a:p>
        </p:txBody>
      </p:sp>
      <p:sp>
        <p:nvSpPr>
          <p:cNvPr id="11" name="テキスト ボックス 10">
            <a:extLst>
              <a:ext uri="{FF2B5EF4-FFF2-40B4-BE49-F238E27FC236}">
                <a16:creationId xmlns:a16="http://schemas.microsoft.com/office/drawing/2014/main" id="{697B8EBE-45F9-4287-B978-4D215F9FC3C4}"/>
              </a:ext>
            </a:extLst>
          </p:cNvPr>
          <p:cNvSpPr txBox="1"/>
          <p:nvPr/>
        </p:nvSpPr>
        <p:spPr>
          <a:xfrm>
            <a:off x="32129" y="4068149"/>
            <a:ext cx="6690731" cy="987525"/>
          </a:xfrm>
          <a:prstGeom prst="roundRect">
            <a:avLst>
              <a:gd name="adj" fmla="val 5416"/>
            </a:avLst>
          </a:prstGeom>
          <a:noFill/>
          <a:ln w="28575">
            <a:noFill/>
          </a:ln>
        </p:spPr>
        <p:txBody>
          <a:bodyPr wrap="square" lIns="36000" tIns="36000" rIns="36000" rtlCol="0" anchor="t" anchorCtr="0">
            <a:spAutoFit/>
          </a:bodyPr>
          <a:lstStyle/>
          <a:p>
            <a:pPr marL="324000" indent="-150806">
              <a:spcBef>
                <a:spcPts val="600"/>
              </a:spcBef>
            </a:pPr>
            <a:r>
              <a:rPr kumimoji="1" lang="ja-JP" altLang="en-US" sz="1200" b="1" dirty="0">
                <a:latin typeface="+mn-ea"/>
              </a:rPr>
              <a:t>品目の数え方</a:t>
            </a:r>
            <a:endParaRPr kumimoji="1" lang="en-US" altLang="ja-JP" sz="1200" b="1" dirty="0">
              <a:latin typeface="+mn-ea"/>
            </a:endParaRPr>
          </a:p>
          <a:p>
            <a:pPr indent="-150806">
              <a:spcBef>
                <a:spcPts val="600"/>
              </a:spcBef>
            </a:pPr>
            <a:r>
              <a:rPr kumimoji="1" lang="ja-JP" altLang="en-US" sz="1000" dirty="0">
                <a:latin typeface="+mn-ea"/>
              </a:rPr>
              <a:t>　１日の営業において、車内で行う調理の工程及び調理器具が概ね共通している最終提供品群を</a:t>
            </a:r>
            <a:r>
              <a:rPr kumimoji="1" lang="ja-JP" altLang="en-US" sz="1000" b="1" u="sng" dirty="0">
                <a:latin typeface="+mn-ea"/>
              </a:rPr>
              <a:t>１品目</a:t>
            </a:r>
            <a:r>
              <a:rPr kumimoji="1" lang="ja-JP" altLang="en-US" sz="1000" dirty="0">
                <a:latin typeface="+mn-ea"/>
              </a:rPr>
              <a:t>とします。 </a:t>
            </a:r>
            <a:r>
              <a:rPr kumimoji="1" lang="en-US" altLang="ja-JP" sz="1000" dirty="0">
                <a:latin typeface="+mn-ea"/>
              </a:rPr>
              <a:t> </a:t>
            </a:r>
            <a:r>
              <a:rPr kumimoji="1" lang="ja-JP" altLang="en-US" sz="1000" dirty="0">
                <a:latin typeface="+mn-ea"/>
              </a:rPr>
              <a:t>ただし、同じ最終提供品群であっても、調理の工程や調理器具が異なる場合は</a:t>
            </a:r>
            <a:r>
              <a:rPr kumimoji="1" lang="ja-JP" altLang="en-US" sz="1000" b="1" u="sng" dirty="0">
                <a:latin typeface="+mn-ea"/>
              </a:rPr>
              <a:t>別品目</a:t>
            </a:r>
            <a:r>
              <a:rPr kumimoji="1" lang="ja-JP" altLang="en-US" sz="1000" dirty="0">
                <a:latin typeface="+mn-ea"/>
              </a:rPr>
              <a:t>と数えます。また、下表の「１品目未満リスト」に掲げる食品については、同リストに掲げるもの以外の品目と合わせて提供する場合は</a:t>
            </a:r>
            <a:r>
              <a:rPr kumimoji="1" lang="ja-JP" altLang="en-US" sz="1000" b="1" u="sng" dirty="0">
                <a:latin typeface="+mn-ea"/>
              </a:rPr>
              <a:t>２つ</a:t>
            </a:r>
            <a:r>
              <a:rPr kumimoji="1" lang="ja-JP" altLang="en-US" sz="1000" dirty="0">
                <a:latin typeface="+mn-ea"/>
              </a:rPr>
              <a:t>まで、同リストに掲げるもののみ提供する場合は</a:t>
            </a:r>
            <a:r>
              <a:rPr kumimoji="1" lang="ja-JP" altLang="en-US" sz="1000" b="1" u="sng" dirty="0">
                <a:latin typeface="+mn-ea"/>
              </a:rPr>
              <a:t>４つ</a:t>
            </a:r>
            <a:r>
              <a:rPr kumimoji="1" lang="ja-JP" altLang="en-US" sz="1000" dirty="0">
                <a:latin typeface="+mn-ea"/>
              </a:rPr>
              <a:t>まで提供可能です。</a:t>
            </a:r>
          </a:p>
        </p:txBody>
      </p:sp>
      <p:graphicFrame>
        <p:nvGraphicFramePr>
          <p:cNvPr id="3" name="表 3">
            <a:extLst>
              <a:ext uri="{FF2B5EF4-FFF2-40B4-BE49-F238E27FC236}">
                <a16:creationId xmlns:a16="http://schemas.microsoft.com/office/drawing/2014/main" id="{5CE98A20-1EEC-4291-ACD6-054914590162}"/>
              </a:ext>
            </a:extLst>
          </p:cNvPr>
          <p:cNvGraphicFramePr>
            <a:graphicFrameLocks noGrp="1"/>
          </p:cNvGraphicFramePr>
          <p:nvPr>
            <p:extLst>
              <p:ext uri="{D42A27DB-BD31-4B8C-83A1-F6EECF244321}">
                <p14:modId xmlns:p14="http://schemas.microsoft.com/office/powerpoint/2010/main" val="256169415"/>
              </p:ext>
            </p:extLst>
          </p:nvPr>
        </p:nvGraphicFramePr>
        <p:xfrm>
          <a:off x="32129" y="6763659"/>
          <a:ext cx="6793741" cy="2773680"/>
        </p:xfrm>
        <a:graphic>
          <a:graphicData uri="http://schemas.openxmlformats.org/drawingml/2006/table">
            <a:tbl>
              <a:tblPr firstRow="1" bandRow="1">
                <a:tableStyleId>{21E4AEA4-8DFA-4A89-87EB-49C32662AFE0}</a:tableStyleId>
              </a:tblPr>
              <a:tblGrid>
                <a:gridCol w="6793741">
                  <a:extLst>
                    <a:ext uri="{9D8B030D-6E8A-4147-A177-3AD203B41FA5}">
                      <a16:colId xmlns:a16="http://schemas.microsoft.com/office/drawing/2014/main" val="4058816897"/>
                    </a:ext>
                  </a:extLst>
                </a:gridCol>
              </a:tblGrid>
              <a:tr h="23721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b="1" dirty="0">
                          <a:latin typeface="+mn-ea"/>
                          <a:ea typeface="+mn-ea"/>
                        </a:rPr>
                        <a:t>１品目未満リスト（１品目未満として取り扱う品目）</a:t>
                      </a:r>
                    </a:p>
                  </a:txBody>
                  <a:tcPr>
                    <a:solidFill>
                      <a:schemeClr val="accent2">
                        <a:lumMod val="75000"/>
                      </a:schemeClr>
                    </a:solidFill>
                  </a:tcPr>
                </a:tc>
                <a:extLst>
                  <a:ext uri="{0D108BD9-81ED-4DB2-BD59-A6C34878D82A}">
                    <a16:rowId xmlns:a16="http://schemas.microsoft.com/office/drawing/2014/main" val="17748910"/>
                  </a:ext>
                </a:extLst>
              </a:tr>
              <a:tr h="370840">
                <a:tc>
                  <a:txBody>
                    <a:bodyPr/>
                    <a:lstStyle/>
                    <a:p>
                      <a:pPr marL="0" indent="-268288" algn="l">
                        <a:spcBef>
                          <a:spcPts val="600"/>
                        </a:spcBef>
                      </a:pPr>
                      <a:r>
                        <a:rPr kumimoji="1" lang="en-US" altLang="ja-JP" sz="1000" b="1" dirty="0">
                          <a:latin typeface="+mn-ea"/>
                          <a:ea typeface="+mn-ea"/>
                        </a:rPr>
                        <a:t>a.</a:t>
                      </a:r>
                      <a:r>
                        <a:rPr kumimoji="1" lang="ja-JP" altLang="en-US" sz="1000" b="1" dirty="0">
                          <a:latin typeface="+mn-ea"/>
                          <a:ea typeface="+mn-ea"/>
                        </a:rPr>
                        <a:t>　市販飲料品（乳類を含む）又は酒類を小分け・調製・混合した飲料品</a:t>
                      </a:r>
                    </a:p>
                    <a:p>
                      <a:pPr marL="0" indent="-268288" algn="l">
                        <a:spcBef>
                          <a:spcPts val="600"/>
                        </a:spcBef>
                      </a:pPr>
                      <a:r>
                        <a:rPr kumimoji="1" lang="ja-JP" altLang="en-US" sz="1000" b="0" dirty="0">
                          <a:latin typeface="+mn-ea"/>
                          <a:ea typeface="+mn-ea"/>
                        </a:rPr>
                        <a:t>　　粉末清涼飲料を溶解したもの又は飲料を混合若しくは希釈したものを含む（清涼飲料水全自動調理機を使用する　　　　　　</a:t>
                      </a:r>
                      <a:endParaRPr kumimoji="1" lang="en-US" altLang="ja-JP" sz="1000" b="0" dirty="0">
                        <a:latin typeface="+mn-ea"/>
                        <a:ea typeface="+mn-ea"/>
                      </a:endParaRPr>
                    </a:p>
                    <a:p>
                      <a:pPr marL="0" indent="-268288" algn="l">
                        <a:spcBef>
                          <a:spcPts val="0"/>
                        </a:spcBef>
                      </a:pPr>
                      <a:r>
                        <a:rPr kumimoji="1" lang="ja-JP" altLang="en-US" sz="1000" b="0" dirty="0">
                          <a:latin typeface="+mn-ea"/>
                          <a:ea typeface="+mn-ea"/>
                        </a:rPr>
                        <a:t>　　場合を含む。）。なお、氷を添加する場合は、氷雪製造業で製造された氷に限る。</a:t>
                      </a:r>
                    </a:p>
                  </a:txBody>
                  <a:tcPr/>
                </a:tc>
                <a:extLst>
                  <a:ext uri="{0D108BD9-81ED-4DB2-BD59-A6C34878D82A}">
                    <a16:rowId xmlns:a16="http://schemas.microsoft.com/office/drawing/2014/main" val="429976062"/>
                  </a:ext>
                </a:extLst>
              </a:tr>
              <a:tr h="0">
                <a:tc>
                  <a:txBody>
                    <a:bodyPr/>
                    <a:lstStyle/>
                    <a:p>
                      <a:pPr marL="0" indent="-268288" algn="l"/>
                      <a:r>
                        <a:rPr kumimoji="1" lang="en-US" altLang="ja-JP" sz="1000" b="1" dirty="0">
                          <a:latin typeface="+mn-ea"/>
                          <a:ea typeface="+mn-ea"/>
                        </a:rPr>
                        <a:t>b.</a:t>
                      </a:r>
                      <a:r>
                        <a:rPr kumimoji="1" lang="ja-JP" altLang="en-US" sz="1000" b="1" dirty="0">
                          <a:latin typeface="+mn-ea"/>
                          <a:ea typeface="+mn-ea"/>
                        </a:rPr>
                        <a:t>　かき氷</a:t>
                      </a:r>
                    </a:p>
                    <a:p>
                      <a:pPr marL="0" indent="0" algn="l">
                        <a:spcBef>
                          <a:spcPts val="600"/>
                        </a:spcBef>
                      </a:pPr>
                      <a:r>
                        <a:rPr kumimoji="1" lang="ja-JP" altLang="en-US" sz="1000" b="0" dirty="0">
                          <a:latin typeface="+mn-ea"/>
                          <a:ea typeface="+mn-ea"/>
                        </a:rPr>
                        <a:t>　　氷雪製造業で製造された氷を削り、市販の氷みつをかけて提供するものに限る。</a:t>
                      </a:r>
                    </a:p>
                  </a:txBody>
                  <a:tcPr/>
                </a:tc>
                <a:extLst>
                  <a:ext uri="{0D108BD9-81ED-4DB2-BD59-A6C34878D82A}">
                    <a16:rowId xmlns:a16="http://schemas.microsoft.com/office/drawing/2014/main" val="2248132241"/>
                  </a:ext>
                </a:extLst>
              </a:tr>
              <a:tr h="134032">
                <a:tc>
                  <a:txBody>
                    <a:bodyPr/>
                    <a:lstStyle/>
                    <a:p>
                      <a:pPr marL="0" indent="-268288" algn="l"/>
                      <a:r>
                        <a:rPr kumimoji="1" lang="en-US" altLang="ja-JP" sz="1000" b="1" dirty="0">
                          <a:latin typeface="+mn-ea"/>
                          <a:ea typeface="+mn-ea"/>
                        </a:rPr>
                        <a:t>c.</a:t>
                      </a:r>
                      <a:r>
                        <a:rPr kumimoji="1" lang="ja-JP" altLang="en-US" sz="1000" b="1" dirty="0">
                          <a:latin typeface="+mn-ea"/>
                          <a:ea typeface="+mn-ea"/>
                        </a:rPr>
                        <a:t>　小分けしたアイスクリーム類及び氷菓</a:t>
                      </a:r>
                    </a:p>
                    <a:p>
                      <a:pPr marL="0" indent="-268288" algn="l">
                        <a:spcBef>
                          <a:spcPts val="600"/>
                        </a:spcBef>
                      </a:pPr>
                      <a:r>
                        <a:rPr kumimoji="1" lang="ja-JP" altLang="en-US" sz="1000" b="0" dirty="0">
                          <a:latin typeface="+mn-ea"/>
                          <a:ea typeface="+mn-ea"/>
                        </a:rPr>
                        <a:t>　　市販品のアイスクリーム類及び氷菓を小分けして提供するものに限る。</a:t>
                      </a:r>
                    </a:p>
                  </a:txBody>
                  <a:tcPr/>
                </a:tc>
                <a:extLst>
                  <a:ext uri="{0D108BD9-81ED-4DB2-BD59-A6C34878D82A}">
                    <a16:rowId xmlns:a16="http://schemas.microsoft.com/office/drawing/2014/main" val="259250321"/>
                  </a:ext>
                </a:extLst>
              </a:tr>
              <a:tr h="11693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1" dirty="0">
                          <a:latin typeface="+mn-ea"/>
                          <a:ea typeface="+mn-ea"/>
                        </a:rPr>
                        <a:t>d.</a:t>
                      </a:r>
                      <a:r>
                        <a:rPr kumimoji="1" lang="ja-JP" altLang="en-US" sz="1000" b="1" dirty="0">
                          <a:latin typeface="+mn-ea"/>
                          <a:ea typeface="+mn-ea"/>
                        </a:rPr>
                        <a:t>　専用器具により個包装された市販のアイスクリーム類を容器に押し出すもの（ディスペンサーアイスクリーム）</a:t>
                      </a:r>
                    </a:p>
                  </a:txBody>
                  <a:tcPr/>
                </a:tc>
                <a:extLst>
                  <a:ext uri="{0D108BD9-81ED-4DB2-BD59-A6C34878D82A}">
                    <a16:rowId xmlns:a16="http://schemas.microsoft.com/office/drawing/2014/main" val="1920726921"/>
                  </a:ext>
                </a:extLst>
              </a:tr>
              <a:tr h="15868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000" b="1" dirty="0">
                          <a:latin typeface="+mn-ea"/>
                          <a:ea typeface="+mn-ea"/>
                        </a:rPr>
                        <a:t>e.</a:t>
                      </a:r>
                      <a:r>
                        <a:rPr kumimoji="1" lang="ja-JP" altLang="en-US" sz="1000" b="1" dirty="0">
                          <a:latin typeface="+mn-ea"/>
                          <a:ea typeface="+mn-ea"/>
                        </a:rPr>
                        <a:t>　加熱殺菌機能付きフリーザー及び殺菌済み原料を使用して調理するソフトクリーム</a:t>
                      </a:r>
                    </a:p>
                  </a:txBody>
                  <a:tcPr/>
                </a:tc>
                <a:extLst>
                  <a:ext uri="{0D108BD9-81ED-4DB2-BD59-A6C34878D82A}">
                    <a16:rowId xmlns:a16="http://schemas.microsoft.com/office/drawing/2014/main" val="1387513254"/>
                  </a:ext>
                </a:extLst>
              </a:tr>
              <a:tr h="370840">
                <a:tc>
                  <a:txBody>
                    <a:bodyPr/>
                    <a:lstStyle/>
                    <a:p>
                      <a:pPr marL="0" indent="-268288" algn="l"/>
                      <a:r>
                        <a:rPr kumimoji="1" lang="en-US" altLang="ja-JP" sz="1000" b="1" dirty="0">
                          <a:latin typeface="+mn-ea"/>
                          <a:ea typeface="+mn-ea"/>
                        </a:rPr>
                        <a:t>f.</a:t>
                      </a:r>
                      <a:r>
                        <a:rPr kumimoji="1" lang="ja-JP" altLang="en-US" sz="1000" b="1" dirty="0">
                          <a:latin typeface="+mn-ea"/>
                          <a:ea typeface="+mn-ea"/>
                        </a:rPr>
                        <a:t> 　盛り付けのみで提供する市販の常温保存食品</a:t>
                      </a:r>
                    </a:p>
                    <a:p>
                      <a:pPr marL="0" indent="-87313" algn="l">
                        <a:spcBef>
                          <a:spcPts val="600"/>
                        </a:spcBef>
                      </a:pPr>
                      <a:r>
                        <a:rPr kumimoji="1" lang="ja-JP" altLang="en-US" sz="1000" b="0" dirty="0">
                          <a:latin typeface="+mn-ea"/>
                          <a:ea typeface="+mn-ea"/>
                        </a:rPr>
                        <a:t>　　常温で保存する食品であって、食品表示において賞味期限が明記されているものに限る。</a:t>
                      </a:r>
                    </a:p>
                  </a:txBody>
                  <a:tcPr/>
                </a:tc>
                <a:extLst>
                  <a:ext uri="{0D108BD9-81ED-4DB2-BD59-A6C34878D82A}">
                    <a16:rowId xmlns:a16="http://schemas.microsoft.com/office/drawing/2014/main" val="2407661605"/>
                  </a:ext>
                </a:extLst>
              </a:tr>
            </a:tbl>
          </a:graphicData>
        </a:graphic>
      </p:graphicFrame>
      <p:sp>
        <p:nvSpPr>
          <p:cNvPr id="73" name="テキスト ボックス 72">
            <a:extLst>
              <a:ext uri="{FF2B5EF4-FFF2-40B4-BE49-F238E27FC236}">
                <a16:creationId xmlns:a16="http://schemas.microsoft.com/office/drawing/2014/main" id="{89B1BA68-E2D1-44F3-BE8B-536BE60777B1}"/>
              </a:ext>
            </a:extLst>
          </p:cNvPr>
          <p:cNvSpPr txBox="1"/>
          <p:nvPr/>
        </p:nvSpPr>
        <p:spPr>
          <a:xfrm>
            <a:off x="-1" y="3772870"/>
            <a:ext cx="6858000" cy="307777"/>
          </a:xfrm>
          <a:prstGeom prst="rect">
            <a:avLst/>
          </a:prstGeom>
          <a:solidFill>
            <a:schemeClr val="accent2">
              <a:lumMod val="40000"/>
              <a:lumOff val="60000"/>
            </a:schemeClr>
          </a:solidFill>
          <a:ln w="15875">
            <a:noFill/>
          </a:ln>
        </p:spPr>
        <p:txBody>
          <a:bodyPr wrap="square" rtlCol="0">
            <a:spAutoFit/>
          </a:bodyPr>
          <a:lstStyle/>
          <a:p>
            <a:pPr algn="ctr"/>
            <a:r>
              <a:rPr kumimoji="1" lang="ja-JP" altLang="en-US" sz="1400" b="1" dirty="0"/>
              <a:t>１日の営業において提供できる品目数について（</a:t>
            </a:r>
            <a:r>
              <a:rPr kumimoji="1" lang="en-US" altLang="ja-JP" sz="1400" b="1" dirty="0"/>
              <a:t>Ⅰ</a:t>
            </a:r>
            <a:r>
              <a:rPr kumimoji="1" lang="ja-JP" altLang="en-US" sz="1400" b="1" dirty="0"/>
              <a:t>型（</a:t>
            </a:r>
            <a:r>
              <a:rPr kumimoji="1" lang="en-US" altLang="ja-JP" sz="1400" b="1" dirty="0">
                <a:latin typeface="+mn-ea"/>
              </a:rPr>
              <a:t>40</a:t>
            </a:r>
            <a:r>
              <a:rPr kumimoji="1" lang="ja-JP" altLang="en-US" sz="1400" b="1" dirty="0">
                <a:latin typeface="+mn-ea"/>
              </a:rPr>
              <a:t>Ｌ</a:t>
            </a:r>
            <a:r>
              <a:rPr kumimoji="1" lang="ja-JP" altLang="en-US" sz="1400" b="1" dirty="0"/>
              <a:t>）自動車のみ）</a:t>
            </a:r>
            <a:endParaRPr kumimoji="1" lang="en-US" altLang="ja-JP" sz="1400" b="1" dirty="0"/>
          </a:p>
        </p:txBody>
      </p:sp>
      <p:sp>
        <p:nvSpPr>
          <p:cNvPr id="84" name="テキスト ボックス 83">
            <a:extLst>
              <a:ext uri="{FF2B5EF4-FFF2-40B4-BE49-F238E27FC236}">
                <a16:creationId xmlns:a16="http://schemas.microsoft.com/office/drawing/2014/main" id="{47EF5853-4C03-47E4-BF1A-6C845D20D94D}"/>
              </a:ext>
            </a:extLst>
          </p:cNvPr>
          <p:cNvSpPr txBox="1"/>
          <p:nvPr/>
        </p:nvSpPr>
        <p:spPr>
          <a:xfrm>
            <a:off x="84608" y="5061193"/>
            <a:ext cx="6499022" cy="553998"/>
          </a:xfrm>
          <a:prstGeom prst="rect">
            <a:avLst/>
          </a:prstGeom>
          <a:noFill/>
        </p:spPr>
        <p:txBody>
          <a:bodyPr wrap="square">
            <a:spAutoFit/>
          </a:bodyPr>
          <a:lstStyle/>
          <a:p>
            <a:pPr indent="-150806">
              <a:spcBef>
                <a:spcPts val="600"/>
              </a:spcBef>
            </a:pPr>
            <a:r>
              <a:rPr kumimoji="1" lang="ja-JP" altLang="en-US" sz="1000" dirty="0">
                <a:latin typeface="+mn-ea"/>
              </a:rPr>
              <a:t>＜揚げ物を提供する場合＞</a:t>
            </a:r>
            <a:br>
              <a:rPr kumimoji="1" lang="en-US" altLang="ja-JP" sz="1000" dirty="0">
                <a:latin typeface="+mn-ea"/>
              </a:rPr>
            </a:br>
            <a:r>
              <a:rPr kumimoji="1" lang="ja-JP" altLang="en-US" sz="1000" dirty="0">
                <a:latin typeface="+mn-ea"/>
              </a:rPr>
              <a:t>冷凍から揚げ、冷凍フライドポテト等を同一フライヤーで加熱調理する場合、合わせて１品目と数えることができ、同時に提供可能です。さらに、</a:t>
            </a:r>
            <a:r>
              <a:rPr kumimoji="1" lang="en-US" altLang="ja-JP" sz="1000" dirty="0">
                <a:latin typeface="+mn-ea"/>
              </a:rPr>
              <a:t>1</a:t>
            </a:r>
            <a:r>
              <a:rPr kumimoji="1" lang="ja-JP" altLang="en-US" sz="1000" dirty="0">
                <a:latin typeface="+mn-ea"/>
              </a:rPr>
              <a:t>品目未満リストから２品目提供することが可能です。</a:t>
            </a:r>
            <a:endParaRPr kumimoji="1" lang="en-US" altLang="ja-JP" sz="1000" dirty="0">
              <a:latin typeface="+mn-ea"/>
            </a:endParaRPr>
          </a:p>
        </p:txBody>
      </p:sp>
      <p:grpSp>
        <p:nvGrpSpPr>
          <p:cNvPr id="2" name="グループ化 1">
            <a:extLst>
              <a:ext uri="{FF2B5EF4-FFF2-40B4-BE49-F238E27FC236}">
                <a16:creationId xmlns:a16="http://schemas.microsoft.com/office/drawing/2014/main" id="{90BF5AD1-16D3-48D3-A17C-A4B484C40037}"/>
              </a:ext>
            </a:extLst>
          </p:cNvPr>
          <p:cNvGrpSpPr/>
          <p:nvPr/>
        </p:nvGrpSpPr>
        <p:grpSpPr>
          <a:xfrm>
            <a:off x="196683" y="5682855"/>
            <a:ext cx="6313299" cy="1046394"/>
            <a:chOff x="360462" y="5674541"/>
            <a:chExt cx="6313299" cy="1046394"/>
          </a:xfrm>
        </p:grpSpPr>
        <p:pic>
          <p:nvPicPr>
            <p:cNvPr id="5" name="図 4">
              <a:extLst>
                <a:ext uri="{FF2B5EF4-FFF2-40B4-BE49-F238E27FC236}">
                  <a16:creationId xmlns:a16="http://schemas.microsoft.com/office/drawing/2014/main" id="{DE2A6774-0191-4D05-A7E9-9A157F39F2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674" y="5808959"/>
              <a:ext cx="526861" cy="537356"/>
            </a:xfrm>
            <a:prstGeom prst="rect">
              <a:avLst/>
            </a:prstGeom>
          </p:spPr>
        </p:pic>
        <p:pic>
          <p:nvPicPr>
            <p:cNvPr id="8" name="図 7">
              <a:extLst>
                <a:ext uri="{FF2B5EF4-FFF2-40B4-BE49-F238E27FC236}">
                  <a16:creationId xmlns:a16="http://schemas.microsoft.com/office/drawing/2014/main" id="{8388FBE5-2D26-488D-96DB-3F12BB90D4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327" y="5769735"/>
              <a:ext cx="421116" cy="575296"/>
            </a:xfrm>
            <a:prstGeom prst="rect">
              <a:avLst/>
            </a:prstGeom>
          </p:spPr>
        </p:pic>
        <p:sp>
          <p:nvSpPr>
            <p:cNvPr id="12" name="フローチャート: 代替処理 11">
              <a:extLst>
                <a:ext uri="{FF2B5EF4-FFF2-40B4-BE49-F238E27FC236}">
                  <a16:creationId xmlns:a16="http://schemas.microsoft.com/office/drawing/2014/main" id="{F6D65EC0-3E7F-4808-911F-F6A1DC73DCA7}"/>
                </a:ext>
              </a:extLst>
            </p:cNvPr>
            <p:cNvSpPr/>
            <p:nvPr/>
          </p:nvSpPr>
          <p:spPr>
            <a:xfrm>
              <a:off x="360462" y="5711963"/>
              <a:ext cx="1504044" cy="747574"/>
            </a:xfrm>
            <a:prstGeom prst="flowChartAlternateProcess">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13096A0C-9C82-42F3-8E1A-66C74EE93AA5}"/>
                </a:ext>
              </a:extLst>
            </p:cNvPr>
            <p:cNvSpPr txBox="1"/>
            <p:nvPr/>
          </p:nvSpPr>
          <p:spPr>
            <a:xfrm>
              <a:off x="570895" y="6459537"/>
              <a:ext cx="1368786" cy="246221"/>
            </a:xfrm>
            <a:prstGeom prst="rect">
              <a:avLst/>
            </a:prstGeom>
            <a:noFill/>
          </p:spPr>
          <p:txBody>
            <a:bodyPr wrap="square" rtlCol="0">
              <a:spAutoFit/>
            </a:bodyPr>
            <a:lstStyle/>
            <a:p>
              <a:r>
                <a:rPr kumimoji="1" lang="ja-JP" altLang="en-US" sz="1000" dirty="0">
                  <a:latin typeface="+mn-ea"/>
                </a:rPr>
                <a:t>揚げ物１品目</a:t>
              </a:r>
            </a:p>
          </p:txBody>
        </p:sp>
        <p:sp>
          <p:nvSpPr>
            <p:cNvPr id="25" name="テキスト ボックス 24">
              <a:extLst>
                <a:ext uri="{FF2B5EF4-FFF2-40B4-BE49-F238E27FC236}">
                  <a16:creationId xmlns:a16="http://schemas.microsoft.com/office/drawing/2014/main" id="{FB84030B-FD7F-4A91-A027-5544771BB403}"/>
                </a:ext>
              </a:extLst>
            </p:cNvPr>
            <p:cNvSpPr txBox="1"/>
            <p:nvPr/>
          </p:nvSpPr>
          <p:spPr>
            <a:xfrm>
              <a:off x="2424183" y="6474714"/>
              <a:ext cx="2140783" cy="246221"/>
            </a:xfrm>
            <a:prstGeom prst="rect">
              <a:avLst/>
            </a:prstGeom>
            <a:noFill/>
          </p:spPr>
          <p:txBody>
            <a:bodyPr wrap="square" rtlCol="0">
              <a:spAutoFit/>
            </a:bodyPr>
            <a:lstStyle/>
            <a:p>
              <a:r>
                <a:rPr kumimoji="1" lang="ja-JP" altLang="en-US" sz="1000" u="sng" dirty="0">
                  <a:latin typeface="+mn-ea"/>
                </a:rPr>
                <a:t>１品目未満リストから２つまで</a:t>
              </a:r>
            </a:p>
          </p:txBody>
        </p:sp>
        <p:sp>
          <p:nvSpPr>
            <p:cNvPr id="37" name="テキスト ボックス 36">
              <a:extLst>
                <a:ext uri="{FF2B5EF4-FFF2-40B4-BE49-F238E27FC236}">
                  <a16:creationId xmlns:a16="http://schemas.microsoft.com/office/drawing/2014/main" id="{22AAE361-ED8B-4515-8D2A-11FD67C16426}"/>
                </a:ext>
              </a:extLst>
            </p:cNvPr>
            <p:cNvSpPr txBox="1"/>
            <p:nvPr/>
          </p:nvSpPr>
          <p:spPr>
            <a:xfrm>
              <a:off x="5060728" y="6437630"/>
              <a:ext cx="1613033" cy="246221"/>
            </a:xfrm>
            <a:prstGeom prst="rect">
              <a:avLst/>
            </a:prstGeom>
            <a:noFill/>
          </p:spPr>
          <p:txBody>
            <a:bodyPr wrap="square" rtlCol="0">
              <a:spAutoFit/>
            </a:bodyPr>
            <a:lstStyle/>
            <a:p>
              <a:r>
                <a:rPr kumimoji="1" lang="en-US" altLang="ja-JP" sz="1000" dirty="0">
                  <a:latin typeface="+mn-ea"/>
                </a:rPr>
                <a:t>Ⅰ</a:t>
              </a:r>
              <a:r>
                <a:rPr kumimoji="1" lang="ja-JP" altLang="en-US" sz="1000" dirty="0">
                  <a:latin typeface="+mn-ea"/>
                </a:rPr>
                <a:t>型自動車で提供可能</a:t>
              </a:r>
            </a:p>
          </p:txBody>
        </p:sp>
        <p:sp>
          <p:nvSpPr>
            <p:cNvPr id="16" name="加算記号 15">
              <a:extLst>
                <a:ext uri="{FF2B5EF4-FFF2-40B4-BE49-F238E27FC236}">
                  <a16:creationId xmlns:a16="http://schemas.microsoft.com/office/drawing/2014/main" id="{ED0CCA7B-CD84-4605-B72A-4EA9A5DC5505}"/>
                </a:ext>
              </a:extLst>
            </p:cNvPr>
            <p:cNvSpPr/>
            <p:nvPr/>
          </p:nvSpPr>
          <p:spPr>
            <a:xfrm>
              <a:off x="1900611" y="5855845"/>
              <a:ext cx="508472" cy="507762"/>
            </a:xfrm>
            <a:prstGeom prst="mathPlus">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C998D033-A122-4A34-95DD-46328C8E19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3581" y="5790347"/>
              <a:ext cx="532303" cy="628086"/>
            </a:xfrm>
            <a:prstGeom prst="rect">
              <a:avLst/>
            </a:prstGeom>
          </p:spPr>
        </p:pic>
        <p:pic>
          <p:nvPicPr>
            <p:cNvPr id="20" name="図 19">
              <a:extLst>
                <a:ext uri="{FF2B5EF4-FFF2-40B4-BE49-F238E27FC236}">
                  <a16:creationId xmlns:a16="http://schemas.microsoft.com/office/drawing/2014/main" id="{9121E5E3-F21E-46CA-B4AC-A59BAFEA5F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52983" y="5674541"/>
              <a:ext cx="532303" cy="689066"/>
            </a:xfrm>
            <a:prstGeom prst="rect">
              <a:avLst/>
            </a:prstGeom>
          </p:spPr>
        </p:pic>
        <p:sp>
          <p:nvSpPr>
            <p:cNvPr id="21" name="矢印: 右 20">
              <a:extLst>
                <a:ext uri="{FF2B5EF4-FFF2-40B4-BE49-F238E27FC236}">
                  <a16:creationId xmlns:a16="http://schemas.microsoft.com/office/drawing/2014/main" id="{E7B02847-9F6D-4557-839C-5A44FDE676D0}"/>
                </a:ext>
              </a:extLst>
            </p:cNvPr>
            <p:cNvSpPr/>
            <p:nvPr/>
          </p:nvSpPr>
          <p:spPr>
            <a:xfrm>
              <a:off x="4483046" y="5969217"/>
              <a:ext cx="457013" cy="376680"/>
            </a:xfrm>
            <a:prstGeom prs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a:extLst>
                <a:ext uri="{FF2B5EF4-FFF2-40B4-BE49-F238E27FC236}">
                  <a16:creationId xmlns:a16="http://schemas.microsoft.com/office/drawing/2014/main" id="{558A37B1-2D5B-498F-A3E3-DEC2ABFBDA66}"/>
                </a:ext>
              </a:extLst>
            </p:cNvPr>
            <p:cNvGrpSpPr/>
            <p:nvPr/>
          </p:nvGrpSpPr>
          <p:grpSpPr>
            <a:xfrm>
              <a:off x="5278897" y="5785155"/>
              <a:ext cx="904656" cy="640171"/>
              <a:chOff x="2246528" y="9216732"/>
              <a:chExt cx="1306727" cy="925964"/>
            </a:xfrm>
          </p:grpSpPr>
          <p:grpSp>
            <p:nvGrpSpPr>
              <p:cNvPr id="31" name="グループ化 30">
                <a:extLst>
                  <a:ext uri="{FF2B5EF4-FFF2-40B4-BE49-F238E27FC236}">
                    <a16:creationId xmlns:a16="http://schemas.microsoft.com/office/drawing/2014/main" id="{0DF62F4F-4A2D-4F66-BACE-F3462A2AC5B1}"/>
                  </a:ext>
                </a:extLst>
              </p:cNvPr>
              <p:cNvGrpSpPr/>
              <p:nvPr/>
            </p:nvGrpSpPr>
            <p:grpSpPr>
              <a:xfrm>
                <a:off x="2246528" y="9216732"/>
                <a:ext cx="1300101" cy="925964"/>
                <a:chOff x="505219" y="7841293"/>
                <a:chExt cx="1667527" cy="917754"/>
              </a:xfrm>
            </p:grpSpPr>
            <p:sp>
              <p:nvSpPr>
                <p:cNvPr id="33" name="正方形/長方形 32">
                  <a:extLst>
                    <a:ext uri="{FF2B5EF4-FFF2-40B4-BE49-F238E27FC236}">
                      <a16:creationId xmlns:a16="http://schemas.microsoft.com/office/drawing/2014/main" id="{B6B32C5D-0AF3-4356-A166-DFDF91222B7E}"/>
                    </a:ext>
                  </a:extLst>
                </p:cNvPr>
                <p:cNvSpPr/>
                <p:nvPr/>
              </p:nvSpPr>
              <p:spPr>
                <a:xfrm>
                  <a:off x="1139868" y="7841293"/>
                  <a:ext cx="1032878" cy="734608"/>
                </a:xfrm>
                <a:prstGeom prst="rect">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34" name="四角形: 1 つの角を切り取る 33">
                  <a:extLst>
                    <a:ext uri="{FF2B5EF4-FFF2-40B4-BE49-F238E27FC236}">
                      <a16:creationId xmlns:a16="http://schemas.microsoft.com/office/drawing/2014/main" id="{12DAE7BF-0F75-40A4-96CB-092EAABB63B4}"/>
                    </a:ext>
                  </a:extLst>
                </p:cNvPr>
                <p:cNvSpPr/>
                <p:nvPr/>
              </p:nvSpPr>
              <p:spPr>
                <a:xfrm flipH="1">
                  <a:off x="505219" y="7935849"/>
                  <a:ext cx="634647" cy="640051"/>
                </a:xfrm>
                <a:prstGeom prst="snip1Rect">
                  <a:avLst>
                    <a:gd name="adj" fmla="val 50000"/>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35" name="楕円 34">
                  <a:extLst>
                    <a:ext uri="{FF2B5EF4-FFF2-40B4-BE49-F238E27FC236}">
                      <a16:creationId xmlns:a16="http://schemas.microsoft.com/office/drawing/2014/main" id="{55F4B7B5-31FD-4C10-ACCA-E55306A89866}"/>
                    </a:ext>
                  </a:extLst>
                </p:cNvPr>
                <p:cNvSpPr/>
                <p:nvPr/>
              </p:nvSpPr>
              <p:spPr>
                <a:xfrm>
                  <a:off x="696544" y="8498744"/>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36" name="楕円 35">
                  <a:extLst>
                    <a:ext uri="{FF2B5EF4-FFF2-40B4-BE49-F238E27FC236}">
                      <a16:creationId xmlns:a16="http://schemas.microsoft.com/office/drawing/2014/main" id="{5BC4E55C-D7F5-42D1-B81A-974FDAD351EE}"/>
                    </a:ext>
                  </a:extLst>
                </p:cNvPr>
                <p:cNvSpPr/>
                <p:nvPr/>
              </p:nvSpPr>
              <p:spPr>
                <a:xfrm>
                  <a:off x="1796226" y="8507047"/>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grpSp>
          <p:sp>
            <p:nvSpPr>
              <p:cNvPr id="32" name="テキスト ボックス 31">
                <a:extLst>
                  <a:ext uri="{FF2B5EF4-FFF2-40B4-BE49-F238E27FC236}">
                    <a16:creationId xmlns:a16="http://schemas.microsoft.com/office/drawing/2014/main" id="{DD61FE53-C951-4979-9537-CCDC5850FA0A}"/>
                  </a:ext>
                </a:extLst>
              </p:cNvPr>
              <p:cNvSpPr txBox="1"/>
              <p:nvPr/>
            </p:nvSpPr>
            <p:spPr>
              <a:xfrm>
                <a:off x="2903815" y="9335610"/>
                <a:ext cx="649440" cy="503422"/>
              </a:xfrm>
              <a:prstGeom prst="rect">
                <a:avLst/>
              </a:prstGeom>
              <a:noFill/>
            </p:spPr>
            <p:txBody>
              <a:bodyPr wrap="square" rtlCol="0">
                <a:spAutoFit/>
              </a:bodyPr>
              <a:lstStyle/>
              <a:p>
                <a:r>
                  <a:rPr kumimoji="1" lang="en-US" altLang="ja-JP" sz="800" b="1" dirty="0">
                    <a:latin typeface="Meiryo UI" panose="020B0604030504040204" pitchFamily="50" charset="-128"/>
                    <a:ea typeface="Meiryo UI" panose="020B0604030504040204" pitchFamily="50" charset="-128"/>
                  </a:rPr>
                  <a:t>Ⅰ</a:t>
                </a:r>
                <a:r>
                  <a:rPr kumimoji="1" lang="ja-JP" altLang="en-US" sz="800" b="1" dirty="0">
                    <a:latin typeface="Meiryo UI" panose="020B0604030504040204" pitchFamily="50" charset="-128"/>
                    <a:ea typeface="Meiryo UI" panose="020B0604030504040204" pitchFamily="50" charset="-128"/>
                  </a:rPr>
                  <a:t>型</a:t>
                </a:r>
                <a:endParaRPr kumimoji="1" lang="en-US" altLang="ja-JP" sz="800" b="1" dirty="0">
                  <a:latin typeface="Meiryo UI" panose="020B0604030504040204" pitchFamily="50" charset="-128"/>
                  <a:ea typeface="Meiryo UI" panose="020B0604030504040204" pitchFamily="50" charset="-128"/>
                </a:endParaRPr>
              </a:p>
              <a:p>
                <a:r>
                  <a:rPr kumimoji="1" lang="en-US" altLang="ja-JP" sz="800" b="1" dirty="0">
                    <a:latin typeface="Meiryo UI" panose="020B0604030504040204" pitchFamily="50" charset="-128"/>
                    <a:ea typeface="Meiryo UI" panose="020B0604030504040204" pitchFamily="50" charset="-128"/>
                  </a:rPr>
                  <a:t>40L</a:t>
                </a:r>
                <a:endParaRPr kumimoji="1" lang="ja-JP" altLang="en-US" sz="700" b="1" dirty="0">
                  <a:latin typeface="Meiryo UI" panose="020B0604030504040204" pitchFamily="50" charset="-128"/>
                  <a:ea typeface="Meiryo UI" panose="020B0604030504040204" pitchFamily="50" charset="-128"/>
                </a:endParaRPr>
              </a:p>
            </p:txBody>
          </p:sp>
        </p:grpSp>
        <p:sp>
          <p:nvSpPr>
            <p:cNvPr id="38" name="加算記号 37">
              <a:extLst>
                <a:ext uri="{FF2B5EF4-FFF2-40B4-BE49-F238E27FC236}">
                  <a16:creationId xmlns:a16="http://schemas.microsoft.com/office/drawing/2014/main" id="{C7A98237-15BF-4725-AD04-6978A2AF579E}"/>
                </a:ext>
              </a:extLst>
            </p:cNvPr>
            <p:cNvSpPr/>
            <p:nvPr/>
          </p:nvSpPr>
          <p:spPr>
            <a:xfrm>
              <a:off x="3092973" y="5887078"/>
              <a:ext cx="508472" cy="507762"/>
            </a:xfrm>
            <a:prstGeom prst="mathPlus">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41" name="テキスト ボックス 40">
            <a:extLst>
              <a:ext uri="{FF2B5EF4-FFF2-40B4-BE49-F238E27FC236}">
                <a16:creationId xmlns:a16="http://schemas.microsoft.com/office/drawing/2014/main" id="{AD062B13-4AF2-460C-B1C2-41F67F3DBD4D}"/>
              </a:ext>
            </a:extLst>
          </p:cNvPr>
          <p:cNvSpPr txBox="1"/>
          <p:nvPr/>
        </p:nvSpPr>
        <p:spPr>
          <a:xfrm>
            <a:off x="-11046" y="1701295"/>
            <a:ext cx="2418293" cy="246221"/>
          </a:xfrm>
          <a:prstGeom prst="rect">
            <a:avLst/>
          </a:prstGeom>
          <a:noFill/>
        </p:spPr>
        <p:txBody>
          <a:bodyPr wrap="square" rtlCol="0">
            <a:spAutoFit/>
          </a:bodyPr>
          <a:lstStyle/>
          <a:p>
            <a:r>
              <a:rPr kumimoji="1" lang="ja-JP" altLang="en-US" sz="1000" dirty="0"/>
              <a:t>＜焼きそばを調理する場合＞</a:t>
            </a:r>
          </a:p>
        </p:txBody>
      </p:sp>
      <p:graphicFrame>
        <p:nvGraphicFramePr>
          <p:cNvPr id="42" name="表 58">
            <a:extLst>
              <a:ext uri="{FF2B5EF4-FFF2-40B4-BE49-F238E27FC236}">
                <a16:creationId xmlns:a16="http://schemas.microsoft.com/office/drawing/2014/main" id="{654F016B-D16C-42E8-A8D5-B97F881D120D}"/>
              </a:ext>
            </a:extLst>
          </p:cNvPr>
          <p:cNvGraphicFramePr>
            <a:graphicFrameLocks noGrp="1"/>
          </p:cNvGraphicFramePr>
          <p:nvPr>
            <p:extLst>
              <p:ext uri="{D42A27DB-BD31-4B8C-83A1-F6EECF244321}">
                <p14:modId xmlns:p14="http://schemas.microsoft.com/office/powerpoint/2010/main" val="4032648353"/>
              </p:ext>
            </p:extLst>
          </p:nvPr>
        </p:nvGraphicFramePr>
        <p:xfrm>
          <a:off x="84608" y="1941546"/>
          <a:ext cx="3819325" cy="1371600"/>
        </p:xfrm>
        <a:graphic>
          <a:graphicData uri="http://schemas.openxmlformats.org/drawingml/2006/table">
            <a:tbl>
              <a:tblPr firstRow="1" bandRow="1">
                <a:tableStyleId>{5940675A-B579-460E-94D1-54222C63F5DA}</a:tableStyleId>
              </a:tblPr>
              <a:tblGrid>
                <a:gridCol w="2934817">
                  <a:extLst>
                    <a:ext uri="{9D8B030D-6E8A-4147-A177-3AD203B41FA5}">
                      <a16:colId xmlns:a16="http://schemas.microsoft.com/office/drawing/2014/main" val="1779642426"/>
                    </a:ext>
                  </a:extLst>
                </a:gridCol>
                <a:gridCol w="884508">
                  <a:extLst>
                    <a:ext uri="{9D8B030D-6E8A-4147-A177-3AD203B41FA5}">
                      <a16:colId xmlns:a16="http://schemas.microsoft.com/office/drawing/2014/main" val="405504926"/>
                    </a:ext>
                  </a:extLst>
                </a:gridCol>
              </a:tblGrid>
              <a:tr h="155508">
                <a:tc>
                  <a:txBody>
                    <a:bodyPr/>
                    <a:lstStyle/>
                    <a:p>
                      <a:r>
                        <a:rPr kumimoji="1" lang="ja-JP" altLang="en-US" sz="900" dirty="0">
                          <a:latin typeface="+mn-ea"/>
                        </a:rPr>
                        <a:t>１．野菜（人参、キャベツ）をカットする。</a:t>
                      </a:r>
                      <a:endParaRPr kumimoji="1" lang="ja-JP" altLang="en-US" sz="900" dirty="0"/>
                    </a:p>
                  </a:txBody>
                  <a:tcPr/>
                </a:tc>
                <a:tc>
                  <a:txBody>
                    <a:bodyPr/>
                    <a:lstStyle/>
                    <a:p>
                      <a:pPr algn="ctr"/>
                      <a:r>
                        <a:rPr kumimoji="1" lang="ja-JP" altLang="en-US" sz="900" b="1" dirty="0"/>
                        <a:t>１工程</a:t>
                      </a:r>
                    </a:p>
                  </a:txBody>
                  <a:tcPr>
                    <a:solidFill>
                      <a:schemeClr val="accent2">
                        <a:lumMod val="40000"/>
                        <a:lumOff val="60000"/>
                      </a:schemeClr>
                    </a:solidFill>
                  </a:tcPr>
                </a:tc>
                <a:extLst>
                  <a:ext uri="{0D108BD9-81ED-4DB2-BD59-A6C34878D82A}">
                    <a16:rowId xmlns:a16="http://schemas.microsoft.com/office/drawing/2014/main" val="111242457"/>
                  </a:ext>
                </a:extLst>
              </a:tr>
              <a:tr h="182529">
                <a:tc>
                  <a:txBody>
                    <a:bodyPr/>
                    <a:lstStyle/>
                    <a:p>
                      <a:r>
                        <a:rPr kumimoji="1" lang="ja-JP" altLang="en-US" sz="900" dirty="0">
                          <a:latin typeface="+mn-ea"/>
                        </a:rPr>
                        <a:t>２．鉄板に麺、豚肉、野菜等の具材を入れる。</a:t>
                      </a:r>
                      <a:endParaRPr kumimoji="1" lang="en-US" altLang="ja-JP" sz="900" dirty="0">
                        <a:latin typeface="+mn-ea"/>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b="0" dirty="0"/>
                        <a:t>非該当（ｈ）</a:t>
                      </a:r>
                    </a:p>
                  </a:txBody>
                  <a:tcPr>
                    <a:solidFill>
                      <a:schemeClr val="bg1"/>
                    </a:solidFill>
                  </a:tcPr>
                </a:tc>
                <a:extLst>
                  <a:ext uri="{0D108BD9-81ED-4DB2-BD59-A6C34878D82A}">
                    <a16:rowId xmlns:a16="http://schemas.microsoft.com/office/drawing/2014/main" val="1180301885"/>
                  </a:ext>
                </a:extLst>
              </a:tr>
              <a:tr h="182529">
                <a:tc>
                  <a:txBody>
                    <a:bodyPr/>
                    <a:lstStyle/>
                    <a:p>
                      <a:r>
                        <a:rPr kumimoji="1" lang="ja-JP" altLang="en-US" sz="900" dirty="0">
                          <a:latin typeface="+mn-ea"/>
                        </a:rPr>
                        <a:t>３．鉄板で具材をそれぞれ炒める。</a:t>
                      </a:r>
                      <a:endParaRPr kumimoji="1" lang="en-US" altLang="ja-JP" sz="900" dirty="0">
                        <a:latin typeface="+mn-ea"/>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b="1" dirty="0"/>
                        <a:t>１工程</a:t>
                      </a:r>
                    </a:p>
                  </a:txBody>
                  <a:tcPr>
                    <a:solidFill>
                      <a:schemeClr val="accent2">
                        <a:lumMod val="40000"/>
                        <a:lumOff val="60000"/>
                      </a:schemeClr>
                    </a:solidFill>
                  </a:tcPr>
                </a:tc>
                <a:extLst>
                  <a:ext uri="{0D108BD9-81ED-4DB2-BD59-A6C34878D82A}">
                    <a16:rowId xmlns:a16="http://schemas.microsoft.com/office/drawing/2014/main" val="4102581631"/>
                  </a:ext>
                </a:extLst>
              </a:tr>
              <a:tr h="217595">
                <a:tc>
                  <a:txBody>
                    <a:bodyPr/>
                    <a:lstStyle/>
                    <a:p>
                      <a:r>
                        <a:rPr kumimoji="1" lang="ja-JP" altLang="en-US" sz="900" dirty="0"/>
                        <a:t>４．ソースをかける。</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dirty="0"/>
                        <a:t>非該当（ｃ）</a:t>
                      </a:r>
                    </a:p>
                  </a:txBody>
                  <a:tcPr/>
                </a:tc>
                <a:extLst>
                  <a:ext uri="{0D108BD9-81ED-4DB2-BD59-A6C34878D82A}">
                    <a16:rowId xmlns:a16="http://schemas.microsoft.com/office/drawing/2014/main" val="4057450587"/>
                  </a:ext>
                </a:extLst>
              </a:tr>
              <a:tr h="217595">
                <a:tc>
                  <a:txBody>
                    <a:bodyPr/>
                    <a:lstStyle/>
                    <a:p>
                      <a:r>
                        <a:rPr kumimoji="1" lang="ja-JP" altLang="en-US" sz="900" dirty="0"/>
                        <a:t>５．焼きそばを使い捨て食器に盛り付ける。</a:t>
                      </a:r>
                    </a:p>
                  </a:txBody>
                  <a:tcPr/>
                </a:tc>
                <a:tc>
                  <a:txBody>
                    <a:bodyPr/>
                    <a:lstStyle/>
                    <a:p>
                      <a:pPr algn="ctr"/>
                      <a:r>
                        <a:rPr kumimoji="1" lang="ja-JP" altLang="en-US" sz="900" dirty="0"/>
                        <a:t>非該当（ａ）</a:t>
                      </a:r>
                    </a:p>
                  </a:txBody>
                  <a:tcPr/>
                </a:tc>
                <a:extLst>
                  <a:ext uri="{0D108BD9-81ED-4DB2-BD59-A6C34878D82A}">
                    <a16:rowId xmlns:a16="http://schemas.microsoft.com/office/drawing/2014/main" val="1824242630"/>
                  </a:ext>
                </a:extLst>
              </a:tr>
              <a:tr h="217595">
                <a:tc>
                  <a:txBody>
                    <a:bodyPr/>
                    <a:lstStyle/>
                    <a:p>
                      <a:r>
                        <a:rPr kumimoji="1" lang="ja-JP" altLang="en-US" sz="900" dirty="0"/>
                        <a:t>６．青のりをふりかける。</a:t>
                      </a:r>
                    </a:p>
                  </a:txBody>
                  <a:tcPr/>
                </a:tc>
                <a:tc>
                  <a:txBody>
                    <a:bodyPr/>
                    <a:lstStyle/>
                    <a:p>
                      <a:pPr algn="ctr"/>
                      <a:r>
                        <a:rPr kumimoji="1" lang="ja-JP" altLang="en-US" sz="900" dirty="0"/>
                        <a:t>非該当（ｂ）</a:t>
                      </a:r>
                    </a:p>
                  </a:txBody>
                  <a:tcPr/>
                </a:tc>
                <a:extLst>
                  <a:ext uri="{0D108BD9-81ED-4DB2-BD59-A6C34878D82A}">
                    <a16:rowId xmlns:a16="http://schemas.microsoft.com/office/drawing/2014/main" val="4079632415"/>
                  </a:ext>
                </a:extLst>
              </a:tr>
            </a:tbl>
          </a:graphicData>
        </a:graphic>
      </p:graphicFrame>
      <p:grpSp>
        <p:nvGrpSpPr>
          <p:cNvPr id="43" name="グループ化 42">
            <a:extLst>
              <a:ext uri="{FF2B5EF4-FFF2-40B4-BE49-F238E27FC236}">
                <a16:creationId xmlns:a16="http://schemas.microsoft.com/office/drawing/2014/main" id="{4CCB6B25-939E-4AA6-AE1D-28CB93450AAA}"/>
              </a:ext>
            </a:extLst>
          </p:cNvPr>
          <p:cNvGrpSpPr/>
          <p:nvPr/>
        </p:nvGrpSpPr>
        <p:grpSpPr>
          <a:xfrm>
            <a:off x="5795332" y="2295046"/>
            <a:ext cx="904657" cy="640171"/>
            <a:chOff x="2246528" y="9216732"/>
            <a:chExt cx="1306727" cy="925964"/>
          </a:xfrm>
        </p:grpSpPr>
        <p:grpSp>
          <p:nvGrpSpPr>
            <p:cNvPr id="44" name="グループ化 43">
              <a:extLst>
                <a:ext uri="{FF2B5EF4-FFF2-40B4-BE49-F238E27FC236}">
                  <a16:creationId xmlns:a16="http://schemas.microsoft.com/office/drawing/2014/main" id="{632676C8-9FAD-4B70-9158-154B5955168A}"/>
                </a:ext>
              </a:extLst>
            </p:cNvPr>
            <p:cNvGrpSpPr/>
            <p:nvPr/>
          </p:nvGrpSpPr>
          <p:grpSpPr>
            <a:xfrm>
              <a:off x="2246528" y="9216732"/>
              <a:ext cx="1300101" cy="925964"/>
              <a:chOff x="505219" y="7841293"/>
              <a:chExt cx="1667527" cy="917754"/>
            </a:xfrm>
          </p:grpSpPr>
          <p:sp>
            <p:nvSpPr>
              <p:cNvPr id="46" name="正方形/長方形 45">
                <a:extLst>
                  <a:ext uri="{FF2B5EF4-FFF2-40B4-BE49-F238E27FC236}">
                    <a16:creationId xmlns:a16="http://schemas.microsoft.com/office/drawing/2014/main" id="{9F7C56A9-0183-419D-80F5-A3D0FE9DF04B}"/>
                  </a:ext>
                </a:extLst>
              </p:cNvPr>
              <p:cNvSpPr/>
              <p:nvPr/>
            </p:nvSpPr>
            <p:spPr>
              <a:xfrm>
                <a:off x="1139868" y="7841293"/>
                <a:ext cx="1032878" cy="734608"/>
              </a:xfrm>
              <a:prstGeom prst="rect">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47" name="四角形: 1 つの角を切り取る 46">
                <a:extLst>
                  <a:ext uri="{FF2B5EF4-FFF2-40B4-BE49-F238E27FC236}">
                    <a16:creationId xmlns:a16="http://schemas.microsoft.com/office/drawing/2014/main" id="{7981C613-4AD2-49B2-87B0-4455DDBD9CD5}"/>
                  </a:ext>
                </a:extLst>
              </p:cNvPr>
              <p:cNvSpPr/>
              <p:nvPr/>
            </p:nvSpPr>
            <p:spPr>
              <a:xfrm flipH="1">
                <a:off x="505219" y="7935849"/>
                <a:ext cx="634649" cy="640052"/>
              </a:xfrm>
              <a:prstGeom prst="snip1Rect">
                <a:avLst>
                  <a:gd name="adj" fmla="val 50000"/>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48" name="楕円 47">
                <a:extLst>
                  <a:ext uri="{FF2B5EF4-FFF2-40B4-BE49-F238E27FC236}">
                    <a16:creationId xmlns:a16="http://schemas.microsoft.com/office/drawing/2014/main" id="{8E805D20-ACD7-49F5-9E8F-F70D784CEE7E}"/>
                  </a:ext>
                </a:extLst>
              </p:cNvPr>
              <p:cNvSpPr/>
              <p:nvPr/>
            </p:nvSpPr>
            <p:spPr>
              <a:xfrm>
                <a:off x="696544" y="8498744"/>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49" name="楕円 48">
                <a:extLst>
                  <a:ext uri="{FF2B5EF4-FFF2-40B4-BE49-F238E27FC236}">
                    <a16:creationId xmlns:a16="http://schemas.microsoft.com/office/drawing/2014/main" id="{8E3FDE15-8CA4-4646-B26B-813C59314F33}"/>
                  </a:ext>
                </a:extLst>
              </p:cNvPr>
              <p:cNvSpPr/>
              <p:nvPr/>
            </p:nvSpPr>
            <p:spPr>
              <a:xfrm>
                <a:off x="1796226" y="8507047"/>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grpSp>
        <p:sp>
          <p:nvSpPr>
            <p:cNvPr id="45" name="テキスト ボックス 44">
              <a:extLst>
                <a:ext uri="{FF2B5EF4-FFF2-40B4-BE49-F238E27FC236}">
                  <a16:creationId xmlns:a16="http://schemas.microsoft.com/office/drawing/2014/main" id="{1A7C78F5-677E-42EE-A27B-8B897BF6FC59}"/>
                </a:ext>
              </a:extLst>
            </p:cNvPr>
            <p:cNvSpPr txBox="1"/>
            <p:nvPr/>
          </p:nvSpPr>
          <p:spPr>
            <a:xfrm>
              <a:off x="2903815" y="9335610"/>
              <a:ext cx="649440" cy="503422"/>
            </a:xfrm>
            <a:prstGeom prst="rect">
              <a:avLst/>
            </a:prstGeom>
            <a:noFill/>
          </p:spPr>
          <p:txBody>
            <a:bodyPr wrap="square" rtlCol="0">
              <a:spAutoFit/>
            </a:bodyPr>
            <a:lstStyle/>
            <a:p>
              <a:r>
                <a:rPr kumimoji="1" lang="en-US" altLang="ja-JP" sz="800" b="1" dirty="0">
                  <a:latin typeface="Meiryo UI" panose="020B0604030504040204" pitchFamily="50" charset="-128"/>
                  <a:ea typeface="Meiryo UI" panose="020B0604030504040204" pitchFamily="50" charset="-128"/>
                </a:rPr>
                <a:t>Ⅱ</a:t>
              </a:r>
              <a:r>
                <a:rPr kumimoji="1" lang="ja-JP" altLang="en-US" sz="800" b="1" dirty="0">
                  <a:latin typeface="Meiryo UI" panose="020B0604030504040204" pitchFamily="50" charset="-128"/>
                  <a:ea typeface="Meiryo UI" panose="020B0604030504040204" pitchFamily="50" charset="-128"/>
                </a:rPr>
                <a:t>型</a:t>
              </a:r>
              <a:endParaRPr kumimoji="1" lang="en-US" altLang="ja-JP" sz="800" b="1" dirty="0">
                <a:latin typeface="Meiryo UI" panose="020B0604030504040204" pitchFamily="50" charset="-128"/>
                <a:ea typeface="Meiryo UI" panose="020B0604030504040204" pitchFamily="50" charset="-128"/>
              </a:endParaRPr>
            </a:p>
            <a:p>
              <a:r>
                <a:rPr kumimoji="1" lang="en-US" altLang="ja-JP" sz="800" b="1" dirty="0">
                  <a:latin typeface="Meiryo UI" panose="020B0604030504040204" pitchFamily="50" charset="-128"/>
                  <a:ea typeface="Meiryo UI" panose="020B0604030504040204" pitchFamily="50" charset="-128"/>
                </a:rPr>
                <a:t>80L</a:t>
              </a:r>
              <a:endParaRPr kumimoji="1" lang="ja-JP" altLang="en-US" sz="700" b="1" dirty="0">
                <a:latin typeface="Meiryo UI" panose="020B0604030504040204" pitchFamily="50" charset="-128"/>
                <a:ea typeface="Meiryo UI" panose="020B0604030504040204" pitchFamily="50" charset="-128"/>
              </a:endParaRPr>
            </a:p>
          </p:txBody>
        </p:sp>
      </p:grpSp>
      <p:sp>
        <p:nvSpPr>
          <p:cNvPr id="61" name="テキスト ボックス 60">
            <a:extLst>
              <a:ext uri="{FF2B5EF4-FFF2-40B4-BE49-F238E27FC236}">
                <a16:creationId xmlns:a16="http://schemas.microsoft.com/office/drawing/2014/main" id="{C28A46DE-9681-409F-941A-8AF6FB963E5C}"/>
              </a:ext>
            </a:extLst>
          </p:cNvPr>
          <p:cNvSpPr txBox="1"/>
          <p:nvPr/>
        </p:nvSpPr>
        <p:spPr>
          <a:xfrm>
            <a:off x="-20924" y="28802"/>
            <a:ext cx="1920279" cy="246221"/>
          </a:xfrm>
          <a:prstGeom prst="rect">
            <a:avLst/>
          </a:prstGeom>
          <a:noFill/>
        </p:spPr>
        <p:txBody>
          <a:bodyPr wrap="square" rtlCol="0">
            <a:spAutoFit/>
          </a:bodyPr>
          <a:lstStyle/>
          <a:p>
            <a:r>
              <a:rPr kumimoji="1" lang="ja-JP" altLang="en-US" sz="1000" dirty="0"/>
              <a:t>＜たこ焼きを調理する場合＞</a:t>
            </a:r>
          </a:p>
        </p:txBody>
      </p:sp>
      <p:graphicFrame>
        <p:nvGraphicFramePr>
          <p:cNvPr id="62" name="表 58">
            <a:extLst>
              <a:ext uri="{FF2B5EF4-FFF2-40B4-BE49-F238E27FC236}">
                <a16:creationId xmlns:a16="http://schemas.microsoft.com/office/drawing/2014/main" id="{90541D62-C8CB-4215-A672-38D7216DDE89}"/>
              </a:ext>
            </a:extLst>
          </p:cNvPr>
          <p:cNvGraphicFramePr>
            <a:graphicFrameLocks noGrp="1"/>
          </p:cNvGraphicFramePr>
          <p:nvPr>
            <p:extLst>
              <p:ext uri="{D42A27DB-BD31-4B8C-83A1-F6EECF244321}">
                <p14:modId xmlns:p14="http://schemas.microsoft.com/office/powerpoint/2010/main" val="3771531349"/>
              </p:ext>
            </p:extLst>
          </p:nvPr>
        </p:nvGraphicFramePr>
        <p:xfrm>
          <a:off x="89980" y="387998"/>
          <a:ext cx="3813953" cy="1371600"/>
        </p:xfrm>
        <a:graphic>
          <a:graphicData uri="http://schemas.openxmlformats.org/drawingml/2006/table">
            <a:tbl>
              <a:tblPr firstRow="1" bandRow="1">
                <a:tableStyleId>{5940675A-B579-460E-94D1-54222C63F5DA}</a:tableStyleId>
              </a:tblPr>
              <a:tblGrid>
                <a:gridCol w="2926152">
                  <a:extLst>
                    <a:ext uri="{9D8B030D-6E8A-4147-A177-3AD203B41FA5}">
                      <a16:colId xmlns:a16="http://schemas.microsoft.com/office/drawing/2014/main" val="1779642426"/>
                    </a:ext>
                  </a:extLst>
                </a:gridCol>
                <a:gridCol w="887801">
                  <a:extLst>
                    <a:ext uri="{9D8B030D-6E8A-4147-A177-3AD203B41FA5}">
                      <a16:colId xmlns:a16="http://schemas.microsoft.com/office/drawing/2014/main" val="405504926"/>
                    </a:ext>
                  </a:extLst>
                </a:gridCol>
              </a:tblGrid>
              <a:tr h="209579">
                <a:tc>
                  <a:txBody>
                    <a:bodyPr/>
                    <a:lstStyle/>
                    <a:p>
                      <a:r>
                        <a:rPr kumimoji="1" lang="ja-JP" altLang="en-US" sz="900" dirty="0">
                          <a:latin typeface="+mn-ea"/>
                        </a:rPr>
                        <a:t>１．生地を作る。</a:t>
                      </a:r>
                      <a:endParaRPr kumimoji="1" lang="ja-JP" altLang="en-US" sz="900" dirty="0"/>
                    </a:p>
                  </a:txBody>
                  <a:tcPr/>
                </a:tc>
                <a:tc>
                  <a:txBody>
                    <a:bodyPr/>
                    <a:lstStyle/>
                    <a:p>
                      <a:pPr algn="ctr"/>
                      <a:r>
                        <a:rPr kumimoji="1" lang="ja-JP" altLang="en-US" sz="900" dirty="0"/>
                        <a:t>非該当（ｅ）</a:t>
                      </a:r>
                    </a:p>
                  </a:txBody>
                  <a:tcPr/>
                </a:tc>
                <a:extLst>
                  <a:ext uri="{0D108BD9-81ED-4DB2-BD59-A6C34878D82A}">
                    <a16:rowId xmlns:a16="http://schemas.microsoft.com/office/drawing/2014/main" val="111242457"/>
                  </a:ext>
                </a:extLst>
              </a:tr>
              <a:tr h="209579">
                <a:tc>
                  <a:txBody>
                    <a:bodyPr/>
                    <a:lstStyle/>
                    <a:p>
                      <a:r>
                        <a:rPr kumimoji="1" lang="ja-JP" altLang="en-US" sz="900" dirty="0">
                          <a:latin typeface="+mn-ea"/>
                        </a:rPr>
                        <a:t>２．鉄板に生地とカット済みタコ等の具材を入れる。</a:t>
                      </a:r>
                      <a:endParaRPr kumimoji="1" lang="ja-JP" altLang="en-US" sz="900" dirty="0"/>
                    </a:p>
                  </a:txBody>
                  <a:tcPr/>
                </a:tc>
                <a:tc>
                  <a:txBody>
                    <a:bodyPr/>
                    <a:lstStyle/>
                    <a:p>
                      <a:pPr algn="ctr"/>
                      <a:r>
                        <a:rPr kumimoji="1" lang="ja-JP" altLang="en-US" sz="900" dirty="0"/>
                        <a:t>非該当（ｈ）</a:t>
                      </a:r>
                    </a:p>
                  </a:txBody>
                  <a:tcPr/>
                </a:tc>
                <a:extLst>
                  <a:ext uri="{0D108BD9-81ED-4DB2-BD59-A6C34878D82A}">
                    <a16:rowId xmlns:a16="http://schemas.microsoft.com/office/drawing/2014/main" val="2361753450"/>
                  </a:ext>
                </a:extLst>
              </a:tr>
              <a:tr h="209579">
                <a:tc>
                  <a:txBody>
                    <a:bodyPr/>
                    <a:lstStyle/>
                    <a:p>
                      <a:r>
                        <a:rPr kumimoji="1" lang="ja-JP" altLang="en-US" sz="900" dirty="0">
                          <a:latin typeface="+mn-ea"/>
                        </a:rPr>
                        <a:t>３．鉄板で具材入りの生地を加熱する。</a:t>
                      </a:r>
                      <a:endParaRPr kumimoji="1" lang="ja-JP" altLang="en-US" sz="900" dirty="0"/>
                    </a:p>
                  </a:txBody>
                  <a:tcPr/>
                </a:tc>
                <a:tc>
                  <a:txBody>
                    <a:bodyPr/>
                    <a:lstStyle/>
                    <a:p>
                      <a:pPr algn="ctr"/>
                      <a:r>
                        <a:rPr kumimoji="1" lang="ja-JP" altLang="en-US" sz="900" b="1" dirty="0"/>
                        <a:t>１工程</a:t>
                      </a:r>
                    </a:p>
                  </a:txBody>
                  <a:tcPr>
                    <a:solidFill>
                      <a:schemeClr val="accent2">
                        <a:lumMod val="40000"/>
                        <a:lumOff val="60000"/>
                      </a:schemeClr>
                    </a:solidFill>
                  </a:tcPr>
                </a:tc>
                <a:extLst>
                  <a:ext uri="{0D108BD9-81ED-4DB2-BD59-A6C34878D82A}">
                    <a16:rowId xmlns:a16="http://schemas.microsoft.com/office/drawing/2014/main" val="4102581631"/>
                  </a:ext>
                </a:extLst>
              </a:tr>
              <a:tr h="209579">
                <a:tc>
                  <a:txBody>
                    <a:bodyPr/>
                    <a:lstStyle/>
                    <a:p>
                      <a:r>
                        <a:rPr kumimoji="1" lang="ja-JP" altLang="en-US" sz="900" dirty="0"/>
                        <a:t>４．たこ焼きを使い捨て食器に盛り付ける。</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dirty="0"/>
                        <a:t>非該当（ａ）</a:t>
                      </a:r>
                    </a:p>
                  </a:txBody>
                  <a:tcPr>
                    <a:solidFill>
                      <a:schemeClr val="bg1"/>
                    </a:solidFill>
                  </a:tcPr>
                </a:tc>
                <a:extLst>
                  <a:ext uri="{0D108BD9-81ED-4DB2-BD59-A6C34878D82A}">
                    <a16:rowId xmlns:a16="http://schemas.microsoft.com/office/drawing/2014/main" val="726811417"/>
                  </a:ext>
                </a:extLst>
              </a:tr>
              <a:tr h="209579">
                <a:tc>
                  <a:txBody>
                    <a:bodyPr/>
                    <a:lstStyle/>
                    <a:p>
                      <a:r>
                        <a:rPr kumimoji="1" lang="ja-JP" altLang="en-US" sz="900" dirty="0">
                          <a:latin typeface="+mn-ea"/>
                        </a:rPr>
                        <a:t>５．ソースをかける。</a:t>
                      </a:r>
                      <a:endParaRPr kumimoji="1" lang="ja-JP" altLang="en-US" sz="900" dirty="0"/>
                    </a:p>
                  </a:txBody>
                  <a:tcPr/>
                </a:tc>
                <a:tc>
                  <a:txBody>
                    <a:bodyPr/>
                    <a:lstStyle/>
                    <a:p>
                      <a:pPr algn="ctr"/>
                      <a:r>
                        <a:rPr kumimoji="1" lang="ja-JP" altLang="en-US" sz="900" dirty="0"/>
                        <a:t>非該当（ｃ）</a:t>
                      </a:r>
                    </a:p>
                  </a:txBody>
                  <a:tcPr/>
                </a:tc>
                <a:extLst>
                  <a:ext uri="{0D108BD9-81ED-4DB2-BD59-A6C34878D82A}">
                    <a16:rowId xmlns:a16="http://schemas.microsoft.com/office/drawing/2014/main" val="1824242630"/>
                  </a:ext>
                </a:extLst>
              </a:tr>
              <a:tr h="209579">
                <a:tc>
                  <a:txBody>
                    <a:bodyPr/>
                    <a:lstStyle/>
                    <a:p>
                      <a:r>
                        <a:rPr kumimoji="1" lang="ja-JP" altLang="en-US" sz="900" dirty="0"/>
                        <a:t>６．カットネギ、かつお節等をのせる。</a:t>
                      </a:r>
                    </a:p>
                  </a:txBody>
                  <a:tcPr/>
                </a:tc>
                <a:tc>
                  <a:txBody>
                    <a:bodyPr/>
                    <a:lstStyle/>
                    <a:p>
                      <a:pPr algn="ctr"/>
                      <a:r>
                        <a:rPr kumimoji="1" lang="ja-JP" altLang="en-US" sz="900" dirty="0"/>
                        <a:t>非該当（ｂ）</a:t>
                      </a:r>
                    </a:p>
                  </a:txBody>
                  <a:tcPr/>
                </a:tc>
                <a:extLst>
                  <a:ext uri="{0D108BD9-81ED-4DB2-BD59-A6C34878D82A}">
                    <a16:rowId xmlns:a16="http://schemas.microsoft.com/office/drawing/2014/main" val="621399102"/>
                  </a:ext>
                </a:extLst>
              </a:tr>
            </a:tbl>
          </a:graphicData>
        </a:graphic>
      </p:graphicFrame>
      <p:grpSp>
        <p:nvGrpSpPr>
          <p:cNvPr id="63" name="グループ化 62">
            <a:extLst>
              <a:ext uri="{FF2B5EF4-FFF2-40B4-BE49-F238E27FC236}">
                <a16:creationId xmlns:a16="http://schemas.microsoft.com/office/drawing/2014/main" id="{FB7D3826-DCB3-4769-A7B3-672E459A4A10}"/>
              </a:ext>
            </a:extLst>
          </p:cNvPr>
          <p:cNvGrpSpPr/>
          <p:nvPr/>
        </p:nvGrpSpPr>
        <p:grpSpPr>
          <a:xfrm>
            <a:off x="5795332" y="651219"/>
            <a:ext cx="904657" cy="640171"/>
            <a:chOff x="2246528" y="9216732"/>
            <a:chExt cx="1306727" cy="925964"/>
          </a:xfrm>
        </p:grpSpPr>
        <p:grpSp>
          <p:nvGrpSpPr>
            <p:cNvPr id="64" name="グループ化 63">
              <a:extLst>
                <a:ext uri="{FF2B5EF4-FFF2-40B4-BE49-F238E27FC236}">
                  <a16:creationId xmlns:a16="http://schemas.microsoft.com/office/drawing/2014/main" id="{E41055E6-C560-421C-A3C0-842C898512D1}"/>
                </a:ext>
              </a:extLst>
            </p:cNvPr>
            <p:cNvGrpSpPr/>
            <p:nvPr/>
          </p:nvGrpSpPr>
          <p:grpSpPr>
            <a:xfrm>
              <a:off x="2246528" y="9216732"/>
              <a:ext cx="1300101" cy="925964"/>
              <a:chOff x="505219" y="7841293"/>
              <a:chExt cx="1667527" cy="917754"/>
            </a:xfrm>
          </p:grpSpPr>
          <p:sp>
            <p:nvSpPr>
              <p:cNvPr id="66" name="正方形/長方形 65">
                <a:extLst>
                  <a:ext uri="{FF2B5EF4-FFF2-40B4-BE49-F238E27FC236}">
                    <a16:creationId xmlns:a16="http://schemas.microsoft.com/office/drawing/2014/main" id="{72F30481-9534-43D0-97F9-E7E5EDA2B549}"/>
                  </a:ext>
                </a:extLst>
              </p:cNvPr>
              <p:cNvSpPr/>
              <p:nvPr/>
            </p:nvSpPr>
            <p:spPr>
              <a:xfrm>
                <a:off x="1139868" y="7841293"/>
                <a:ext cx="1032878" cy="734608"/>
              </a:xfrm>
              <a:prstGeom prst="rect">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67" name="四角形: 1 つの角を切り取る 66">
                <a:extLst>
                  <a:ext uri="{FF2B5EF4-FFF2-40B4-BE49-F238E27FC236}">
                    <a16:creationId xmlns:a16="http://schemas.microsoft.com/office/drawing/2014/main" id="{076CE5D1-C499-4B93-86E8-27F98EDA0EC4}"/>
                  </a:ext>
                </a:extLst>
              </p:cNvPr>
              <p:cNvSpPr/>
              <p:nvPr/>
            </p:nvSpPr>
            <p:spPr>
              <a:xfrm flipH="1">
                <a:off x="505219" y="7935849"/>
                <a:ext cx="634649" cy="640052"/>
              </a:xfrm>
              <a:prstGeom prst="snip1Rect">
                <a:avLst>
                  <a:gd name="adj" fmla="val 50000"/>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68" name="楕円 67">
                <a:extLst>
                  <a:ext uri="{FF2B5EF4-FFF2-40B4-BE49-F238E27FC236}">
                    <a16:creationId xmlns:a16="http://schemas.microsoft.com/office/drawing/2014/main" id="{8DA6758F-DA18-42D0-894B-8CA726B7EB0E}"/>
                  </a:ext>
                </a:extLst>
              </p:cNvPr>
              <p:cNvSpPr/>
              <p:nvPr/>
            </p:nvSpPr>
            <p:spPr>
              <a:xfrm>
                <a:off x="696544" y="8498744"/>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69" name="楕円 68">
                <a:extLst>
                  <a:ext uri="{FF2B5EF4-FFF2-40B4-BE49-F238E27FC236}">
                    <a16:creationId xmlns:a16="http://schemas.microsoft.com/office/drawing/2014/main" id="{5C1E7CC8-3C35-45EF-8386-7B3D4F4C287C}"/>
                  </a:ext>
                </a:extLst>
              </p:cNvPr>
              <p:cNvSpPr/>
              <p:nvPr/>
            </p:nvSpPr>
            <p:spPr>
              <a:xfrm>
                <a:off x="1796226" y="8507047"/>
                <a:ext cx="252000" cy="252000"/>
              </a:xfrm>
              <a:prstGeom prst="ellipse">
                <a:avLst/>
              </a:prstGeom>
              <a:solidFill>
                <a:schemeClr val="accent4">
                  <a:lumMod val="20000"/>
                  <a:lumOff val="80000"/>
                </a:schemeClr>
              </a:solidFill>
              <a:ln w="63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grpSp>
        <p:sp>
          <p:nvSpPr>
            <p:cNvPr id="65" name="テキスト ボックス 64">
              <a:extLst>
                <a:ext uri="{FF2B5EF4-FFF2-40B4-BE49-F238E27FC236}">
                  <a16:creationId xmlns:a16="http://schemas.microsoft.com/office/drawing/2014/main" id="{8BD98D4C-1859-47A7-AB2E-EB64514690B8}"/>
                </a:ext>
              </a:extLst>
            </p:cNvPr>
            <p:cNvSpPr txBox="1"/>
            <p:nvPr/>
          </p:nvSpPr>
          <p:spPr>
            <a:xfrm>
              <a:off x="2903815" y="9335610"/>
              <a:ext cx="649440" cy="503422"/>
            </a:xfrm>
            <a:prstGeom prst="rect">
              <a:avLst/>
            </a:prstGeom>
            <a:noFill/>
          </p:spPr>
          <p:txBody>
            <a:bodyPr wrap="square" rtlCol="0">
              <a:spAutoFit/>
            </a:bodyPr>
            <a:lstStyle/>
            <a:p>
              <a:r>
                <a:rPr kumimoji="1" lang="en-US" altLang="ja-JP" sz="800" b="1" dirty="0">
                  <a:latin typeface="Meiryo UI" panose="020B0604030504040204" pitchFamily="50" charset="-128"/>
                  <a:ea typeface="Meiryo UI" panose="020B0604030504040204" pitchFamily="50" charset="-128"/>
                </a:rPr>
                <a:t>Ⅰ</a:t>
              </a:r>
              <a:r>
                <a:rPr kumimoji="1" lang="ja-JP" altLang="en-US" sz="800" b="1" dirty="0">
                  <a:latin typeface="Meiryo UI" panose="020B0604030504040204" pitchFamily="50" charset="-128"/>
                  <a:ea typeface="Meiryo UI" panose="020B0604030504040204" pitchFamily="50" charset="-128"/>
                </a:rPr>
                <a:t>型</a:t>
              </a:r>
              <a:endParaRPr kumimoji="1" lang="en-US" altLang="ja-JP" sz="800" b="1" dirty="0">
                <a:latin typeface="Meiryo UI" panose="020B0604030504040204" pitchFamily="50" charset="-128"/>
                <a:ea typeface="Meiryo UI" panose="020B0604030504040204" pitchFamily="50" charset="-128"/>
              </a:endParaRPr>
            </a:p>
            <a:p>
              <a:r>
                <a:rPr kumimoji="1" lang="en-US" altLang="ja-JP" sz="800" b="1" dirty="0">
                  <a:latin typeface="Meiryo UI" panose="020B0604030504040204" pitchFamily="50" charset="-128"/>
                  <a:ea typeface="Meiryo UI" panose="020B0604030504040204" pitchFamily="50" charset="-128"/>
                </a:rPr>
                <a:t>40L</a:t>
              </a:r>
              <a:endParaRPr kumimoji="1" lang="ja-JP" altLang="en-US" sz="700" b="1" dirty="0">
                <a:latin typeface="Meiryo UI" panose="020B0604030504040204" pitchFamily="50" charset="-128"/>
                <a:ea typeface="Meiryo UI" panose="020B0604030504040204" pitchFamily="50" charset="-128"/>
              </a:endParaRPr>
            </a:p>
          </p:txBody>
        </p:sp>
      </p:grpSp>
      <p:sp>
        <p:nvSpPr>
          <p:cNvPr id="70" name="矢印: 五方向 69">
            <a:extLst>
              <a:ext uri="{FF2B5EF4-FFF2-40B4-BE49-F238E27FC236}">
                <a16:creationId xmlns:a16="http://schemas.microsoft.com/office/drawing/2014/main" id="{162F5D80-525F-4E0C-8119-0CDE0043BD1E}"/>
              </a:ext>
            </a:extLst>
          </p:cNvPr>
          <p:cNvSpPr/>
          <p:nvPr/>
        </p:nvSpPr>
        <p:spPr>
          <a:xfrm>
            <a:off x="4007203" y="723789"/>
            <a:ext cx="1616927" cy="441113"/>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b="1" dirty="0">
                <a:solidFill>
                  <a:schemeClr val="tx1"/>
                </a:solidFill>
              </a:rPr>
              <a:t>１工程でかつ、</a:t>
            </a:r>
            <a:endParaRPr kumimoji="1" lang="en-US" altLang="ja-JP" sz="1000" b="1" dirty="0">
              <a:solidFill>
                <a:schemeClr val="tx1"/>
              </a:solidFill>
            </a:endParaRPr>
          </a:p>
          <a:p>
            <a:r>
              <a:rPr kumimoji="1" lang="ja-JP" altLang="en-US" sz="1000" b="1" dirty="0">
                <a:solidFill>
                  <a:schemeClr val="tx1"/>
                </a:solidFill>
              </a:rPr>
              <a:t>リスクリスト該当なし</a:t>
            </a:r>
          </a:p>
        </p:txBody>
      </p:sp>
      <p:sp>
        <p:nvSpPr>
          <p:cNvPr id="71" name="矢印: 五方向 70">
            <a:extLst>
              <a:ext uri="{FF2B5EF4-FFF2-40B4-BE49-F238E27FC236}">
                <a16:creationId xmlns:a16="http://schemas.microsoft.com/office/drawing/2014/main" id="{EC353556-F734-4D08-9E77-569DD6912D1C}"/>
              </a:ext>
            </a:extLst>
          </p:cNvPr>
          <p:cNvSpPr/>
          <p:nvPr/>
        </p:nvSpPr>
        <p:spPr>
          <a:xfrm>
            <a:off x="4007203" y="2401595"/>
            <a:ext cx="1616927" cy="441113"/>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b="1" dirty="0">
                <a:solidFill>
                  <a:schemeClr val="tx1"/>
                </a:solidFill>
              </a:rPr>
              <a:t>２工程でかつ、</a:t>
            </a:r>
            <a:endParaRPr kumimoji="1" lang="en-US" altLang="ja-JP" sz="1000" b="1" dirty="0">
              <a:solidFill>
                <a:schemeClr val="tx1"/>
              </a:solidFill>
            </a:endParaRPr>
          </a:p>
          <a:p>
            <a:r>
              <a:rPr kumimoji="1" lang="ja-JP" altLang="en-US" sz="1000" b="1" dirty="0">
                <a:solidFill>
                  <a:schemeClr val="tx1"/>
                </a:solidFill>
              </a:rPr>
              <a:t>リスクリスト該当なし</a:t>
            </a:r>
          </a:p>
        </p:txBody>
      </p:sp>
    </p:spTree>
    <p:extLst>
      <p:ext uri="{BB962C8B-B14F-4D97-AF65-F5344CB8AC3E}">
        <p14:creationId xmlns:p14="http://schemas.microsoft.com/office/powerpoint/2010/main" val="1073722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p:cNvSpPr txBox="1"/>
          <p:nvPr/>
        </p:nvSpPr>
        <p:spPr>
          <a:xfrm>
            <a:off x="6509982" y="9636470"/>
            <a:ext cx="352463" cy="276999"/>
          </a:xfrm>
          <a:prstGeom prst="rect">
            <a:avLst/>
          </a:prstGeom>
          <a:noFill/>
        </p:spPr>
        <p:txBody>
          <a:bodyPr wrap="square" rtlCol="0">
            <a:spAutoFit/>
          </a:bodyPr>
          <a:lstStyle/>
          <a:p>
            <a:pPr algn="ctr"/>
            <a:r>
              <a:rPr kumimoji="1" lang="ja-JP" altLang="en-US" sz="1200" b="1" dirty="0"/>
              <a:t>４</a:t>
            </a:r>
          </a:p>
        </p:txBody>
      </p:sp>
      <p:graphicFrame>
        <p:nvGraphicFramePr>
          <p:cNvPr id="21" name="表 20">
            <a:extLst>
              <a:ext uri="{FF2B5EF4-FFF2-40B4-BE49-F238E27FC236}">
                <a16:creationId xmlns:a16="http://schemas.microsoft.com/office/drawing/2014/main" id="{84442B9B-CF76-4FCF-89AA-D83052019B4F}"/>
              </a:ext>
            </a:extLst>
          </p:cNvPr>
          <p:cNvGraphicFramePr>
            <a:graphicFrameLocks noGrp="1"/>
          </p:cNvGraphicFramePr>
          <p:nvPr>
            <p:extLst>
              <p:ext uri="{D42A27DB-BD31-4B8C-83A1-F6EECF244321}">
                <p14:modId xmlns:p14="http://schemas.microsoft.com/office/powerpoint/2010/main" val="3972342820"/>
              </p:ext>
            </p:extLst>
          </p:nvPr>
        </p:nvGraphicFramePr>
        <p:xfrm>
          <a:off x="76200" y="500775"/>
          <a:ext cx="6683829" cy="4395754"/>
        </p:xfrm>
        <a:graphic>
          <a:graphicData uri="http://schemas.openxmlformats.org/drawingml/2006/table">
            <a:tbl>
              <a:tblPr firstRow="1" firstCol="1" bandRow="1">
                <a:tableStyleId>{5C22544A-7EE6-4342-B048-85BDC9FD1C3A}</a:tableStyleId>
              </a:tblPr>
              <a:tblGrid>
                <a:gridCol w="1607313">
                  <a:extLst>
                    <a:ext uri="{9D8B030D-6E8A-4147-A177-3AD203B41FA5}">
                      <a16:colId xmlns:a16="http://schemas.microsoft.com/office/drawing/2014/main" val="3551343085"/>
                    </a:ext>
                  </a:extLst>
                </a:gridCol>
                <a:gridCol w="1831948">
                  <a:extLst>
                    <a:ext uri="{9D8B030D-6E8A-4147-A177-3AD203B41FA5}">
                      <a16:colId xmlns:a16="http://schemas.microsoft.com/office/drawing/2014/main" val="3259343741"/>
                    </a:ext>
                  </a:extLst>
                </a:gridCol>
                <a:gridCol w="1706406">
                  <a:extLst>
                    <a:ext uri="{9D8B030D-6E8A-4147-A177-3AD203B41FA5}">
                      <a16:colId xmlns:a16="http://schemas.microsoft.com/office/drawing/2014/main" val="2421017468"/>
                    </a:ext>
                  </a:extLst>
                </a:gridCol>
                <a:gridCol w="1538162">
                  <a:extLst>
                    <a:ext uri="{9D8B030D-6E8A-4147-A177-3AD203B41FA5}">
                      <a16:colId xmlns:a16="http://schemas.microsoft.com/office/drawing/2014/main" val="506985923"/>
                    </a:ext>
                  </a:extLst>
                </a:gridCol>
              </a:tblGrid>
              <a:tr h="192818">
                <a:tc gridSpan="4">
                  <a:txBody>
                    <a:bodyPr/>
                    <a:lstStyle/>
                    <a:p>
                      <a:pPr algn="ctr"/>
                      <a:r>
                        <a:rPr lang="ja-JP" sz="1000" kern="0" dirty="0">
                          <a:solidFill>
                            <a:sysClr val="windowText" lastClr="000000"/>
                          </a:solidFill>
                          <a:effectLst/>
                        </a:rPr>
                        <a:t>構造</a:t>
                      </a:r>
                      <a:endParaRPr lang="ja-JP" sz="1000" kern="100" dirty="0">
                        <a:solidFill>
                          <a:sysClr val="windowText" lastClr="000000"/>
                        </a:solidFill>
                        <a:effectLst/>
                        <a:latin typeface="Franklin Gothic Book" panose="020B0503020102020204" pitchFamily="34" charset="0"/>
                        <a:ea typeface="ＭＳ Ｐゴシック" panose="020B0600070205080204" pitchFamily="50" charset="-128"/>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89538"/>
                  </a:ext>
                </a:extLst>
              </a:tr>
              <a:tr h="419812">
                <a:tc>
                  <a:txBody>
                    <a:bodyPr/>
                    <a:lstStyle/>
                    <a:p>
                      <a:pPr algn="ctr"/>
                      <a:r>
                        <a:rPr lang="ja-JP" sz="1000" kern="0" dirty="0">
                          <a:solidFill>
                            <a:sysClr val="windowText" lastClr="000000"/>
                          </a:solidFill>
                          <a:effectLst/>
                          <a:latin typeface="+mn-ea"/>
                          <a:ea typeface="+mn-ea"/>
                        </a:rPr>
                        <a:t>調理施設の区画等</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kern="0" dirty="0">
                          <a:solidFill>
                            <a:sysClr val="windowText" lastClr="000000"/>
                          </a:solidFill>
                          <a:effectLst/>
                          <a:latin typeface="+mn-ea"/>
                          <a:ea typeface="+mn-ea"/>
                        </a:rPr>
                        <a:t>運転席その他調理施設</a:t>
                      </a:r>
                      <a:r>
                        <a:rPr lang="ja-JP" altLang="en-US" sz="1000" kern="0" dirty="0">
                          <a:solidFill>
                            <a:sysClr val="windowText" lastClr="000000"/>
                          </a:solidFill>
                          <a:effectLst/>
                          <a:latin typeface="+mn-ea"/>
                          <a:ea typeface="+mn-ea"/>
                        </a:rPr>
                        <a:t>以外</a:t>
                      </a:r>
                      <a:r>
                        <a:rPr lang="ja-JP" sz="1000" kern="0" dirty="0">
                          <a:solidFill>
                            <a:sysClr val="windowText" lastClr="000000"/>
                          </a:solidFill>
                          <a:effectLst/>
                          <a:latin typeface="+mn-ea"/>
                          <a:ea typeface="+mn-ea"/>
                        </a:rPr>
                        <a:t>と隔壁などで明確に区画されていること。十分な広さを有すること。 </a:t>
                      </a:r>
                      <a:r>
                        <a:rPr lang="ja-JP" altLang="en-US" sz="1000" kern="100" dirty="0">
                          <a:solidFill>
                            <a:sysClr val="windowText" lastClr="000000"/>
                          </a:solidFill>
                          <a:effectLst/>
                          <a:latin typeface="+mn-ea"/>
                          <a:ea typeface="+mn-ea"/>
                          <a:cs typeface="Times New Roman" panose="02020603050405020304" pitchFamily="18" charset="0"/>
                        </a:rPr>
                        <a:t>不適切例）作業スペースが確保できず、調理の一部を車外で行う等。</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295451077"/>
                  </a:ext>
                </a:extLst>
              </a:tr>
              <a:tr h="406754">
                <a:tc>
                  <a:txBody>
                    <a:bodyPr/>
                    <a:lstStyle/>
                    <a:p>
                      <a:pPr algn="ctr"/>
                      <a:r>
                        <a:rPr lang="ja-JP" sz="1000" kern="0" dirty="0">
                          <a:solidFill>
                            <a:sysClr val="windowText" lastClr="000000"/>
                          </a:solidFill>
                          <a:effectLst/>
                          <a:latin typeface="+mn-ea"/>
                          <a:ea typeface="+mn-ea"/>
                        </a:rPr>
                        <a:t>調理場の床及び内壁</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kern="0" spc="-30" dirty="0">
                          <a:solidFill>
                            <a:sysClr val="windowText" lastClr="000000"/>
                          </a:solidFill>
                          <a:effectLst/>
                          <a:latin typeface="+mn-ea"/>
                          <a:ea typeface="+mn-ea"/>
                        </a:rPr>
                        <a:t>床面、内壁及び天井は、清掃、洗浄及び消毒を容易にすることができる材料で作られ、清掃等を容易に行うことができる構造であること。</a:t>
                      </a:r>
                      <a:r>
                        <a:rPr lang="ja-JP" altLang="en-US" sz="1000" kern="0" spc="-30" dirty="0">
                          <a:solidFill>
                            <a:sysClr val="windowText" lastClr="000000"/>
                          </a:solidFill>
                          <a:effectLst/>
                          <a:latin typeface="+mn-ea"/>
                          <a:ea typeface="+mn-ea"/>
                        </a:rPr>
                        <a:t>（ベニヤ板、カーペット不可）</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42549212"/>
                  </a:ext>
                </a:extLst>
              </a:tr>
              <a:tr h="286674">
                <a:tc gridSpan="4">
                  <a:txBody>
                    <a:bodyPr/>
                    <a:lstStyle/>
                    <a:p>
                      <a:pPr algn="ctr"/>
                      <a:r>
                        <a:rPr lang="ja-JP" sz="1000" i="0" kern="0" dirty="0">
                          <a:solidFill>
                            <a:sysClr val="windowText" lastClr="000000"/>
                          </a:solidFill>
                          <a:effectLst/>
                          <a:latin typeface="+mn-ea"/>
                          <a:ea typeface="+mn-ea"/>
                        </a:rPr>
                        <a:t>　　設備（取扱い食品</a:t>
                      </a:r>
                      <a:r>
                        <a:rPr lang="ja-JP" altLang="en-US" sz="1000" i="0" kern="0" dirty="0">
                          <a:solidFill>
                            <a:sysClr val="windowText" lastClr="000000"/>
                          </a:solidFill>
                          <a:effectLst/>
                          <a:latin typeface="+mn-ea"/>
                          <a:ea typeface="+mn-ea"/>
                        </a:rPr>
                        <a:t>の</a:t>
                      </a:r>
                      <a:r>
                        <a:rPr lang="ja-JP" altLang="en-US" sz="1000" i="0" u="sng" kern="0" dirty="0">
                          <a:solidFill>
                            <a:sysClr val="windowText" lastClr="000000"/>
                          </a:solidFill>
                          <a:effectLst/>
                          <a:latin typeface="+mn-ea"/>
                          <a:ea typeface="+mn-ea"/>
                        </a:rPr>
                        <a:t>品目数、調理の工程数、リスクリスト</a:t>
                      </a:r>
                      <a:r>
                        <a:rPr lang="ja-JP" sz="1000" i="0" kern="0" dirty="0">
                          <a:solidFill>
                            <a:sysClr val="windowText" lastClr="000000"/>
                          </a:solidFill>
                          <a:effectLst/>
                          <a:latin typeface="+mn-ea"/>
                          <a:ea typeface="+mn-ea"/>
                        </a:rPr>
                        <a:t>に応じて有すること）　　</a:t>
                      </a:r>
                      <a:endParaRPr lang="ja-JP" sz="1000" i="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60341591"/>
                  </a:ext>
                </a:extLst>
              </a:tr>
              <a:tr h="234741">
                <a:tc>
                  <a:txBody>
                    <a:bodyPr/>
                    <a:lstStyle/>
                    <a:p>
                      <a:pPr algn="ctr"/>
                      <a:r>
                        <a:rPr kumimoji="1" lang="ja-JP" altLang="en-US" sz="1000" dirty="0">
                          <a:solidFill>
                            <a:sysClr val="windowText" lastClr="000000"/>
                          </a:solidFill>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ja-JP" sz="1000" b="1" kern="0">
                          <a:solidFill>
                            <a:sysClr val="windowText" lastClr="000000"/>
                          </a:solidFill>
                          <a:effectLst/>
                          <a:latin typeface="+mn-ea"/>
                          <a:ea typeface="+mn-ea"/>
                        </a:rPr>
                        <a:t>Ⅲ型</a:t>
                      </a:r>
                      <a:r>
                        <a:rPr lang="ja-JP" altLang="en-US" sz="1000" b="1" kern="0">
                          <a:solidFill>
                            <a:sysClr val="windowText" lastClr="000000"/>
                          </a:solidFill>
                          <a:effectLst/>
                          <a:latin typeface="+mn-ea"/>
                          <a:ea typeface="+mn-ea"/>
                        </a:rPr>
                        <a:t>（基本型</a:t>
                      </a:r>
                      <a:r>
                        <a:rPr lang="en-US" altLang="ja-JP" sz="1000" b="1" kern="0">
                          <a:solidFill>
                            <a:sysClr val="windowText" lastClr="000000"/>
                          </a:solidFill>
                          <a:effectLst/>
                          <a:latin typeface="+mn-ea"/>
                          <a:ea typeface="+mn-ea"/>
                        </a:rPr>
                        <a:t>)</a:t>
                      </a:r>
                      <a:endParaRPr kumimoji="1" lang="ja-JP" altLang="en-US" sz="1000" dirty="0">
                        <a:solidFill>
                          <a:sysClr val="windowText" lastClr="000000"/>
                        </a:solidFill>
                        <a:latin typeface="+mn-ea"/>
                        <a:ea typeface="+mn-ea"/>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r>
                        <a:rPr lang="ja-JP" sz="1000" b="1" kern="0" dirty="0">
                          <a:solidFill>
                            <a:sysClr val="windowText" lastClr="000000"/>
                          </a:solidFill>
                          <a:effectLst/>
                          <a:latin typeface="+mn-ea"/>
                          <a:ea typeface="+mn-ea"/>
                        </a:rPr>
                        <a:t>Ⅱ型</a:t>
                      </a:r>
                      <a:r>
                        <a:rPr lang="ja-JP" altLang="en-US" sz="1000" b="1" kern="0" dirty="0">
                          <a:solidFill>
                            <a:sysClr val="windowText" lastClr="000000"/>
                          </a:solidFill>
                          <a:effectLst/>
                          <a:latin typeface="+mn-ea"/>
                          <a:ea typeface="+mn-ea"/>
                        </a:rPr>
                        <a:t>（</a:t>
                      </a:r>
                      <a:r>
                        <a:rPr lang="en-US" altLang="ja-JP" sz="1000" b="1" kern="0" dirty="0">
                          <a:solidFill>
                            <a:sysClr val="windowText" lastClr="000000"/>
                          </a:solidFill>
                          <a:effectLst/>
                          <a:latin typeface="+mn-ea"/>
                          <a:ea typeface="+mn-ea"/>
                        </a:rPr>
                        <a:t>80L</a:t>
                      </a:r>
                      <a:r>
                        <a:rPr lang="ja-JP" altLang="en-US" sz="1000" b="1" kern="0" dirty="0">
                          <a:solidFill>
                            <a:sysClr val="windowText" lastClr="000000"/>
                          </a:solidFill>
                          <a:effectLst/>
                          <a:latin typeface="+mn-ea"/>
                          <a:ea typeface="+mn-ea"/>
                        </a:rPr>
                        <a:t>）</a:t>
                      </a:r>
                      <a:endParaRPr kumimoji="1" lang="ja-JP" altLang="en-US" sz="1000" b="1" dirty="0"/>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ja-JP" sz="1000" b="1" kern="0" dirty="0">
                          <a:solidFill>
                            <a:sysClr val="windowText" lastClr="000000"/>
                          </a:solidFill>
                          <a:effectLst/>
                          <a:latin typeface="+mn-ea"/>
                          <a:ea typeface="+mn-ea"/>
                        </a:rPr>
                        <a:t>Ⅰ型</a:t>
                      </a:r>
                      <a:r>
                        <a:rPr lang="ja-JP" altLang="en-US" sz="1000" b="1" kern="0" dirty="0">
                          <a:solidFill>
                            <a:sysClr val="windowText" lastClr="000000"/>
                          </a:solidFill>
                          <a:effectLst/>
                          <a:latin typeface="+mn-ea"/>
                          <a:ea typeface="+mn-ea"/>
                        </a:rPr>
                        <a:t>（</a:t>
                      </a:r>
                      <a:r>
                        <a:rPr lang="en-US" altLang="ja-JP" sz="1000" b="1" kern="0" dirty="0">
                          <a:solidFill>
                            <a:sysClr val="windowText" lastClr="000000"/>
                          </a:solidFill>
                          <a:effectLst/>
                          <a:latin typeface="+mn-ea"/>
                          <a:ea typeface="+mn-ea"/>
                        </a:rPr>
                        <a:t>40L</a:t>
                      </a:r>
                      <a:r>
                        <a:rPr lang="ja-JP" altLang="en-US" sz="1000" b="1" kern="0" dirty="0">
                          <a:solidFill>
                            <a:sysClr val="windowText" lastClr="000000"/>
                          </a:solidFill>
                          <a:effectLst/>
                          <a:latin typeface="+mn-ea"/>
                          <a:ea typeface="+mn-ea"/>
                        </a:rPr>
                        <a:t>）</a:t>
                      </a:r>
                      <a:endParaRPr kumimoji="1" lang="ja-JP" altLang="en-US" sz="1000" b="1" dirty="0"/>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59697540"/>
                  </a:ext>
                </a:extLst>
              </a:tr>
              <a:tr h="260306">
                <a:tc>
                  <a:txBody>
                    <a:bodyPr/>
                    <a:lstStyle/>
                    <a:p>
                      <a:pPr algn="ctr"/>
                      <a:r>
                        <a:rPr lang="ja-JP" sz="1000" kern="0" dirty="0">
                          <a:solidFill>
                            <a:sysClr val="windowText" lastClr="000000"/>
                          </a:solidFill>
                          <a:effectLst/>
                          <a:latin typeface="+mn-ea"/>
                          <a:ea typeface="+mn-ea"/>
                        </a:rPr>
                        <a:t>給湯設備</a:t>
                      </a:r>
                      <a:endParaRPr lang="en-US" altLang="ja-JP" sz="1000" kern="0" dirty="0">
                        <a:solidFill>
                          <a:sysClr val="windowText" lastClr="000000"/>
                        </a:solidFill>
                        <a:effectLst/>
                        <a:latin typeface="+mn-ea"/>
                        <a:ea typeface="+mn-ea"/>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u="none" kern="0">
                          <a:solidFill>
                            <a:sysClr val="windowText" lastClr="000000"/>
                          </a:solidFill>
                          <a:effectLst/>
                          <a:latin typeface="+mn-ea"/>
                          <a:ea typeface="+mn-ea"/>
                        </a:rPr>
                        <a:t>必要に応じて設けること</a:t>
                      </a:r>
                      <a:endParaRPr lang="en-US" altLang="ja-JP" sz="1000" kern="0" dirty="0">
                        <a:solidFill>
                          <a:sysClr val="windowText" lastClr="000000"/>
                        </a:solidFill>
                        <a:effectLst/>
                        <a:latin typeface="+mn-ea"/>
                        <a:ea typeface="+mn-ea"/>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24213175"/>
                  </a:ext>
                </a:extLst>
              </a:tr>
              <a:tr h="685800">
                <a:tc>
                  <a:txBody>
                    <a:bodyPr/>
                    <a:lstStyle/>
                    <a:p>
                      <a:pPr algn="ctr"/>
                      <a:r>
                        <a:rPr lang="ja-JP" sz="1000" b="1" u="none" kern="0" dirty="0">
                          <a:solidFill>
                            <a:sysClr val="windowText" lastClr="000000"/>
                          </a:solidFill>
                          <a:effectLst/>
                          <a:latin typeface="+mn-ea"/>
                          <a:ea typeface="+mn-ea"/>
                        </a:rPr>
                        <a:t>手洗い</a:t>
                      </a:r>
                      <a:r>
                        <a:rPr lang="ja-JP" altLang="en-US" sz="1000" b="1" u="none" kern="0" dirty="0">
                          <a:solidFill>
                            <a:sysClr val="windowText" lastClr="000000"/>
                          </a:solidFill>
                          <a:effectLst/>
                          <a:latin typeface="+mn-ea"/>
                          <a:ea typeface="+mn-ea"/>
                        </a:rPr>
                        <a:t>用</a:t>
                      </a:r>
                      <a:r>
                        <a:rPr lang="ja-JP" sz="1000" b="1" u="none" kern="0" dirty="0">
                          <a:solidFill>
                            <a:sysClr val="windowText" lastClr="000000"/>
                          </a:solidFill>
                          <a:effectLst/>
                          <a:latin typeface="+mn-ea"/>
                          <a:ea typeface="+mn-ea"/>
                        </a:rPr>
                        <a:t>シンク</a:t>
                      </a:r>
                      <a:endParaRPr lang="ja-JP" sz="1000" b="1" u="none"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lnSpc>
                          <a:spcPct val="100000"/>
                        </a:lnSpc>
                        <a:spcBef>
                          <a:spcPts val="0"/>
                        </a:spcBef>
                        <a:spcAft>
                          <a:spcPts val="600"/>
                        </a:spcAft>
                      </a:pPr>
                      <a:r>
                        <a:rPr lang="ja-JP" sz="1000" u="none" kern="0" dirty="0">
                          <a:solidFill>
                            <a:sysClr val="windowText" lastClr="000000"/>
                          </a:solidFill>
                          <a:effectLst/>
                          <a:latin typeface="+mn-ea"/>
                          <a:ea typeface="+mn-ea"/>
                        </a:rPr>
                        <a:t>洗浄用シンクと別に設けること</a:t>
                      </a:r>
                      <a:r>
                        <a:rPr lang="ja-JP" altLang="en-US" sz="1000" u="none" kern="0" dirty="0">
                          <a:solidFill>
                            <a:sysClr val="windowText" lastClr="000000"/>
                          </a:solidFill>
                          <a:effectLst/>
                          <a:latin typeface="+mn-ea"/>
                          <a:ea typeface="+mn-ea"/>
                        </a:rPr>
                        <a:t>。</a:t>
                      </a:r>
                      <a:endParaRPr lang="en-US" altLang="ja-JP" sz="1000" u="none" kern="0" dirty="0">
                        <a:solidFill>
                          <a:sysClr val="windowText" lastClr="000000"/>
                        </a:solidFill>
                        <a:effectLst/>
                        <a:latin typeface="+mn-ea"/>
                        <a:ea typeface="+mn-ea"/>
                      </a:endParaRPr>
                    </a:p>
                    <a:p>
                      <a:pPr algn="l"/>
                      <a:r>
                        <a:rPr kumimoji="1" lang="ja-JP" altLang="en-US" sz="1000" dirty="0"/>
                        <a:t>　☞手洗い用シンクの水栓は、手指の再汚染を防止する構造であること。</a:t>
                      </a:r>
                      <a:endParaRPr kumimoji="1" lang="en-US" altLang="ja-JP" sz="1000" u="none" kern="0" dirty="0">
                        <a:solidFill>
                          <a:sysClr val="windowText" lastClr="000000"/>
                        </a:solidFill>
                        <a:effectLst/>
                        <a:latin typeface="+mn-ea"/>
                        <a:ea typeface="+mn-ea"/>
                      </a:endParaRPr>
                    </a:p>
                    <a:p>
                      <a:pPr algn="l"/>
                      <a:r>
                        <a:rPr kumimoji="1" lang="ja-JP" altLang="en-US" sz="1000" u="none" kern="0" dirty="0">
                          <a:solidFill>
                            <a:sysClr val="windowText" lastClr="000000"/>
                          </a:solidFill>
                          <a:effectLst/>
                          <a:latin typeface="+mn-ea"/>
                          <a:ea typeface="+mn-ea"/>
                        </a:rPr>
                        <a:t>　☞</a:t>
                      </a:r>
                      <a:r>
                        <a:rPr lang="en-US" altLang="ja-JP" sz="1000" u="none" kern="0" dirty="0">
                          <a:solidFill>
                            <a:sysClr val="windowText" lastClr="000000"/>
                          </a:solidFill>
                          <a:effectLst/>
                          <a:latin typeface="+mn-ea"/>
                          <a:ea typeface="+mn-ea"/>
                        </a:rPr>
                        <a:t>Ⅰ</a:t>
                      </a:r>
                      <a:r>
                        <a:rPr lang="ja-JP" altLang="en-US" sz="1000" u="none" kern="0" dirty="0">
                          <a:solidFill>
                            <a:sysClr val="windowText" lastClr="000000"/>
                          </a:solidFill>
                          <a:effectLst/>
                          <a:latin typeface="+mn-ea"/>
                          <a:ea typeface="+mn-ea"/>
                        </a:rPr>
                        <a:t>型（</a:t>
                      </a:r>
                      <a:r>
                        <a:rPr lang="en-US" altLang="ja-JP" sz="1000" u="none" kern="0" dirty="0">
                          <a:solidFill>
                            <a:sysClr val="windowText" lastClr="000000"/>
                          </a:solidFill>
                          <a:effectLst/>
                          <a:latin typeface="+mn-ea"/>
                          <a:ea typeface="+mn-ea"/>
                        </a:rPr>
                        <a:t>40L</a:t>
                      </a:r>
                      <a:r>
                        <a:rPr lang="ja-JP" altLang="en-US" sz="1000" u="none" kern="0" dirty="0">
                          <a:solidFill>
                            <a:sysClr val="windowText" lastClr="000000"/>
                          </a:solidFill>
                          <a:effectLst/>
                          <a:latin typeface="+mn-ea"/>
                          <a:ea typeface="+mn-ea"/>
                        </a:rPr>
                        <a:t>）のみ、車内で器具の洗浄を行わない場合、洗浄用シンクと兼用可能。</a:t>
                      </a:r>
                      <a:endParaRPr lang="ja-JP" sz="1000" b="1" u="none"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b="0" u="none" dirty="0"/>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8105987"/>
                  </a:ext>
                </a:extLst>
              </a:tr>
              <a:tr h="265665">
                <a:tc>
                  <a:txBody>
                    <a:bodyPr/>
                    <a:lstStyle/>
                    <a:p>
                      <a:pPr algn="ctr"/>
                      <a:r>
                        <a:rPr lang="ja-JP" sz="1000" kern="0" dirty="0">
                          <a:solidFill>
                            <a:sysClr val="windowText" lastClr="000000"/>
                          </a:solidFill>
                          <a:effectLst/>
                          <a:latin typeface="+mn-ea"/>
                          <a:ea typeface="+mn-ea"/>
                        </a:rPr>
                        <a:t>洗浄用シンク</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u="none" kern="0">
                          <a:solidFill>
                            <a:sysClr val="windowText" lastClr="000000"/>
                          </a:solidFill>
                          <a:effectLst/>
                          <a:latin typeface="+mn-ea"/>
                          <a:ea typeface="+mn-ea"/>
                        </a:rPr>
                        <a:t>１槽式以上</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55698909"/>
                  </a:ext>
                </a:extLst>
              </a:tr>
              <a:tr h="234763">
                <a:tc>
                  <a:txBody>
                    <a:bodyPr/>
                    <a:lstStyle/>
                    <a:p>
                      <a:pPr algn="ctr"/>
                      <a:r>
                        <a:rPr lang="ja-JP" sz="1000" kern="0" dirty="0">
                          <a:solidFill>
                            <a:sysClr val="windowText" lastClr="000000"/>
                          </a:solidFill>
                          <a:effectLst/>
                          <a:latin typeface="+mn-ea"/>
                          <a:ea typeface="+mn-ea"/>
                        </a:rPr>
                        <a:t>給水タンク容量</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ja-JP" sz="1000" kern="0">
                          <a:solidFill>
                            <a:sysClr val="windowText" lastClr="000000"/>
                          </a:solidFill>
                          <a:effectLst/>
                          <a:latin typeface="+mn-ea"/>
                          <a:ea typeface="+mn-ea"/>
                        </a:rPr>
                        <a:t>２００Ｌ以上</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ja-JP" sz="900" u="none" kern="0" dirty="0">
                          <a:solidFill>
                            <a:sysClr val="windowText" lastClr="000000"/>
                          </a:solidFill>
                          <a:effectLst/>
                          <a:latin typeface="+mn-ea"/>
                          <a:ea typeface="+mn-ea"/>
                        </a:rPr>
                        <a:t>８０Ｌ以上</a:t>
                      </a:r>
                      <a:endParaRPr kumimoji="1" lang="ja-JP" altLang="en-US" dirty="0"/>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ja-JP" sz="900" u="none" kern="0" dirty="0">
                          <a:solidFill>
                            <a:sysClr val="windowText" lastClr="000000"/>
                          </a:solidFill>
                          <a:effectLst/>
                          <a:latin typeface="+mn-ea"/>
                          <a:ea typeface="+mn-ea"/>
                        </a:rPr>
                        <a:t>４０Ｌ以上</a:t>
                      </a:r>
                      <a:endParaRPr lang="ja-JP" sz="900" u="none"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1294522"/>
                  </a:ext>
                </a:extLst>
              </a:tr>
              <a:tr h="267629">
                <a:tc>
                  <a:txBody>
                    <a:bodyPr/>
                    <a:lstStyle/>
                    <a:p>
                      <a:pPr algn="ctr"/>
                      <a:r>
                        <a:rPr lang="ja-JP" altLang="en-US" sz="1000" kern="0" dirty="0">
                          <a:solidFill>
                            <a:sysClr val="windowText" lastClr="000000"/>
                          </a:solidFill>
                          <a:effectLst/>
                          <a:latin typeface="+mn-ea"/>
                          <a:ea typeface="+mn-ea"/>
                        </a:rPr>
                        <a:t>廃</a:t>
                      </a:r>
                      <a:r>
                        <a:rPr lang="ja-JP" sz="1000" kern="0" dirty="0">
                          <a:solidFill>
                            <a:sysClr val="windowText" lastClr="000000"/>
                          </a:solidFill>
                          <a:effectLst/>
                          <a:latin typeface="+mn-ea"/>
                          <a:ea typeface="+mn-ea"/>
                        </a:rPr>
                        <a:t>水タンク容量</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kern="0" dirty="0">
                          <a:solidFill>
                            <a:sysClr val="windowText" lastClr="000000"/>
                          </a:solidFill>
                          <a:effectLst/>
                          <a:latin typeface="+mn-ea"/>
                          <a:ea typeface="+mn-ea"/>
                        </a:rPr>
                        <a:t>給水タンク容量以上</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108357223"/>
                  </a:ext>
                </a:extLst>
              </a:tr>
              <a:tr h="412595">
                <a:tc>
                  <a:txBody>
                    <a:bodyPr/>
                    <a:lstStyle/>
                    <a:p>
                      <a:pPr algn="ctr"/>
                      <a:r>
                        <a:rPr lang="ja-JP" sz="1000" kern="0" dirty="0">
                          <a:solidFill>
                            <a:sysClr val="windowText" lastClr="000000"/>
                          </a:solidFill>
                          <a:effectLst/>
                          <a:latin typeface="+mn-ea"/>
                          <a:ea typeface="+mn-ea"/>
                        </a:rPr>
                        <a:t>冷蔵設備</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u="none" kern="0">
                          <a:solidFill>
                            <a:sysClr val="windowText" lastClr="000000"/>
                          </a:solidFill>
                          <a:effectLst/>
                          <a:latin typeface="+mn-ea"/>
                          <a:ea typeface="+mn-ea"/>
                        </a:rPr>
                        <a:t>冷蔵庫又はクーラーボックス</a:t>
                      </a:r>
                      <a:endParaRPr lang="en-US" altLang="ja-JP" sz="1000" u="none" kern="0">
                        <a:solidFill>
                          <a:sysClr val="windowText" lastClr="000000"/>
                        </a:solidFill>
                        <a:effectLst/>
                        <a:latin typeface="+mn-ea"/>
                        <a:ea typeface="+mn-ea"/>
                      </a:endParaRPr>
                    </a:p>
                    <a:p>
                      <a:pPr algn="ctr"/>
                      <a:r>
                        <a:rPr lang="ja-JP" sz="1000" u="none" kern="0">
                          <a:solidFill>
                            <a:sysClr val="windowText" lastClr="000000"/>
                          </a:solidFill>
                          <a:effectLst/>
                          <a:latin typeface="+mn-ea"/>
                          <a:ea typeface="+mn-ea"/>
                        </a:rPr>
                        <a:t>（温度計を設置し、適切な温度であることを確認し、記録すること）</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91836796"/>
                  </a:ext>
                </a:extLst>
              </a:tr>
              <a:tr h="228751">
                <a:tc>
                  <a:txBody>
                    <a:bodyPr/>
                    <a:lstStyle/>
                    <a:p>
                      <a:pPr algn="ctr"/>
                      <a:r>
                        <a:rPr lang="ja-JP" altLang="en-US" sz="1000" u="none" kern="0">
                          <a:solidFill>
                            <a:sysClr val="windowText" lastClr="000000"/>
                          </a:solidFill>
                          <a:effectLst/>
                          <a:latin typeface="+mn-ea"/>
                          <a:ea typeface="+mn-ea"/>
                        </a:rPr>
                        <a:t>蓋</a:t>
                      </a:r>
                      <a:r>
                        <a:rPr lang="ja-JP" sz="1000" u="none" kern="0">
                          <a:solidFill>
                            <a:sysClr val="windowText" lastClr="000000"/>
                          </a:solidFill>
                          <a:effectLst/>
                          <a:latin typeface="+mn-ea"/>
                          <a:ea typeface="+mn-ea"/>
                        </a:rPr>
                        <a:t>付</a:t>
                      </a:r>
                      <a:r>
                        <a:rPr lang="ja-JP" sz="1000" kern="0" dirty="0">
                          <a:solidFill>
                            <a:sysClr val="windowText" lastClr="000000"/>
                          </a:solidFill>
                          <a:effectLst/>
                          <a:latin typeface="+mn-ea"/>
                          <a:ea typeface="+mn-ea"/>
                        </a:rPr>
                        <a:t>ゴミ箱</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kern="0">
                          <a:solidFill>
                            <a:sysClr val="windowText" lastClr="000000"/>
                          </a:solidFill>
                          <a:effectLst/>
                          <a:latin typeface="+mn-ea"/>
                          <a:ea typeface="+mn-ea"/>
                        </a:rPr>
                        <a:t>必要</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07099083"/>
                  </a:ext>
                </a:extLst>
              </a:tr>
              <a:tr h="229524">
                <a:tc>
                  <a:txBody>
                    <a:bodyPr/>
                    <a:lstStyle/>
                    <a:p>
                      <a:pPr algn="ctr"/>
                      <a:r>
                        <a:rPr lang="ja-JP" altLang="en-US" sz="1000" kern="0" dirty="0">
                          <a:solidFill>
                            <a:sysClr val="windowText" lastClr="000000"/>
                          </a:solidFill>
                          <a:effectLst/>
                          <a:latin typeface="+mn-ea"/>
                          <a:ea typeface="+mn-ea"/>
                        </a:rPr>
                        <a:t>食品用・食器用保管</a:t>
                      </a:r>
                      <a:r>
                        <a:rPr lang="ja-JP" sz="1000" kern="0" dirty="0">
                          <a:solidFill>
                            <a:sysClr val="windowText" lastClr="000000"/>
                          </a:solidFill>
                          <a:effectLst/>
                          <a:latin typeface="+mn-ea"/>
                          <a:ea typeface="+mn-ea"/>
                        </a:rPr>
                        <a:t>設備</a:t>
                      </a:r>
                      <a:endParaRPr lang="en-US" altLang="ja-JP" sz="1000" kern="0" dirty="0">
                        <a:solidFill>
                          <a:sysClr val="windowText" lastClr="000000"/>
                        </a:solidFill>
                        <a:effectLst/>
                        <a:latin typeface="+mn-ea"/>
                        <a:ea typeface="+mn-ea"/>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kern="0">
                          <a:solidFill>
                            <a:sysClr val="windowText" lastClr="000000"/>
                          </a:solidFill>
                          <a:effectLst/>
                          <a:latin typeface="+mn-ea"/>
                          <a:ea typeface="+mn-ea"/>
                        </a:rPr>
                        <a:t>必要</a:t>
                      </a:r>
                      <a:r>
                        <a:rPr lang="ja-JP" altLang="ja-JP" sz="1000" kern="0">
                          <a:solidFill>
                            <a:sysClr val="windowText" lastClr="000000"/>
                          </a:solidFill>
                          <a:effectLst/>
                          <a:latin typeface="+mn-ea"/>
                          <a:ea typeface="+mn-ea"/>
                        </a:rPr>
                        <a:t>（密閉ケース、戸棚等）</a:t>
                      </a:r>
                      <a:endParaRPr lang="en-US" altLang="ja-JP" sz="1000" kern="0" dirty="0">
                        <a:solidFill>
                          <a:sysClr val="windowText" lastClr="000000"/>
                        </a:solidFill>
                        <a:effectLst/>
                        <a:latin typeface="+mn-ea"/>
                        <a:ea typeface="+mn-ea"/>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02986002"/>
                  </a:ext>
                </a:extLst>
              </a:tr>
              <a:tr h="260823">
                <a:tc>
                  <a:txBody>
                    <a:bodyPr/>
                    <a:lstStyle/>
                    <a:p>
                      <a:pPr algn="ctr"/>
                      <a:r>
                        <a:rPr lang="ja-JP" sz="1000" kern="0" dirty="0">
                          <a:solidFill>
                            <a:sysClr val="windowText" lastClr="000000"/>
                          </a:solidFill>
                          <a:effectLst/>
                          <a:latin typeface="+mn-ea"/>
                          <a:ea typeface="+mn-ea"/>
                        </a:rPr>
                        <a:t>換気設備</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a:r>
                        <a:rPr lang="ja-JP" sz="1000" u="none" kern="0" dirty="0">
                          <a:solidFill>
                            <a:sysClr val="windowText" lastClr="000000"/>
                          </a:solidFill>
                          <a:effectLst/>
                          <a:latin typeface="+mn-ea"/>
                          <a:ea typeface="+mn-ea"/>
                        </a:rPr>
                        <a:t>必要（換気扇や窓</a:t>
                      </a:r>
                      <a:r>
                        <a:rPr lang="ja-JP" altLang="en-US" sz="1000" u="none" kern="0" dirty="0">
                          <a:solidFill>
                            <a:sysClr val="windowText" lastClr="000000"/>
                          </a:solidFill>
                          <a:effectLst/>
                          <a:latin typeface="+mn-ea"/>
                          <a:ea typeface="+mn-ea"/>
                        </a:rPr>
                        <a:t>等</a:t>
                      </a:r>
                      <a:r>
                        <a:rPr lang="ja-JP" sz="1000" u="none" kern="0" dirty="0">
                          <a:solidFill>
                            <a:sysClr val="windowText" lastClr="000000"/>
                          </a:solidFill>
                          <a:effectLst/>
                          <a:latin typeface="+mn-ea"/>
                          <a:ea typeface="+mn-ea"/>
                        </a:rPr>
                        <a:t>）</a:t>
                      </a:r>
                      <a:endParaRPr lang="ja-JP" sz="1000" kern="100" dirty="0">
                        <a:solidFill>
                          <a:sysClr val="windowText" lastClr="000000"/>
                        </a:solidFill>
                        <a:effectLst/>
                        <a:latin typeface="+mn-ea"/>
                        <a:ea typeface="+mn-ea"/>
                        <a:cs typeface="Times New Roman" panose="02020603050405020304" pitchFamily="18" charset="0"/>
                      </a:endParaRPr>
                    </a:p>
                  </a:txBody>
                  <a:tcPr marL="51431" marR="514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790688485"/>
                  </a:ext>
                </a:extLst>
              </a:tr>
            </a:tbl>
          </a:graphicData>
        </a:graphic>
      </p:graphicFrame>
      <p:sp>
        <p:nvSpPr>
          <p:cNvPr id="8" name="テキスト ボックス 7">
            <a:extLst>
              <a:ext uri="{FF2B5EF4-FFF2-40B4-BE49-F238E27FC236}">
                <a16:creationId xmlns:a16="http://schemas.microsoft.com/office/drawing/2014/main" id="{7D4205DD-143D-49D1-B876-175390230B51}"/>
              </a:ext>
            </a:extLst>
          </p:cNvPr>
          <p:cNvSpPr txBox="1"/>
          <p:nvPr/>
        </p:nvSpPr>
        <p:spPr>
          <a:xfrm>
            <a:off x="0" y="101651"/>
            <a:ext cx="6858000" cy="307777"/>
          </a:xfrm>
          <a:prstGeom prst="rect">
            <a:avLst/>
          </a:prstGeom>
          <a:solidFill>
            <a:schemeClr val="accent2">
              <a:lumMod val="40000"/>
              <a:lumOff val="60000"/>
            </a:schemeClr>
          </a:solidFill>
          <a:ln w="15875">
            <a:noFill/>
          </a:ln>
        </p:spPr>
        <p:txBody>
          <a:bodyPr wrap="square" rtlCol="0">
            <a:spAutoFit/>
          </a:bodyPr>
          <a:lstStyle/>
          <a:p>
            <a:pPr algn="ctr"/>
            <a:r>
              <a:rPr kumimoji="1" lang="ja-JP" altLang="en-US" sz="1400" b="1" dirty="0"/>
              <a:t>施設基準について</a:t>
            </a:r>
            <a:endParaRPr kumimoji="1" lang="en-US" altLang="ja-JP" sz="1400" b="1" dirty="0"/>
          </a:p>
        </p:txBody>
      </p:sp>
      <p:sp>
        <p:nvSpPr>
          <p:cNvPr id="9" name="テキスト ボックス 8">
            <a:extLst>
              <a:ext uri="{FF2B5EF4-FFF2-40B4-BE49-F238E27FC236}">
                <a16:creationId xmlns:a16="http://schemas.microsoft.com/office/drawing/2014/main" id="{BDFBF085-AE4D-42D2-906A-0B72FA5526EA}"/>
              </a:ext>
            </a:extLst>
          </p:cNvPr>
          <p:cNvSpPr txBox="1"/>
          <p:nvPr/>
        </p:nvSpPr>
        <p:spPr>
          <a:xfrm>
            <a:off x="-300401" y="4953000"/>
            <a:ext cx="3037992"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自動車の平面図（例：</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Ⅲ</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型）</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11" name="図 10">
            <a:extLst>
              <a:ext uri="{FF2B5EF4-FFF2-40B4-BE49-F238E27FC236}">
                <a16:creationId xmlns:a16="http://schemas.microsoft.com/office/drawing/2014/main" id="{AF7B1E32-F779-4C2A-B121-26308A6332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2489" y="5042622"/>
            <a:ext cx="307635" cy="470446"/>
          </a:xfrm>
          <a:prstGeom prst="rect">
            <a:avLst/>
          </a:prstGeom>
          <a:ln>
            <a:noFill/>
          </a:ln>
        </p:spPr>
      </p:pic>
      <p:pic>
        <p:nvPicPr>
          <p:cNvPr id="13" name="図 12">
            <a:extLst>
              <a:ext uri="{FF2B5EF4-FFF2-40B4-BE49-F238E27FC236}">
                <a16:creationId xmlns:a16="http://schemas.microsoft.com/office/drawing/2014/main" id="{2BD5FFD8-6DD5-47B8-B817-0295085AD57C}"/>
              </a:ext>
            </a:extLst>
          </p:cNvPr>
          <p:cNvPicPr>
            <a:picLocks noChangeAspect="1"/>
          </p:cNvPicPr>
          <p:nvPr/>
        </p:nvPicPr>
        <p:blipFill>
          <a:blip r:embed="rId3"/>
          <a:stretch>
            <a:fillRect/>
          </a:stretch>
        </p:blipFill>
        <p:spPr>
          <a:xfrm>
            <a:off x="5095483" y="4997675"/>
            <a:ext cx="513139" cy="513139"/>
          </a:xfrm>
          <a:prstGeom prst="rect">
            <a:avLst/>
          </a:prstGeom>
        </p:spPr>
      </p:pic>
      <p:sp>
        <p:nvSpPr>
          <p:cNvPr id="15" name="テキスト ボックス 14">
            <a:extLst>
              <a:ext uri="{FF2B5EF4-FFF2-40B4-BE49-F238E27FC236}">
                <a16:creationId xmlns:a16="http://schemas.microsoft.com/office/drawing/2014/main" id="{558055E1-CDEF-4A36-BD68-684C5DAE89F0}"/>
              </a:ext>
            </a:extLst>
          </p:cNvPr>
          <p:cNvSpPr txBox="1"/>
          <p:nvPr/>
        </p:nvSpPr>
        <p:spPr>
          <a:xfrm>
            <a:off x="3429000" y="5502992"/>
            <a:ext cx="929003" cy="230832"/>
          </a:xfrm>
          <a:prstGeom prst="rect">
            <a:avLst/>
          </a:prstGeom>
          <a:noFill/>
        </p:spPr>
        <p:txBody>
          <a:bodyPr wrap="square" rtlCol="0">
            <a:spAutoFit/>
          </a:bodyPr>
          <a:lstStyle/>
          <a:p>
            <a:pPr defTabSz="914400"/>
            <a:r>
              <a:rPr kumimoji="1" lang="ja-JP" altLang="en-US" sz="900" dirty="0"/>
              <a:t>センサー式</a:t>
            </a:r>
            <a:endParaRPr kumimoji="1" lang="ja-JP" altLang="en-US" sz="900" dirty="0">
              <a:solidFill>
                <a:prstClr val="black"/>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6E05B554-A334-4F8E-8624-4DD54824EB75}"/>
              </a:ext>
            </a:extLst>
          </p:cNvPr>
          <p:cNvSpPr txBox="1"/>
          <p:nvPr/>
        </p:nvSpPr>
        <p:spPr>
          <a:xfrm>
            <a:off x="4266354" y="5506507"/>
            <a:ext cx="809469" cy="230832"/>
          </a:xfrm>
          <a:prstGeom prst="rect">
            <a:avLst/>
          </a:prstGeom>
          <a:noFill/>
        </p:spPr>
        <p:txBody>
          <a:bodyPr wrap="square" rtlCol="0">
            <a:spAutoFit/>
          </a:bodyPr>
          <a:lstStyle/>
          <a:p>
            <a:pPr defTabSz="914400"/>
            <a:r>
              <a:rPr kumimoji="1" lang="ja-JP" altLang="en-US" sz="900" dirty="0"/>
              <a:t>レバー式</a:t>
            </a:r>
            <a:endParaRPr kumimoji="1" lang="ja-JP" altLang="en-US" sz="900" dirty="0">
              <a:solidFill>
                <a:prstClr val="black"/>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E1718F13-539A-4FF2-B203-EE2D745AA0A1}"/>
              </a:ext>
            </a:extLst>
          </p:cNvPr>
          <p:cNvSpPr txBox="1"/>
          <p:nvPr/>
        </p:nvSpPr>
        <p:spPr>
          <a:xfrm>
            <a:off x="5045067" y="5512870"/>
            <a:ext cx="975691" cy="230832"/>
          </a:xfrm>
          <a:prstGeom prst="rect">
            <a:avLst/>
          </a:prstGeom>
          <a:noFill/>
        </p:spPr>
        <p:txBody>
          <a:bodyPr wrap="square" rtlCol="0">
            <a:spAutoFit/>
          </a:bodyPr>
          <a:lstStyle/>
          <a:p>
            <a:pPr defTabSz="914400"/>
            <a:r>
              <a:rPr kumimoji="1" lang="ja-JP" altLang="en-US" sz="900" dirty="0"/>
              <a:t>踏み込み式</a:t>
            </a:r>
            <a:endParaRPr kumimoji="1" lang="ja-JP" altLang="en-US" sz="900" dirty="0">
              <a:solidFill>
                <a:prstClr val="black"/>
              </a:solidFill>
              <a:latin typeface="メイリオ" panose="020B0604030504040204" pitchFamily="50" charset="-128"/>
              <a:ea typeface="メイリオ" panose="020B0604030504040204" pitchFamily="50" charset="-128"/>
            </a:endParaRPr>
          </a:p>
        </p:txBody>
      </p:sp>
      <p:sp>
        <p:nvSpPr>
          <p:cNvPr id="6" name="吹き出し: 角を丸めた四角形 5">
            <a:extLst>
              <a:ext uri="{FF2B5EF4-FFF2-40B4-BE49-F238E27FC236}">
                <a16:creationId xmlns:a16="http://schemas.microsoft.com/office/drawing/2014/main" id="{C9BA6F3F-F8E0-4128-91AE-62C2ABE1179B}"/>
              </a:ext>
            </a:extLst>
          </p:cNvPr>
          <p:cNvSpPr/>
          <p:nvPr/>
        </p:nvSpPr>
        <p:spPr>
          <a:xfrm rot="16200000">
            <a:off x="4267556" y="4133716"/>
            <a:ext cx="763620" cy="2456352"/>
          </a:xfrm>
          <a:prstGeom prst="wedgeRoundRectCallout">
            <a:avLst>
              <a:gd name="adj1" fmla="val -68531"/>
              <a:gd name="adj2" fmla="val 14980"/>
              <a:gd name="adj3" fmla="val 16667"/>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D53F8F45-0716-44AA-891F-2E30F68D664A}"/>
              </a:ext>
            </a:extLst>
          </p:cNvPr>
          <p:cNvSpPr txBox="1"/>
          <p:nvPr/>
        </p:nvSpPr>
        <p:spPr>
          <a:xfrm>
            <a:off x="5253" y="9644390"/>
            <a:ext cx="6858000" cy="261610"/>
          </a:xfrm>
          <a:prstGeom prst="rect">
            <a:avLst/>
          </a:prstGeom>
          <a:solidFill>
            <a:schemeClr val="accent2"/>
          </a:solidFill>
        </p:spPr>
        <p:txBody>
          <a:bodyPr wrap="square" rtlCol="0">
            <a:noAutofit/>
          </a:bodyPr>
          <a:lstStyle/>
          <a:p>
            <a:pPr algn="r"/>
            <a:r>
              <a:rPr kumimoji="1" lang="ja-JP" altLang="en-US" sz="1100" b="1" dirty="0">
                <a:solidFill>
                  <a:schemeClr val="bg1">
                    <a:lumMod val="95000"/>
                  </a:schemeClr>
                </a:solidFill>
              </a:rPr>
              <a:t>令和８年６月改訂　寝屋川市　保健衛生課</a:t>
            </a:r>
          </a:p>
        </p:txBody>
      </p:sp>
      <p:sp>
        <p:nvSpPr>
          <p:cNvPr id="23" name="テキスト ボックス 22">
            <a:extLst>
              <a:ext uri="{FF2B5EF4-FFF2-40B4-BE49-F238E27FC236}">
                <a16:creationId xmlns:a16="http://schemas.microsoft.com/office/drawing/2014/main" id="{E9982C84-1033-4218-B311-38E9E148D77B}"/>
              </a:ext>
            </a:extLst>
          </p:cNvPr>
          <p:cNvSpPr txBox="1"/>
          <p:nvPr/>
        </p:nvSpPr>
        <p:spPr>
          <a:xfrm>
            <a:off x="0" y="8609554"/>
            <a:ext cx="6893413" cy="307777"/>
          </a:xfrm>
          <a:prstGeom prst="rect">
            <a:avLst/>
          </a:prstGeom>
          <a:solidFill>
            <a:schemeClr val="accent2">
              <a:lumMod val="40000"/>
              <a:lumOff val="60000"/>
            </a:schemeClr>
          </a:solidFill>
          <a:ln>
            <a:noFill/>
          </a:ln>
        </p:spPr>
        <p:txBody>
          <a:bodyPr wrap="square" rtlCol="0" anchor="ctr">
            <a:spAutoFit/>
          </a:bodyPr>
          <a:lstStyle/>
          <a:p>
            <a:pPr algn="ctr"/>
            <a:r>
              <a:rPr kumimoji="1" lang="ja-JP" altLang="en-US" sz="1400" b="1" dirty="0">
                <a:latin typeface="+mn-ea"/>
              </a:rPr>
              <a:t>問合せ先一覧</a:t>
            </a:r>
          </a:p>
        </p:txBody>
      </p:sp>
      <p:pic>
        <p:nvPicPr>
          <p:cNvPr id="1026" name="図 233">
            <a:extLst>
              <a:ext uri="{FF2B5EF4-FFF2-40B4-BE49-F238E27FC236}">
                <a16:creationId xmlns:a16="http://schemas.microsoft.com/office/drawing/2014/main" id="{DC2E3D1C-CF73-4EAF-87D5-36EC2D2AEE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559" y="5086538"/>
            <a:ext cx="460375" cy="420688"/>
          </a:xfrm>
          <a:prstGeom prst="rect">
            <a:avLst/>
          </a:prstGeom>
          <a:noFill/>
          <a:extLst>
            <a:ext uri="{909E8E84-426E-40DD-AFC4-6F175D3DCCD1}">
              <a14:hiddenFill xmlns:a14="http://schemas.microsoft.com/office/drawing/2010/main">
                <a:solidFill>
                  <a:srgbClr val="FFFFFF"/>
                </a:solidFill>
              </a14:hiddenFill>
            </a:ext>
          </a:extLst>
        </p:spPr>
      </p:pic>
      <p:grpSp>
        <p:nvGrpSpPr>
          <p:cNvPr id="79" name="グループ化 78">
            <a:extLst>
              <a:ext uri="{FF2B5EF4-FFF2-40B4-BE49-F238E27FC236}">
                <a16:creationId xmlns:a16="http://schemas.microsoft.com/office/drawing/2014/main" id="{76E25970-7ACF-4E07-B8E1-77FD0E05B60E}"/>
              </a:ext>
            </a:extLst>
          </p:cNvPr>
          <p:cNvGrpSpPr/>
          <p:nvPr/>
        </p:nvGrpSpPr>
        <p:grpSpPr>
          <a:xfrm>
            <a:off x="616817" y="5785396"/>
            <a:ext cx="5545858" cy="2734945"/>
            <a:chOff x="1" y="0"/>
            <a:chExt cx="6675091" cy="3636645"/>
          </a:xfrm>
        </p:grpSpPr>
        <p:grpSp>
          <p:nvGrpSpPr>
            <p:cNvPr id="80" name="グループ化 79">
              <a:extLst>
                <a:ext uri="{FF2B5EF4-FFF2-40B4-BE49-F238E27FC236}">
                  <a16:creationId xmlns:a16="http://schemas.microsoft.com/office/drawing/2014/main" id="{35D7854E-2C2A-4626-9B74-F332CB15094E}"/>
                </a:ext>
              </a:extLst>
            </p:cNvPr>
            <p:cNvGrpSpPr/>
            <p:nvPr/>
          </p:nvGrpSpPr>
          <p:grpSpPr>
            <a:xfrm>
              <a:off x="1" y="0"/>
              <a:ext cx="6675091" cy="3636645"/>
              <a:chOff x="1" y="0"/>
              <a:chExt cx="6675091" cy="3636645"/>
            </a:xfrm>
          </p:grpSpPr>
          <p:sp>
            <p:nvSpPr>
              <p:cNvPr id="84" name="テキスト ボックス 2">
                <a:extLst>
                  <a:ext uri="{FF2B5EF4-FFF2-40B4-BE49-F238E27FC236}">
                    <a16:creationId xmlns:a16="http://schemas.microsoft.com/office/drawing/2014/main" id="{346D19E6-ADE0-49B6-A677-FB18919D53E7}"/>
                  </a:ext>
                </a:extLst>
              </p:cNvPr>
              <p:cNvSpPr txBox="1">
                <a:spLocks noChangeArrowheads="1"/>
              </p:cNvSpPr>
              <p:nvPr/>
            </p:nvSpPr>
            <p:spPr bwMode="auto">
              <a:xfrm>
                <a:off x="3573781" y="935353"/>
                <a:ext cx="1232372" cy="562654"/>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900" kern="100" dirty="0">
                    <a:effectLst/>
                    <a:latin typeface="游明朝" panose="02020400000000000000" pitchFamily="18" charset="-128"/>
                    <a:ea typeface="游明朝" panose="02020400000000000000" pitchFamily="18" charset="-128"/>
                    <a:cs typeface="Times New Roman" panose="02020603050405020304" pitchFamily="18" charset="0"/>
                  </a:rPr>
                  <a:t>廃水</a:t>
                </a:r>
                <a:r>
                  <a:rPr lang="ja-JP" sz="900" kern="100" dirty="0">
                    <a:effectLst/>
                    <a:latin typeface="游明朝" panose="02020400000000000000" pitchFamily="18" charset="-128"/>
                    <a:ea typeface="游明朝" panose="02020400000000000000" pitchFamily="18" charset="-128"/>
                    <a:cs typeface="Times New Roman" panose="02020603050405020304" pitchFamily="18" charset="0"/>
                  </a:rPr>
                  <a:t>用</a:t>
                </a:r>
              </a:p>
              <a:p>
                <a:pPr algn="ctr">
                  <a:spcAft>
                    <a:spcPts val="0"/>
                  </a:spcAft>
                </a:pPr>
                <a:r>
                  <a:rPr lang="ja-JP" sz="900" kern="100" dirty="0">
                    <a:effectLst/>
                    <a:latin typeface="游明朝" panose="02020400000000000000" pitchFamily="18" charset="-128"/>
                    <a:ea typeface="游明朝" panose="02020400000000000000" pitchFamily="18" charset="-128"/>
                    <a:cs typeface="Times New Roman" panose="02020603050405020304" pitchFamily="18" charset="0"/>
                  </a:rPr>
                  <a:t>タンク</a:t>
                </a:r>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200</a:t>
                </a:r>
                <a:r>
                  <a:rPr lang="en-US" sz="900" kern="100" dirty="0">
                    <a:effectLst/>
                    <a:latin typeface="游明朝" panose="02020400000000000000" pitchFamily="18" charset="-128"/>
                    <a:ea typeface="游明朝" panose="02020400000000000000" pitchFamily="18" charset="-128"/>
                    <a:cs typeface="Times New Roman" panose="02020603050405020304" pitchFamily="18" charset="0"/>
                  </a:rPr>
                  <a:t>L</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nvGrpSpPr>
              <p:cNvPr id="85" name="グループ化 84">
                <a:extLst>
                  <a:ext uri="{FF2B5EF4-FFF2-40B4-BE49-F238E27FC236}">
                    <a16:creationId xmlns:a16="http://schemas.microsoft.com/office/drawing/2014/main" id="{FD561B61-55EB-462D-B585-27324B11E339}"/>
                  </a:ext>
                </a:extLst>
              </p:cNvPr>
              <p:cNvGrpSpPr/>
              <p:nvPr/>
            </p:nvGrpSpPr>
            <p:grpSpPr>
              <a:xfrm>
                <a:off x="1" y="0"/>
                <a:ext cx="6675091" cy="3636645"/>
                <a:chOff x="1" y="0"/>
                <a:chExt cx="6675091" cy="3636645"/>
              </a:xfrm>
            </p:grpSpPr>
            <p:grpSp>
              <p:nvGrpSpPr>
                <p:cNvPr id="86" name="グループ化 85">
                  <a:extLst>
                    <a:ext uri="{FF2B5EF4-FFF2-40B4-BE49-F238E27FC236}">
                      <a16:creationId xmlns:a16="http://schemas.microsoft.com/office/drawing/2014/main" id="{00000000-0008-0000-0000-000005000000}"/>
                    </a:ext>
                  </a:extLst>
                </p:cNvPr>
                <p:cNvGrpSpPr/>
                <p:nvPr/>
              </p:nvGrpSpPr>
              <p:grpSpPr>
                <a:xfrm>
                  <a:off x="1" y="0"/>
                  <a:ext cx="6675091" cy="3636645"/>
                  <a:chOff x="1" y="0"/>
                  <a:chExt cx="8413276" cy="4584102"/>
                </a:xfrm>
              </p:grpSpPr>
              <p:grpSp>
                <p:nvGrpSpPr>
                  <p:cNvPr id="97" name="グループ化 96">
                    <a:extLst>
                      <a:ext uri="{FF2B5EF4-FFF2-40B4-BE49-F238E27FC236}">
                        <a16:creationId xmlns:a16="http://schemas.microsoft.com/office/drawing/2014/main" id="{00000000-0008-0000-0000-000007000000}"/>
                      </a:ext>
                    </a:extLst>
                  </p:cNvPr>
                  <p:cNvGrpSpPr/>
                  <p:nvPr/>
                </p:nvGrpSpPr>
                <p:grpSpPr>
                  <a:xfrm>
                    <a:off x="1" y="0"/>
                    <a:ext cx="8413276" cy="4584102"/>
                    <a:chOff x="0" y="0"/>
                    <a:chExt cx="6662672" cy="4825990"/>
                  </a:xfrm>
                </p:grpSpPr>
                <p:grpSp>
                  <p:nvGrpSpPr>
                    <p:cNvPr id="101" name="グループ化 100">
                      <a:extLst>
                        <a:ext uri="{FF2B5EF4-FFF2-40B4-BE49-F238E27FC236}">
                          <a16:creationId xmlns:a16="http://schemas.microsoft.com/office/drawing/2014/main" id="{00000000-0008-0000-0000-00000D000000}"/>
                        </a:ext>
                      </a:extLst>
                    </p:cNvPr>
                    <p:cNvGrpSpPr/>
                    <p:nvPr/>
                  </p:nvGrpSpPr>
                  <p:grpSpPr>
                    <a:xfrm>
                      <a:off x="0" y="0"/>
                      <a:ext cx="6662672" cy="4825990"/>
                      <a:chOff x="0" y="0"/>
                      <a:chExt cx="5419400" cy="4053672"/>
                    </a:xfrm>
                  </p:grpSpPr>
                  <p:sp>
                    <p:nvSpPr>
                      <p:cNvPr id="103" name="正方形/長方形 102">
                        <a:extLst>
                          <a:ext uri="{FF2B5EF4-FFF2-40B4-BE49-F238E27FC236}">
                            <a16:creationId xmlns:a16="http://schemas.microsoft.com/office/drawing/2014/main" id="{00000000-0008-0000-0000-00000F000000}"/>
                          </a:ext>
                        </a:extLst>
                      </p:cNvPr>
                      <p:cNvSpPr/>
                      <p:nvPr/>
                    </p:nvSpPr>
                    <p:spPr>
                      <a:xfrm>
                        <a:off x="1336291" y="254056"/>
                        <a:ext cx="47029" cy="3540554"/>
                      </a:xfrm>
                      <a:prstGeom prst="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grpSp>
                    <p:nvGrpSpPr>
                      <p:cNvPr id="104" name="グループ化 103">
                        <a:extLst>
                          <a:ext uri="{FF2B5EF4-FFF2-40B4-BE49-F238E27FC236}">
                            <a16:creationId xmlns:a16="http://schemas.microsoft.com/office/drawing/2014/main" id="{00000000-0008-0000-0000-000010000000}"/>
                          </a:ext>
                        </a:extLst>
                      </p:cNvPr>
                      <p:cNvGrpSpPr/>
                      <p:nvPr/>
                    </p:nvGrpSpPr>
                    <p:grpSpPr>
                      <a:xfrm>
                        <a:off x="0" y="0"/>
                        <a:ext cx="5419400" cy="4053672"/>
                        <a:chOff x="0" y="0"/>
                        <a:chExt cx="5419400" cy="4053672"/>
                      </a:xfrm>
                    </p:grpSpPr>
                    <p:grpSp>
                      <p:nvGrpSpPr>
                        <p:cNvPr id="105" name="グループ化 104">
                          <a:extLst>
                            <a:ext uri="{FF2B5EF4-FFF2-40B4-BE49-F238E27FC236}">
                              <a16:creationId xmlns:a16="http://schemas.microsoft.com/office/drawing/2014/main" id="{00000000-0008-0000-0000-000011000000}"/>
                            </a:ext>
                          </a:extLst>
                        </p:cNvPr>
                        <p:cNvGrpSpPr/>
                        <p:nvPr/>
                      </p:nvGrpSpPr>
                      <p:grpSpPr>
                        <a:xfrm>
                          <a:off x="413040" y="793559"/>
                          <a:ext cx="813433" cy="962660"/>
                          <a:chOff x="413041" y="793559"/>
                          <a:chExt cx="813852" cy="795578"/>
                        </a:xfrm>
                        <a:solidFill>
                          <a:schemeClr val="bg2"/>
                        </a:solidFill>
                      </p:grpSpPr>
                      <p:sp>
                        <p:nvSpPr>
                          <p:cNvPr id="132" name="台形 131">
                            <a:extLst>
                              <a:ext uri="{FF2B5EF4-FFF2-40B4-BE49-F238E27FC236}">
                                <a16:creationId xmlns:a16="http://schemas.microsoft.com/office/drawing/2014/main" id="{00000000-0008-0000-0000-00003A000000}"/>
                              </a:ext>
                            </a:extLst>
                          </p:cNvPr>
                          <p:cNvSpPr/>
                          <p:nvPr/>
                        </p:nvSpPr>
                        <p:spPr>
                          <a:xfrm rot="16200000">
                            <a:off x="595921" y="1086167"/>
                            <a:ext cx="794003" cy="211938"/>
                          </a:xfrm>
                          <a:prstGeom prst="trapezoid">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33" name="角丸四角形 58">
                            <a:extLst>
                              <a:ext uri="{FF2B5EF4-FFF2-40B4-BE49-F238E27FC236}">
                                <a16:creationId xmlns:a16="http://schemas.microsoft.com/office/drawing/2014/main" id="{00000000-0008-0000-0000-00003B000000}"/>
                              </a:ext>
                            </a:extLst>
                          </p:cNvPr>
                          <p:cNvSpPr/>
                          <p:nvPr/>
                        </p:nvSpPr>
                        <p:spPr>
                          <a:xfrm>
                            <a:off x="1100669" y="793559"/>
                            <a:ext cx="126224" cy="79521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34" name="角丸四角形 59">
                            <a:extLst>
                              <a:ext uri="{FF2B5EF4-FFF2-40B4-BE49-F238E27FC236}">
                                <a16:creationId xmlns:a16="http://schemas.microsoft.com/office/drawing/2014/main" id="{00000000-0008-0000-0000-00003C000000}"/>
                              </a:ext>
                            </a:extLst>
                          </p:cNvPr>
                          <p:cNvSpPr/>
                          <p:nvPr/>
                        </p:nvSpPr>
                        <p:spPr>
                          <a:xfrm>
                            <a:off x="413041" y="815504"/>
                            <a:ext cx="475412" cy="7461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grpSp>
                    <p:sp>
                      <p:nvSpPr>
                        <p:cNvPr id="106" name="ドーナツ 17">
                          <a:extLst>
                            <a:ext uri="{FF2B5EF4-FFF2-40B4-BE49-F238E27FC236}">
                              <a16:creationId xmlns:a16="http://schemas.microsoft.com/office/drawing/2014/main" id="{00000000-0008-0000-0000-000012000000}"/>
                            </a:ext>
                          </a:extLst>
                        </p:cNvPr>
                        <p:cNvSpPr/>
                        <p:nvPr/>
                      </p:nvSpPr>
                      <p:spPr>
                        <a:xfrm>
                          <a:off x="306163" y="888561"/>
                          <a:ext cx="453390" cy="789940"/>
                        </a:xfrm>
                        <a:prstGeom prst="donut">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grpSp>
                      <p:nvGrpSpPr>
                        <p:cNvPr id="107" name="グループ化 106">
                          <a:extLst>
                            <a:ext uri="{FF2B5EF4-FFF2-40B4-BE49-F238E27FC236}">
                              <a16:creationId xmlns:a16="http://schemas.microsoft.com/office/drawing/2014/main" id="{00000000-0008-0000-0000-000013000000}"/>
                            </a:ext>
                          </a:extLst>
                        </p:cNvPr>
                        <p:cNvGrpSpPr/>
                        <p:nvPr/>
                      </p:nvGrpSpPr>
                      <p:grpSpPr>
                        <a:xfrm>
                          <a:off x="413040" y="2277974"/>
                          <a:ext cx="813433" cy="962660"/>
                          <a:chOff x="413041" y="2277974"/>
                          <a:chExt cx="813852" cy="795578"/>
                        </a:xfrm>
                        <a:solidFill>
                          <a:schemeClr val="bg2"/>
                        </a:solidFill>
                      </p:grpSpPr>
                      <p:sp>
                        <p:nvSpPr>
                          <p:cNvPr id="129" name="台形 128">
                            <a:extLst>
                              <a:ext uri="{FF2B5EF4-FFF2-40B4-BE49-F238E27FC236}">
                                <a16:creationId xmlns:a16="http://schemas.microsoft.com/office/drawing/2014/main" id="{00000000-0008-0000-0000-000037000000}"/>
                              </a:ext>
                            </a:extLst>
                          </p:cNvPr>
                          <p:cNvSpPr/>
                          <p:nvPr/>
                        </p:nvSpPr>
                        <p:spPr>
                          <a:xfrm rot="16200000">
                            <a:off x="595921" y="2570582"/>
                            <a:ext cx="794003" cy="211938"/>
                          </a:xfrm>
                          <a:prstGeom prst="trapezoid">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30" name="角丸四角形 55">
                            <a:extLst>
                              <a:ext uri="{FF2B5EF4-FFF2-40B4-BE49-F238E27FC236}">
                                <a16:creationId xmlns:a16="http://schemas.microsoft.com/office/drawing/2014/main" id="{00000000-0008-0000-0000-000038000000}"/>
                              </a:ext>
                            </a:extLst>
                          </p:cNvPr>
                          <p:cNvSpPr/>
                          <p:nvPr/>
                        </p:nvSpPr>
                        <p:spPr>
                          <a:xfrm>
                            <a:off x="1100669" y="2277974"/>
                            <a:ext cx="126224" cy="79521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31" name="角丸四角形 56">
                            <a:extLst>
                              <a:ext uri="{FF2B5EF4-FFF2-40B4-BE49-F238E27FC236}">
                                <a16:creationId xmlns:a16="http://schemas.microsoft.com/office/drawing/2014/main" id="{00000000-0008-0000-0000-000039000000}"/>
                              </a:ext>
                            </a:extLst>
                          </p:cNvPr>
                          <p:cNvSpPr/>
                          <p:nvPr/>
                        </p:nvSpPr>
                        <p:spPr>
                          <a:xfrm>
                            <a:off x="413041" y="2299919"/>
                            <a:ext cx="475412" cy="7461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grpSp>
                    <p:grpSp>
                      <p:nvGrpSpPr>
                        <p:cNvPr id="108" name="グループ化 107">
                          <a:extLst>
                            <a:ext uri="{FF2B5EF4-FFF2-40B4-BE49-F238E27FC236}">
                              <a16:creationId xmlns:a16="http://schemas.microsoft.com/office/drawing/2014/main" id="{00000000-0008-0000-0000-000014000000}"/>
                            </a:ext>
                          </a:extLst>
                        </p:cNvPr>
                        <p:cNvGrpSpPr/>
                        <p:nvPr/>
                      </p:nvGrpSpPr>
                      <p:grpSpPr>
                        <a:xfrm>
                          <a:off x="0" y="0"/>
                          <a:ext cx="5419400" cy="4010126"/>
                          <a:chOff x="0" y="0"/>
                          <a:chExt cx="5000107" cy="3634041"/>
                        </a:xfrm>
                      </p:grpSpPr>
                      <p:sp>
                        <p:nvSpPr>
                          <p:cNvPr id="124" name="片側の 2 つの角を切り取った四角形 49">
                            <a:extLst>
                              <a:ext uri="{FF2B5EF4-FFF2-40B4-BE49-F238E27FC236}">
                                <a16:creationId xmlns:a16="http://schemas.microsoft.com/office/drawing/2014/main" id="{00000000-0008-0000-0000-000032000000}"/>
                              </a:ext>
                            </a:extLst>
                          </p:cNvPr>
                          <p:cNvSpPr/>
                          <p:nvPr/>
                        </p:nvSpPr>
                        <p:spPr>
                          <a:xfrm rot="16200000">
                            <a:off x="891330" y="-677736"/>
                            <a:ext cx="3217447" cy="5000107"/>
                          </a:xfrm>
                          <a:prstGeom prst="snip2SameRect">
                            <a:avLst>
                              <a:gd name="adj1" fmla="val 16667"/>
                              <a:gd name="adj2"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25" name="フローチャート: 論理積ゲート 124">
                            <a:extLst>
                              <a:ext uri="{FF2B5EF4-FFF2-40B4-BE49-F238E27FC236}">
                                <a16:creationId xmlns:a16="http://schemas.microsoft.com/office/drawing/2014/main" id="{00000000-0008-0000-0000-000033000000}"/>
                              </a:ext>
                            </a:extLst>
                          </p:cNvPr>
                          <p:cNvSpPr/>
                          <p:nvPr/>
                        </p:nvSpPr>
                        <p:spPr>
                          <a:xfrm>
                            <a:off x="13644" y="766661"/>
                            <a:ext cx="138430" cy="460375"/>
                          </a:xfrm>
                          <a:prstGeom prst="flowChartDelay">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26" name="フローチャート: 論理積ゲート 125">
                            <a:extLst>
                              <a:ext uri="{FF2B5EF4-FFF2-40B4-BE49-F238E27FC236}">
                                <a16:creationId xmlns:a16="http://schemas.microsoft.com/office/drawing/2014/main" id="{00000000-0008-0000-0000-000034000000}"/>
                              </a:ext>
                            </a:extLst>
                          </p:cNvPr>
                          <p:cNvSpPr/>
                          <p:nvPr/>
                        </p:nvSpPr>
                        <p:spPr>
                          <a:xfrm>
                            <a:off x="13644" y="2405456"/>
                            <a:ext cx="138989" cy="460857"/>
                          </a:xfrm>
                          <a:prstGeom prst="flowChartDelay">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27" name="台形 126">
                            <a:extLst>
                              <a:ext uri="{FF2B5EF4-FFF2-40B4-BE49-F238E27FC236}">
                                <a16:creationId xmlns:a16="http://schemas.microsoft.com/office/drawing/2014/main" id="{00000000-0008-0000-0000-000035000000}"/>
                              </a:ext>
                            </a:extLst>
                          </p:cNvPr>
                          <p:cNvSpPr/>
                          <p:nvPr/>
                        </p:nvSpPr>
                        <p:spPr>
                          <a:xfrm>
                            <a:off x="545071" y="0"/>
                            <a:ext cx="233680" cy="212090"/>
                          </a:xfrm>
                          <a:prstGeom prst="trapezoid">
                            <a:avLst/>
                          </a:prstGeom>
                          <a:ln>
                            <a:solidFill>
                              <a:schemeClr val="tx1"/>
                            </a:solid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ja-JP" altLang="en-US"/>
                          </a:p>
                        </p:txBody>
                      </p:sp>
                      <p:sp>
                        <p:nvSpPr>
                          <p:cNvPr id="128" name="台形 127">
                            <a:extLst>
                              <a:ext uri="{FF2B5EF4-FFF2-40B4-BE49-F238E27FC236}">
                                <a16:creationId xmlns:a16="http://schemas.microsoft.com/office/drawing/2014/main" id="{00000000-0008-0000-0000-000036000000}"/>
                              </a:ext>
                            </a:extLst>
                          </p:cNvPr>
                          <p:cNvSpPr/>
                          <p:nvPr/>
                        </p:nvSpPr>
                        <p:spPr>
                          <a:xfrm rot="10800000">
                            <a:off x="545071" y="3421900"/>
                            <a:ext cx="234087" cy="212141"/>
                          </a:xfrm>
                          <a:prstGeom prst="trapezoid">
                            <a:avLst/>
                          </a:prstGeom>
                          <a:ln>
                            <a:solidFill>
                              <a:schemeClr val="tx1"/>
                            </a:solid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ja-JP" altLang="en-US"/>
                          </a:p>
                        </p:txBody>
                      </p:sp>
                    </p:grpSp>
                    <p:grpSp>
                      <p:nvGrpSpPr>
                        <p:cNvPr id="110" name="グループ化 109">
                          <a:extLst>
                            <a:ext uri="{FF2B5EF4-FFF2-40B4-BE49-F238E27FC236}">
                              <a16:creationId xmlns:a16="http://schemas.microsoft.com/office/drawing/2014/main" id="{00000000-0008-0000-0000-000016000000}"/>
                            </a:ext>
                          </a:extLst>
                        </p:cNvPr>
                        <p:cNvGrpSpPr/>
                        <p:nvPr/>
                      </p:nvGrpSpPr>
                      <p:grpSpPr>
                        <a:xfrm>
                          <a:off x="1880704" y="2491730"/>
                          <a:ext cx="3424970" cy="1170305"/>
                          <a:chOff x="1880704" y="2491730"/>
                          <a:chExt cx="3424970" cy="1170305"/>
                        </a:xfrm>
                      </p:grpSpPr>
                      <p:sp>
                        <p:nvSpPr>
                          <p:cNvPr id="120" name="テキスト ボックス 200">
                            <a:extLst>
                              <a:ext uri="{FF2B5EF4-FFF2-40B4-BE49-F238E27FC236}">
                                <a16:creationId xmlns:a16="http://schemas.microsoft.com/office/drawing/2014/main" id="{00000000-0008-0000-0000-000031000000}"/>
                              </a:ext>
                            </a:extLst>
                          </p:cNvPr>
                          <p:cNvSpPr txBox="1"/>
                          <p:nvPr/>
                        </p:nvSpPr>
                        <p:spPr>
                          <a:xfrm>
                            <a:off x="3073113" y="2610483"/>
                            <a:ext cx="652096" cy="938151"/>
                          </a:xfrm>
                          <a:prstGeom prst="rect">
                            <a:avLst/>
                          </a:prstGeom>
                          <a:solidFill>
                            <a:schemeClr val="lt1"/>
                          </a:solidFill>
                          <a:ln w="6350">
                            <a:solidFill>
                              <a:prstClr val="black"/>
                            </a:solidFill>
                          </a:ln>
                        </p:spPr>
                        <p:txBody>
                          <a:bodyPr rot="0" spcFirstLastPara="0" vert="eaVert"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spcAft>
                                <a:spcPts val="0"/>
                              </a:spcAft>
                            </a:pPr>
                            <a:r>
                              <a:rPr lang="en-US" sz="120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21" name="正方形/長方形 120">
                            <a:extLst>
                              <a:ext uri="{FF2B5EF4-FFF2-40B4-BE49-F238E27FC236}">
                                <a16:creationId xmlns:a16="http://schemas.microsoft.com/office/drawing/2014/main" id="{00000000-0008-0000-0000-00002E000000}"/>
                              </a:ext>
                            </a:extLst>
                          </p:cNvPr>
                          <p:cNvSpPr/>
                          <p:nvPr/>
                        </p:nvSpPr>
                        <p:spPr>
                          <a:xfrm>
                            <a:off x="1880704" y="2491730"/>
                            <a:ext cx="3424970" cy="117030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22" name="テキスト ボックス 2">
                            <a:extLst>
                              <a:ext uri="{FF2B5EF4-FFF2-40B4-BE49-F238E27FC236}">
                                <a16:creationId xmlns:a16="http://schemas.microsoft.com/office/drawing/2014/main" id="{00000000-0008-0000-0000-00002F000000}"/>
                              </a:ext>
                            </a:extLst>
                          </p:cNvPr>
                          <p:cNvSpPr txBox="1">
                            <a:spLocks noChangeArrowheads="1"/>
                          </p:cNvSpPr>
                          <p:nvPr/>
                        </p:nvSpPr>
                        <p:spPr bwMode="auto">
                          <a:xfrm>
                            <a:off x="1915092" y="3087948"/>
                            <a:ext cx="1060628" cy="536786"/>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tabLst>
                                <a:tab pos="1790700" algn="l"/>
                              </a:tabLst>
                            </a:pPr>
                            <a:r>
                              <a:rPr lang="ja-JP" sz="800" u="sng" kern="100" dirty="0">
                                <a:effectLst/>
                                <a:latin typeface="游明朝" panose="02020400000000000000" pitchFamily="18" charset="-128"/>
                                <a:ea typeface="游明朝" panose="02020400000000000000" pitchFamily="18" charset="-128"/>
                                <a:cs typeface="Times New Roman" panose="02020603050405020304" pitchFamily="18" charset="0"/>
                              </a:rPr>
                              <a:t>食品</a:t>
                            </a:r>
                            <a:r>
                              <a:rPr lang="ja-JP" sz="800" kern="100" dirty="0">
                                <a:effectLst/>
                                <a:latin typeface="游明朝" panose="02020400000000000000" pitchFamily="18" charset="-128"/>
                                <a:ea typeface="游明朝" panose="02020400000000000000" pitchFamily="18" charset="-128"/>
                                <a:cs typeface="Times New Roman" panose="02020603050405020304" pitchFamily="18" charset="0"/>
                              </a:rPr>
                              <a:t>保管用蓋付</a:t>
                            </a:r>
                          </a:p>
                          <a:p>
                            <a:pPr algn="ctr">
                              <a:spcAft>
                                <a:spcPts val="0"/>
                              </a:spcAft>
                              <a:tabLst>
                                <a:tab pos="1790700" algn="l"/>
                              </a:tabLst>
                            </a:pPr>
                            <a:r>
                              <a:rPr lang="ja-JP" sz="800" kern="100" dirty="0">
                                <a:effectLst/>
                                <a:latin typeface="游明朝" panose="02020400000000000000" pitchFamily="18" charset="-128"/>
                                <a:ea typeface="游明朝" panose="02020400000000000000" pitchFamily="18" charset="-128"/>
                                <a:cs typeface="Times New Roman" panose="02020603050405020304" pitchFamily="18" charset="0"/>
                              </a:rPr>
                              <a:t>プラスチック容器</a:t>
                            </a:r>
                          </a:p>
                        </p:txBody>
                      </p:sp>
                      <p:sp>
                        <p:nvSpPr>
                          <p:cNvPr id="123" name="テキスト ボックス 2">
                            <a:extLst>
                              <a:ext uri="{FF2B5EF4-FFF2-40B4-BE49-F238E27FC236}">
                                <a16:creationId xmlns:a16="http://schemas.microsoft.com/office/drawing/2014/main" id="{00000000-0008-0000-0000-000030000000}"/>
                              </a:ext>
                            </a:extLst>
                          </p:cNvPr>
                          <p:cNvSpPr txBox="1">
                            <a:spLocks noChangeArrowheads="1"/>
                          </p:cNvSpPr>
                          <p:nvPr/>
                        </p:nvSpPr>
                        <p:spPr bwMode="auto">
                          <a:xfrm>
                            <a:off x="1915092" y="2541893"/>
                            <a:ext cx="1060629" cy="513758"/>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tabLst>
                                <a:tab pos="1790700" algn="l"/>
                              </a:tabLst>
                            </a:pPr>
                            <a:r>
                              <a:rPr lang="ja-JP" sz="800" u="sng" kern="100" dirty="0">
                                <a:effectLst/>
                                <a:latin typeface="游明朝" panose="02020400000000000000" pitchFamily="18" charset="-128"/>
                                <a:ea typeface="游明朝" panose="02020400000000000000" pitchFamily="18" charset="-128"/>
                                <a:cs typeface="Times New Roman" panose="02020603050405020304" pitchFamily="18" charset="0"/>
                              </a:rPr>
                              <a:t>食器</a:t>
                            </a:r>
                            <a:r>
                              <a:rPr lang="ja-JP" sz="800" kern="100" dirty="0">
                                <a:effectLst/>
                                <a:latin typeface="游明朝" panose="02020400000000000000" pitchFamily="18" charset="-128"/>
                                <a:ea typeface="游明朝" panose="02020400000000000000" pitchFamily="18" charset="-128"/>
                                <a:cs typeface="Times New Roman" panose="02020603050405020304" pitchFamily="18" charset="0"/>
                              </a:rPr>
                              <a:t>保管用蓋付</a:t>
                            </a:r>
                          </a:p>
                          <a:p>
                            <a:pPr algn="ctr">
                              <a:spcAft>
                                <a:spcPts val="0"/>
                              </a:spcAft>
                              <a:tabLst>
                                <a:tab pos="1790700" algn="l"/>
                              </a:tabLst>
                            </a:pPr>
                            <a:r>
                              <a:rPr lang="ja-JP" sz="800" kern="100" dirty="0">
                                <a:effectLst/>
                                <a:latin typeface="游明朝" panose="02020400000000000000" pitchFamily="18" charset="-128"/>
                                <a:ea typeface="游明朝" panose="02020400000000000000" pitchFamily="18" charset="-128"/>
                                <a:cs typeface="Times New Roman" panose="02020603050405020304" pitchFamily="18" charset="0"/>
                              </a:rPr>
                              <a:t>プラスチック容器</a:t>
                            </a:r>
                          </a:p>
                        </p:txBody>
                      </p:sp>
                    </p:grpSp>
                    <p:sp>
                      <p:nvSpPr>
                        <p:cNvPr id="111" name="テキスト ボックス 2">
                          <a:extLst>
                            <a:ext uri="{FF2B5EF4-FFF2-40B4-BE49-F238E27FC236}">
                              <a16:creationId xmlns:a16="http://schemas.microsoft.com/office/drawing/2014/main" id="{00000000-0008-0000-0000-000017000000}"/>
                            </a:ext>
                          </a:extLst>
                        </p:cNvPr>
                        <p:cNvSpPr txBox="1">
                          <a:spLocks noChangeArrowheads="1"/>
                        </p:cNvSpPr>
                        <p:nvPr/>
                      </p:nvSpPr>
                      <p:spPr bwMode="auto">
                        <a:xfrm>
                          <a:off x="2158713" y="3748872"/>
                          <a:ext cx="2148840" cy="3048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900" kern="100" dirty="0">
                              <a:effectLst/>
                              <a:latin typeface="游明朝" panose="02020400000000000000" pitchFamily="18" charset="-128"/>
                              <a:ea typeface="游明朝" panose="02020400000000000000" pitchFamily="18" charset="-128"/>
                              <a:cs typeface="Times New Roman" panose="02020603050405020304" pitchFamily="18" charset="0"/>
                            </a:rPr>
                            <a:t>受け渡し用窓</a:t>
                          </a:r>
                        </a:p>
                      </p:txBody>
                    </p:sp>
                    <p:grpSp>
                      <p:nvGrpSpPr>
                        <p:cNvPr id="112" name="グループ化 111">
                          <a:extLst>
                            <a:ext uri="{FF2B5EF4-FFF2-40B4-BE49-F238E27FC236}">
                              <a16:creationId xmlns:a16="http://schemas.microsoft.com/office/drawing/2014/main" id="{00000000-0008-0000-0000-000018000000}"/>
                            </a:ext>
                          </a:extLst>
                        </p:cNvPr>
                        <p:cNvGrpSpPr/>
                        <p:nvPr/>
                      </p:nvGrpSpPr>
                      <p:grpSpPr>
                        <a:xfrm>
                          <a:off x="1426571" y="253496"/>
                          <a:ext cx="3878803" cy="3345757"/>
                          <a:chOff x="1426571" y="253496"/>
                          <a:chExt cx="3878803" cy="3345757"/>
                        </a:xfrm>
                      </p:grpSpPr>
                      <p:grpSp>
                        <p:nvGrpSpPr>
                          <p:cNvPr id="113" name="グループ化 112">
                            <a:extLst>
                              <a:ext uri="{FF2B5EF4-FFF2-40B4-BE49-F238E27FC236}">
                                <a16:creationId xmlns:a16="http://schemas.microsoft.com/office/drawing/2014/main" id="{00000000-0008-0000-0000-000019000000}"/>
                              </a:ext>
                            </a:extLst>
                          </p:cNvPr>
                          <p:cNvGrpSpPr/>
                          <p:nvPr/>
                        </p:nvGrpSpPr>
                        <p:grpSpPr>
                          <a:xfrm>
                            <a:off x="1426571" y="253496"/>
                            <a:ext cx="2495688" cy="3345757"/>
                            <a:chOff x="1426571" y="253496"/>
                            <a:chExt cx="2495688" cy="3345757"/>
                          </a:xfrm>
                        </p:grpSpPr>
                        <p:sp>
                          <p:nvSpPr>
                            <p:cNvPr id="118" name="正方形/長方形 117">
                              <a:extLst>
                                <a:ext uri="{FF2B5EF4-FFF2-40B4-BE49-F238E27FC236}">
                                  <a16:creationId xmlns:a16="http://schemas.microsoft.com/office/drawing/2014/main" id="{00000000-0008-0000-0000-000028000000}"/>
                                </a:ext>
                              </a:extLst>
                            </p:cNvPr>
                            <p:cNvSpPr/>
                            <p:nvPr/>
                          </p:nvSpPr>
                          <p:spPr>
                            <a:xfrm>
                              <a:off x="1825025" y="253496"/>
                              <a:ext cx="2097234" cy="7806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a:p>
                          </p:txBody>
                        </p:sp>
                        <p:sp>
                          <p:nvSpPr>
                            <p:cNvPr id="119" name="テキスト ボックス 2">
                              <a:extLst>
                                <a:ext uri="{FF2B5EF4-FFF2-40B4-BE49-F238E27FC236}">
                                  <a16:creationId xmlns:a16="http://schemas.microsoft.com/office/drawing/2014/main" id="{00000000-0008-0000-0000-000027000000}"/>
                                </a:ext>
                              </a:extLst>
                            </p:cNvPr>
                            <p:cNvSpPr txBox="1">
                              <a:spLocks noChangeArrowheads="1"/>
                            </p:cNvSpPr>
                            <p:nvPr/>
                          </p:nvSpPr>
                          <p:spPr bwMode="auto">
                            <a:xfrm>
                              <a:off x="1426571" y="380097"/>
                              <a:ext cx="355150" cy="3219156"/>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altLang="en-US" sz="1000" kern="100" dirty="0">
                                  <a:effectLst/>
                                  <a:latin typeface="游明朝" panose="02020400000000000000" pitchFamily="18" charset="-128"/>
                                  <a:ea typeface="游明朝" panose="02020400000000000000" pitchFamily="18" charset="-128"/>
                                  <a:cs typeface="Times New Roman" panose="02020603050405020304" pitchFamily="18" charset="0"/>
                                </a:rPr>
                                <a:t>戸棚</a:t>
                              </a:r>
                              <a:endParaRPr lang="ja-JP" sz="1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grpSp>
                        <p:nvGrpSpPr>
                          <p:cNvPr id="114" name="グループ化 113">
                            <a:extLst>
                              <a:ext uri="{FF2B5EF4-FFF2-40B4-BE49-F238E27FC236}">
                                <a16:creationId xmlns:a16="http://schemas.microsoft.com/office/drawing/2014/main" id="{00000000-0008-0000-0000-00001A000000}"/>
                              </a:ext>
                            </a:extLst>
                          </p:cNvPr>
                          <p:cNvGrpSpPr/>
                          <p:nvPr/>
                        </p:nvGrpSpPr>
                        <p:grpSpPr>
                          <a:xfrm>
                            <a:off x="4652318" y="1144467"/>
                            <a:ext cx="653056" cy="917407"/>
                            <a:chOff x="4652318" y="1144467"/>
                            <a:chExt cx="653056" cy="917407"/>
                          </a:xfrm>
                        </p:grpSpPr>
                        <p:sp>
                          <p:nvSpPr>
                            <p:cNvPr id="116" name="フローチャート: 手作業 115">
                              <a:extLst>
                                <a:ext uri="{FF2B5EF4-FFF2-40B4-BE49-F238E27FC236}">
                                  <a16:creationId xmlns:a16="http://schemas.microsoft.com/office/drawing/2014/main" id="{00000000-0008-0000-0000-000025000000}"/>
                                </a:ext>
                              </a:extLst>
                            </p:cNvPr>
                            <p:cNvSpPr/>
                            <p:nvPr/>
                          </p:nvSpPr>
                          <p:spPr>
                            <a:xfrm>
                              <a:off x="4676068" y="1383625"/>
                              <a:ext cx="613415" cy="678249"/>
                            </a:xfrm>
                            <a:prstGeom prst="flowChartManualOperation">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just">
                                <a:spcAft>
                                  <a:spcPts val="0"/>
                                </a:spcAft>
                              </a:pPr>
                              <a:r>
                                <a:rPr lang="en-US" sz="1050" kern="100">
                                  <a:effectLst/>
                                  <a:ea typeface="游明朝" panose="02020400000000000000" pitchFamily="18" charset="-128"/>
                                  <a:cs typeface="Times New Roman" panose="02020603050405020304" pitchFamily="18" charset="0"/>
                                </a:rPr>
                                <a:t> </a:t>
                              </a:r>
                              <a:endParaRPr lang="ja-JP" sz="1050" kern="100">
                                <a:effectLst/>
                                <a:ea typeface="游明朝" panose="02020400000000000000" pitchFamily="18" charset="-128"/>
                                <a:cs typeface="Times New Roman" panose="02020603050405020304" pitchFamily="18" charset="0"/>
                              </a:endParaRPr>
                            </a:p>
                          </p:txBody>
                        </p:sp>
                        <p:sp>
                          <p:nvSpPr>
                            <p:cNvPr id="117" name="楕円 116">
                              <a:extLst>
                                <a:ext uri="{FF2B5EF4-FFF2-40B4-BE49-F238E27FC236}">
                                  <a16:creationId xmlns:a16="http://schemas.microsoft.com/office/drawing/2014/main" id="{00000000-0008-0000-0000-000026000000}"/>
                                </a:ext>
                              </a:extLst>
                            </p:cNvPr>
                            <p:cNvSpPr/>
                            <p:nvPr/>
                          </p:nvSpPr>
                          <p:spPr>
                            <a:xfrm>
                              <a:off x="4652318" y="1144467"/>
                              <a:ext cx="653056" cy="342233"/>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spcAft>
                                  <a:spcPts val="0"/>
                                </a:spcAft>
                              </a:pPr>
                              <a:r>
                                <a:rPr lang="ja-JP" sz="900" kern="100" dirty="0">
                                  <a:effectLst/>
                                  <a:ea typeface="游明朝" panose="02020400000000000000" pitchFamily="18" charset="-128"/>
                                  <a:cs typeface="Times New Roman" panose="02020603050405020304" pitchFamily="18" charset="0"/>
                                </a:rPr>
                                <a:t>蓋付</a:t>
                              </a:r>
                            </a:p>
                          </p:txBody>
                        </p:sp>
                      </p:grpSp>
                      <p:sp>
                        <p:nvSpPr>
                          <p:cNvPr id="115" name="テキスト ボックス 2">
                            <a:extLst>
                              <a:ext uri="{FF2B5EF4-FFF2-40B4-BE49-F238E27FC236}">
                                <a16:creationId xmlns:a16="http://schemas.microsoft.com/office/drawing/2014/main" id="{00000000-0008-0000-0000-000020000000}"/>
                              </a:ext>
                            </a:extLst>
                          </p:cNvPr>
                          <p:cNvSpPr txBox="1">
                            <a:spLocks noChangeArrowheads="1"/>
                          </p:cNvSpPr>
                          <p:nvPr/>
                        </p:nvSpPr>
                        <p:spPr bwMode="auto">
                          <a:xfrm>
                            <a:off x="1857639" y="1043981"/>
                            <a:ext cx="1000538" cy="627176"/>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r>
                              <a:rPr lang="ja-JP" sz="900" kern="100" dirty="0">
                                <a:effectLst/>
                                <a:latin typeface="游明朝" panose="02020400000000000000" pitchFamily="18" charset="-128"/>
                                <a:ea typeface="游明朝" panose="02020400000000000000" pitchFamily="18" charset="-128"/>
                                <a:cs typeface="Times New Roman" panose="02020603050405020304" pitchFamily="18" charset="0"/>
                              </a:rPr>
                              <a:t>給水用</a:t>
                            </a:r>
                          </a:p>
                          <a:p>
                            <a:pPr algn="ctr">
                              <a:spcAft>
                                <a:spcPts val="0"/>
                              </a:spcAft>
                            </a:pPr>
                            <a:r>
                              <a:rPr lang="ja-JP" sz="900" kern="100" dirty="0">
                                <a:effectLst/>
                                <a:latin typeface="游明朝" panose="02020400000000000000" pitchFamily="18" charset="-128"/>
                                <a:ea typeface="游明朝" panose="02020400000000000000" pitchFamily="18" charset="-128"/>
                                <a:cs typeface="Times New Roman" panose="02020603050405020304" pitchFamily="18" charset="0"/>
                              </a:rPr>
                              <a:t>タンク</a:t>
                            </a:r>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200</a:t>
                            </a:r>
                            <a:r>
                              <a:rPr lang="en-US" sz="900" kern="100" dirty="0">
                                <a:effectLst/>
                                <a:latin typeface="游明朝" panose="02020400000000000000" pitchFamily="18" charset="-128"/>
                                <a:ea typeface="游明朝" panose="02020400000000000000" pitchFamily="18" charset="-128"/>
                                <a:cs typeface="Times New Roman" panose="02020603050405020304" pitchFamily="18" charset="0"/>
                              </a:rPr>
                              <a:t>L</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grpSp>
                </p:grpSp>
                <p:sp>
                  <p:nvSpPr>
                    <p:cNvPr id="102" name="テキスト ボックス 237">
                      <a:extLst>
                        <a:ext uri="{FF2B5EF4-FFF2-40B4-BE49-F238E27FC236}">
                          <a16:creationId xmlns:a16="http://schemas.microsoft.com/office/drawing/2014/main" id="{00000000-0008-0000-0000-00000C000000}"/>
                        </a:ext>
                      </a:extLst>
                    </p:cNvPr>
                    <p:cNvSpPr txBox="1"/>
                    <p:nvPr/>
                  </p:nvSpPr>
                  <p:spPr>
                    <a:xfrm>
                      <a:off x="5982513" y="1800732"/>
                      <a:ext cx="303016" cy="779463"/>
                    </a:xfrm>
                    <a:prstGeom prst="rect">
                      <a:avLst/>
                    </a:prstGeom>
                    <a:noFill/>
                    <a:ln w="6350">
                      <a:noFill/>
                    </a:ln>
                  </p:spPr>
                  <p:txBody>
                    <a:bodyPr rot="0" spcFirstLastPara="0" vert="eaVert"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spcAft>
                          <a:spcPts val="0"/>
                        </a:spcAft>
                      </a:pPr>
                      <a:r>
                        <a:rPr lang="ja-JP" sz="700" kern="100" dirty="0">
                          <a:effectLst/>
                          <a:latin typeface="游明朝" panose="02020400000000000000" pitchFamily="18" charset="-128"/>
                          <a:ea typeface="游明朝" panose="02020400000000000000" pitchFamily="18" charset="-128"/>
                          <a:cs typeface="Times New Roman" panose="02020603050405020304" pitchFamily="18" charset="0"/>
                        </a:rPr>
                        <a:t>ゴミ箱</a:t>
                      </a:r>
                    </a:p>
                  </p:txBody>
                </p:sp>
              </p:grpSp>
              <p:grpSp>
                <p:nvGrpSpPr>
                  <p:cNvPr id="98" name="グループ化 97">
                    <a:extLst>
                      <a:ext uri="{FF2B5EF4-FFF2-40B4-BE49-F238E27FC236}">
                        <a16:creationId xmlns:a16="http://schemas.microsoft.com/office/drawing/2014/main" id="{00000000-0008-0000-0000-000008000000}"/>
                      </a:ext>
                    </a:extLst>
                  </p:cNvPr>
                  <p:cNvGrpSpPr/>
                  <p:nvPr/>
                </p:nvGrpSpPr>
                <p:grpSpPr>
                  <a:xfrm>
                    <a:off x="7555047" y="3378816"/>
                    <a:ext cx="628339" cy="818637"/>
                    <a:chOff x="7555047" y="3378816"/>
                    <a:chExt cx="628339" cy="818637"/>
                  </a:xfrm>
                </p:grpSpPr>
                <p:sp>
                  <p:nvSpPr>
                    <p:cNvPr id="99" name="台形 98">
                      <a:extLst>
                        <a:ext uri="{FF2B5EF4-FFF2-40B4-BE49-F238E27FC236}">
                          <a16:creationId xmlns:a16="http://schemas.microsoft.com/office/drawing/2014/main" id="{00000000-0008-0000-0000-000009000000}"/>
                        </a:ext>
                      </a:extLst>
                    </p:cNvPr>
                    <p:cNvSpPr/>
                    <p:nvPr/>
                  </p:nvSpPr>
                  <p:spPr>
                    <a:xfrm>
                      <a:off x="7555047" y="3416879"/>
                      <a:ext cx="628339" cy="663535"/>
                    </a:xfrm>
                    <a:prstGeom prst="trapezoid">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ja-JP" altLang="en-US"/>
                    </a:p>
                  </p:txBody>
                </p:sp>
                <p:sp>
                  <p:nvSpPr>
                    <p:cNvPr id="100" name="テキスト ボックス 241">
                      <a:extLst>
                        <a:ext uri="{FF2B5EF4-FFF2-40B4-BE49-F238E27FC236}">
                          <a16:creationId xmlns:a16="http://schemas.microsoft.com/office/drawing/2014/main" id="{00000000-0008-0000-0000-00000A000000}"/>
                        </a:ext>
                      </a:extLst>
                    </p:cNvPr>
                    <p:cNvSpPr txBox="1"/>
                    <p:nvPr/>
                  </p:nvSpPr>
                  <p:spPr>
                    <a:xfrm>
                      <a:off x="7631474" y="3378816"/>
                      <a:ext cx="437373" cy="818637"/>
                    </a:xfrm>
                    <a:prstGeom prst="rect">
                      <a:avLst/>
                    </a:prstGeom>
                    <a:noFill/>
                    <a:ln>
                      <a:noFill/>
                    </a:ln>
                  </p:spPr>
                  <p:style>
                    <a:lnRef idx="2">
                      <a:schemeClr val="dk1"/>
                    </a:lnRef>
                    <a:fillRef idx="1">
                      <a:schemeClr val="lt1"/>
                    </a:fillRef>
                    <a:effectRef idx="0">
                      <a:schemeClr val="dk1"/>
                    </a:effectRef>
                    <a:fontRef idx="minor">
                      <a:schemeClr val="dk1"/>
                    </a:fontRef>
                  </p:style>
                  <p:txBody>
                    <a:bodyPr rot="0" spcFirstLastPara="0" vert="eaVert"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just">
                        <a:spcAft>
                          <a:spcPts val="0"/>
                        </a:spcAft>
                      </a:pPr>
                      <a:r>
                        <a:rPr lang="ja-JP" sz="500" kern="100" dirty="0">
                          <a:effectLst/>
                          <a:ea typeface="游明朝" panose="02020400000000000000" pitchFamily="18" charset="-128"/>
                          <a:cs typeface="Times New Roman" panose="02020603050405020304" pitchFamily="18" charset="0"/>
                        </a:rPr>
                        <a:t>アルコール</a:t>
                      </a:r>
                    </a:p>
                    <a:p>
                      <a:pPr algn="just">
                        <a:spcAft>
                          <a:spcPts val="0"/>
                        </a:spcAft>
                      </a:pPr>
                      <a:r>
                        <a:rPr lang="en-US" sz="600" kern="100" dirty="0">
                          <a:effectLst/>
                          <a:ea typeface="游明朝" panose="02020400000000000000" pitchFamily="18" charset="-128"/>
                          <a:cs typeface="Times New Roman" panose="02020603050405020304" pitchFamily="18" charset="0"/>
                        </a:rPr>
                        <a:t> </a:t>
                      </a:r>
                      <a:endParaRPr lang="ja-JP" sz="1050" kern="100" dirty="0">
                        <a:effectLst/>
                        <a:ea typeface="游明朝" panose="02020400000000000000" pitchFamily="18" charset="-128"/>
                        <a:cs typeface="Times New Roman" panose="02020603050405020304" pitchFamily="18" charset="0"/>
                      </a:endParaRPr>
                    </a:p>
                  </p:txBody>
                </p:sp>
              </p:grpSp>
            </p:grpSp>
            <p:grpSp>
              <p:nvGrpSpPr>
                <p:cNvPr id="87" name="グループ化 86">
                  <a:extLst>
                    <a:ext uri="{FF2B5EF4-FFF2-40B4-BE49-F238E27FC236}">
                      <a16:creationId xmlns:a16="http://schemas.microsoft.com/office/drawing/2014/main" id="{9FA60D01-DFC9-4CC6-BB30-EFE545766169}"/>
                    </a:ext>
                  </a:extLst>
                </p:cNvPr>
                <p:cNvGrpSpPr/>
                <p:nvPr/>
              </p:nvGrpSpPr>
              <p:grpSpPr>
                <a:xfrm>
                  <a:off x="2286001" y="188593"/>
                  <a:ext cx="1242060" cy="662940"/>
                  <a:chOff x="2286001" y="188593"/>
                  <a:chExt cx="1089660" cy="647700"/>
                </a:xfrm>
              </p:grpSpPr>
              <p:sp>
                <p:nvSpPr>
                  <p:cNvPr id="95" name="テキスト ボックス 2">
                    <a:extLst>
                      <a:ext uri="{FF2B5EF4-FFF2-40B4-BE49-F238E27FC236}">
                        <a16:creationId xmlns:a16="http://schemas.microsoft.com/office/drawing/2014/main" id="{7FA1C76B-CCBD-4817-9374-FDB9579836F6}"/>
                      </a:ext>
                    </a:extLst>
                  </p:cNvPr>
                  <p:cNvSpPr txBox="1">
                    <a:spLocks noChangeArrowheads="1"/>
                  </p:cNvSpPr>
                  <p:nvPr/>
                </p:nvSpPr>
                <p:spPr bwMode="auto">
                  <a:xfrm>
                    <a:off x="2286001" y="272413"/>
                    <a:ext cx="1089660" cy="5638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endParaRPr lang="en-US" alt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spcAft>
                        <a:spcPts val="0"/>
                      </a:spcAft>
                    </a:pPr>
                    <a:r>
                      <a:rPr lang="ja-JP" altLang="en-US" sz="900" kern="100" dirty="0">
                        <a:effectLst/>
                        <a:latin typeface="游明朝" panose="02020400000000000000" pitchFamily="18" charset="-128"/>
                        <a:ea typeface="游明朝" panose="02020400000000000000" pitchFamily="18" charset="-128"/>
                        <a:cs typeface="Times New Roman" panose="02020603050405020304" pitchFamily="18" charset="0"/>
                      </a:rPr>
                      <a:t>洗浄用シンク</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96" name="矢印: 五方向 95">
                    <a:extLst>
                      <a:ext uri="{FF2B5EF4-FFF2-40B4-BE49-F238E27FC236}">
                        <a16:creationId xmlns:a16="http://schemas.microsoft.com/office/drawing/2014/main" id="{C2FBEF04-FC2A-4051-9E42-9E26050CC335}"/>
                      </a:ext>
                    </a:extLst>
                  </p:cNvPr>
                  <p:cNvSpPr/>
                  <p:nvPr/>
                </p:nvSpPr>
                <p:spPr>
                  <a:xfrm rot="5400000">
                    <a:off x="2640331" y="333373"/>
                    <a:ext cx="369570" cy="80010"/>
                  </a:xfrm>
                  <a:prstGeom prst="homePlat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kumimoji="1" lang="ja-JP" altLang="en-US" sz="1100"/>
                  </a:p>
                </p:txBody>
              </p:sp>
            </p:grpSp>
            <p:grpSp>
              <p:nvGrpSpPr>
                <p:cNvPr id="88" name="グループ化 87">
                  <a:extLst>
                    <a:ext uri="{FF2B5EF4-FFF2-40B4-BE49-F238E27FC236}">
                      <a16:creationId xmlns:a16="http://schemas.microsoft.com/office/drawing/2014/main" id="{2BE3C26F-D194-4AF4-961A-38AF29D2EB51}"/>
                    </a:ext>
                  </a:extLst>
                </p:cNvPr>
                <p:cNvGrpSpPr/>
                <p:nvPr/>
              </p:nvGrpSpPr>
              <p:grpSpPr>
                <a:xfrm>
                  <a:off x="3558540" y="184783"/>
                  <a:ext cx="1242060" cy="662940"/>
                  <a:chOff x="3558540" y="184783"/>
                  <a:chExt cx="1089660" cy="647700"/>
                </a:xfrm>
              </p:grpSpPr>
              <p:sp>
                <p:nvSpPr>
                  <p:cNvPr id="93" name="テキスト ボックス 2">
                    <a:extLst>
                      <a:ext uri="{FF2B5EF4-FFF2-40B4-BE49-F238E27FC236}">
                        <a16:creationId xmlns:a16="http://schemas.microsoft.com/office/drawing/2014/main" id="{3A1B723C-5309-4F55-AB03-0F78EA93B9D7}"/>
                      </a:ext>
                    </a:extLst>
                  </p:cNvPr>
                  <p:cNvSpPr txBox="1">
                    <a:spLocks noChangeArrowheads="1"/>
                  </p:cNvSpPr>
                  <p:nvPr/>
                </p:nvSpPr>
                <p:spPr bwMode="auto">
                  <a:xfrm>
                    <a:off x="3558540" y="268603"/>
                    <a:ext cx="1089660" cy="5638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endParaRPr lang="en-US" alt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spcAft>
                        <a:spcPts val="0"/>
                      </a:spcAft>
                    </a:pPr>
                    <a:r>
                      <a:rPr lang="ja-JP" altLang="en-US" sz="900" kern="100" dirty="0">
                        <a:effectLst/>
                        <a:latin typeface="游明朝" panose="02020400000000000000" pitchFamily="18" charset="-128"/>
                        <a:ea typeface="游明朝" panose="02020400000000000000" pitchFamily="18" charset="-128"/>
                        <a:cs typeface="Times New Roman" panose="02020603050405020304" pitchFamily="18" charset="0"/>
                      </a:rPr>
                      <a:t>洗浄用シンク</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94" name="矢印: 五方向 93">
                    <a:extLst>
                      <a:ext uri="{FF2B5EF4-FFF2-40B4-BE49-F238E27FC236}">
                        <a16:creationId xmlns:a16="http://schemas.microsoft.com/office/drawing/2014/main" id="{A5A61B7E-3BBE-47F7-A33B-472944423F51}"/>
                      </a:ext>
                    </a:extLst>
                  </p:cNvPr>
                  <p:cNvSpPr/>
                  <p:nvPr/>
                </p:nvSpPr>
                <p:spPr>
                  <a:xfrm rot="5400000">
                    <a:off x="3912870" y="329563"/>
                    <a:ext cx="369570" cy="80010"/>
                  </a:xfrm>
                  <a:prstGeom prst="homePlat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kumimoji="1" lang="ja-JP" altLang="en-US" sz="1100"/>
                  </a:p>
                </p:txBody>
              </p:sp>
            </p:grpSp>
            <p:sp>
              <p:nvSpPr>
                <p:cNvPr id="89" name="正方形/長方形 88">
                  <a:extLst>
                    <a:ext uri="{FF2B5EF4-FFF2-40B4-BE49-F238E27FC236}">
                      <a16:creationId xmlns:a16="http://schemas.microsoft.com/office/drawing/2014/main" id="{8F4E52BE-63E6-47FC-8EBE-D77E1B8A67BF}"/>
                    </a:ext>
                  </a:extLst>
                </p:cNvPr>
                <p:cNvSpPr/>
                <p:nvPr/>
              </p:nvSpPr>
              <p:spPr>
                <a:xfrm>
                  <a:off x="4853941" y="219073"/>
                  <a:ext cx="1805940" cy="701040"/>
                </a:xfrm>
                <a:prstGeom prst="rect">
                  <a:avLst/>
                </a:prstGeom>
                <a:solidFill>
                  <a:sysClr val="window" lastClr="FFFFFF"/>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 lastClr="FFFFFF"/>
                    </a:solidFill>
                    <a:effectLst/>
                    <a:uLnTx/>
                    <a:uFillTx/>
                    <a:latin typeface="Calibri" panose="020F0502020204030204"/>
                    <a:ea typeface="游ゴシック" panose="020B0400000000000000" pitchFamily="50" charset="-128"/>
                    <a:cs typeface="+mn-cs"/>
                  </a:endParaRPr>
                </a:p>
              </p:txBody>
            </p:sp>
            <p:grpSp>
              <p:nvGrpSpPr>
                <p:cNvPr id="90" name="グループ化 89">
                  <a:extLst>
                    <a:ext uri="{FF2B5EF4-FFF2-40B4-BE49-F238E27FC236}">
                      <a16:creationId xmlns:a16="http://schemas.microsoft.com/office/drawing/2014/main" id="{9FF6B607-621C-4F62-9605-A9E6391BABEA}"/>
                    </a:ext>
                  </a:extLst>
                </p:cNvPr>
                <p:cNvGrpSpPr/>
                <p:nvPr/>
              </p:nvGrpSpPr>
              <p:grpSpPr>
                <a:xfrm>
                  <a:off x="4937761" y="173354"/>
                  <a:ext cx="609600" cy="685800"/>
                  <a:chOff x="4937759" y="173354"/>
                  <a:chExt cx="1162304" cy="757052"/>
                </a:xfrm>
              </p:grpSpPr>
              <p:sp>
                <p:nvSpPr>
                  <p:cNvPr id="91" name="テキスト ボックス 2">
                    <a:extLst>
                      <a:ext uri="{FF2B5EF4-FFF2-40B4-BE49-F238E27FC236}">
                        <a16:creationId xmlns:a16="http://schemas.microsoft.com/office/drawing/2014/main" id="{60468062-24AF-4821-9BB7-F57C3F7B0505}"/>
                      </a:ext>
                    </a:extLst>
                  </p:cNvPr>
                  <p:cNvSpPr txBox="1">
                    <a:spLocks noChangeArrowheads="1"/>
                  </p:cNvSpPr>
                  <p:nvPr/>
                </p:nvSpPr>
                <p:spPr bwMode="auto">
                  <a:xfrm>
                    <a:off x="4937759" y="273995"/>
                    <a:ext cx="1162304" cy="65641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endParaRPr lang="en-US" alt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spcAft>
                        <a:spcPts val="0"/>
                      </a:spcAft>
                    </a:pPr>
                    <a:r>
                      <a:rPr lang="ja-JP" altLang="en-US" sz="600" kern="100" dirty="0">
                        <a:effectLst/>
                        <a:latin typeface="游明朝" panose="02020400000000000000" pitchFamily="18" charset="-128"/>
                        <a:ea typeface="游明朝" panose="02020400000000000000" pitchFamily="18" charset="-128"/>
                        <a:cs typeface="Times New Roman" panose="02020603050405020304" pitchFamily="18" charset="0"/>
                      </a:rPr>
                      <a:t>手洗い用シンク</a:t>
                    </a:r>
                    <a:endParaRPr lang="ja-JP" sz="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92" name="矢印: 五方向 91">
                    <a:extLst>
                      <a:ext uri="{FF2B5EF4-FFF2-40B4-BE49-F238E27FC236}">
                        <a16:creationId xmlns:a16="http://schemas.microsoft.com/office/drawing/2014/main" id="{44560C49-981B-42B9-8D0A-3888DBE2C2CE}"/>
                      </a:ext>
                    </a:extLst>
                  </p:cNvPr>
                  <p:cNvSpPr/>
                  <p:nvPr/>
                </p:nvSpPr>
                <p:spPr>
                  <a:xfrm rot="5400000">
                    <a:off x="5398725" y="276973"/>
                    <a:ext cx="294409" cy="87171"/>
                  </a:xfrm>
                  <a:prstGeom prst="homePlat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kumimoji="1" lang="ja-JP" altLang="en-US" sz="1100"/>
                  </a:p>
                </p:txBody>
              </p:sp>
            </p:grpSp>
          </p:grpSp>
        </p:grpSp>
        <p:sp>
          <p:nvSpPr>
            <p:cNvPr id="81" name="テキスト ボックス 2">
              <a:extLst>
                <a:ext uri="{FF2B5EF4-FFF2-40B4-BE49-F238E27FC236}">
                  <a16:creationId xmlns:a16="http://schemas.microsoft.com/office/drawing/2014/main" id="{A0AC22F6-3818-483B-BCD6-687700A97E82}"/>
                </a:ext>
              </a:extLst>
            </p:cNvPr>
            <p:cNvSpPr txBox="1">
              <a:spLocks noChangeArrowheads="1"/>
            </p:cNvSpPr>
            <p:nvPr/>
          </p:nvSpPr>
          <p:spPr bwMode="auto">
            <a:xfrm>
              <a:off x="5897881" y="272413"/>
              <a:ext cx="636764" cy="59462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Aft>
                  <a:spcPts val="0"/>
                </a:spcAft>
              </a:pPr>
              <a:endParaRPr lang="en-US" alt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spcAft>
                  <a:spcPts val="0"/>
                </a:spcAft>
              </a:pPr>
              <a:r>
                <a:rPr lang="ja-JP" altLang="en-US" sz="900" kern="100" dirty="0">
                  <a:effectLst/>
                  <a:latin typeface="游明朝" panose="02020400000000000000" pitchFamily="18" charset="-128"/>
                  <a:ea typeface="游明朝" panose="02020400000000000000" pitchFamily="18" charset="-128"/>
                  <a:cs typeface="Times New Roman" panose="02020603050405020304" pitchFamily="18" charset="0"/>
                </a:rPr>
                <a:t>炊飯器</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82" name="テキスト ボックス 3">
              <a:extLst>
                <a:ext uri="{FF2B5EF4-FFF2-40B4-BE49-F238E27FC236}">
                  <a16:creationId xmlns:a16="http://schemas.microsoft.com/office/drawing/2014/main" id="{00000000-0008-0000-0000-00003D000000}"/>
                </a:ext>
              </a:extLst>
            </p:cNvPr>
            <p:cNvSpPr txBox="1"/>
            <p:nvPr/>
          </p:nvSpPr>
          <p:spPr>
            <a:xfrm>
              <a:off x="3973832" y="2333574"/>
              <a:ext cx="391796" cy="889000"/>
            </a:xfrm>
            <a:prstGeom prst="rect">
              <a:avLst/>
            </a:prstGeom>
            <a:noFill/>
            <a:ln w="6350">
              <a:noFill/>
            </a:ln>
          </p:spPr>
          <p:txBody>
            <a:bodyPr rot="0" spcFirstLastPara="0" vert="eaVert"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spcAft>
                  <a:spcPts val="0"/>
                </a:spcAft>
              </a:pPr>
              <a:r>
                <a:rPr lang="ja-JP" sz="900" kern="100" dirty="0">
                  <a:effectLst/>
                  <a:latin typeface="游明朝" panose="02020400000000000000" pitchFamily="18" charset="-128"/>
                  <a:ea typeface="游明朝" panose="02020400000000000000" pitchFamily="18" charset="-128"/>
                  <a:cs typeface="Times New Roman" panose="02020603050405020304" pitchFamily="18" charset="0"/>
                </a:rPr>
                <a:t>フライヤー</a:t>
              </a:r>
            </a:p>
          </p:txBody>
        </p:sp>
        <p:cxnSp>
          <p:nvCxnSpPr>
            <p:cNvPr id="83" name="直線コネクタ 82">
              <a:extLst>
                <a:ext uri="{FF2B5EF4-FFF2-40B4-BE49-F238E27FC236}">
                  <a16:creationId xmlns:a16="http://schemas.microsoft.com/office/drawing/2014/main" id="{D10259CF-A50F-42AD-9948-9E0E7DC4EDE0}"/>
                </a:ext>
              </a:extLst>
            </p:cNvPr>
            <p:cNvCxnSpPr/>
            <p:nvPr/>
          </p:nvCxnSpPr>
          <p:spPr>
            <a:xfrm>
              <a:off x="2232661" y="211453"/>
              <a:ext cx="0" cy="3208020"/>
            </a:xfrm>
            <a:prstGeom prst="line">
              <a:avLst/>
            </a:prstGeom>
            <a:ln w="12700"/>
          </p:spPr>
          <p:style>
            <a:lnRef idx="1">
              <a:schemeClr val="dk1"/>
            </a:lnRef>
            <a:fillRef idx="0">
              <a:schemeClr val="dk1"/>
            </a:fillRef>
            <a:effectRef idx="0">
              <a:schemeClr val="dk1"/>
            </a:effectRef>
            <a:fontRef idx="minor">
              <a:schemeClr val="tx1"/>
            </a:fontRef>
          </p:style>
        </p:cxnSp>
      </p:grpSp>
      <p:sp>
        <p:nvSpPr>
          <p:cNvPr id="73" name="テキスト ボックス 237">
            <a:extLst>
              <a:ext uri="{FF2B5EF4-FFF2-40B4-BE49-F238E27FC236}">
                <a16:creationId xmlns:a16="http://schemas.microsoft.com/office/drawing/2014/main" id="{1E820755-EC50-4244-ABBB-46C5F1F35FF3}"/>
              </a:ext>
            </a:extLst>
          </p:cNvPr>
          <p:cNvSpPr txBox="1"/>
          <p:nvPr/>
        </p:nvSpPr>
        <p:spPr>
          <a:xfrm>
            <a:off x="4527021" y="7696110"/>
            <a:ext cx="1023891" cy="38233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spcAft>
                <a:spcPts val="0"/>
              </a:spcAft>
            </a:pPr>
            <a:r>
              <a:rPr lang="ja-JP" altLang="en-US" sz="900" kern="100" dirty="0">
                <a:effectLst/>
                <a:latin typeface="游明朝" panose="02020400000000000000" pitchFamily="18" charset="-128"/>
                <a:ea typeface="游明朝" panose="02020400000000000000" pitchFamily="18" charset="-128"/>
                <a:cs typeface="Times New Roman" panose="02020603050405020304" pitchFamily="18" charset="0"/>
              </a:rPr>
              <a:t>台下冷凍冷蔵庫</a:t>
            </a:r>
          </a:p>
          <a:p>
            <a:pPr algn="just">
              <a:spcAft>
                <a:spcPts val="0"/>
              </a:spcAft>
            </a:pPr>
            <a:r>
              <a:rPr lang="ja-JP" altLang="en-US" sz="900" kern="100" dirty="0">
                <a:effectLst/>
                <a:latin typeface="游明朝" panose="02020400000000000000" pitchFamily="18" charset="-128"/>
                <a:ea typeface="游明朝" panose="02020400000000000000" pitchFamily="18" charset="-128"/>
                <a:cs typeface="Times New Roman" panose="02020603050405020304" pitchFamily="18" charset="0"/>
              </a:rPr>
              <a:t>（温度計付き）</a:t>
            </a:r>
          </a:p>
        </p:txBody>
      </p:sp>
      <p:pic>
        <p:nvPicPr>
          <p:cNvPr id="2" name="図 1">
            <a:extLst>
              <a:ext uri="{FF2B5EF4-FFF2-40B4-BE49-F238E27FC236}">
                <a16:creationId xmlns:a16="http://schemas.microsoft.com/office/drawing/2014/main" id="{5FB2E5DB-53C3-428C-9DBA-01C6618ED60B}"/>
              </a:ext>
            </a:extLst>
          </p:cNvPr>
          <p:cNvPicPr>
            <a:picLocks noChangeAspect="1"/>
          </p:cNvPicPr>
          <p:nvPr/>
        </p:nvPicPr>
        <p:blipFill>
          <a:blip r:embed="rId5"/>
          <a:stretch>
            <a:fillRect/>
          </a:stretch>
        </p:blipFill>
        <p:spPr>
          <a:xfrm>
            <a:off x="201726" y="9032621"/>
            <a:ext cx="1408298" cy="463336"/>
          </a:xfrm>
          <a:prstGeom prst="rect">
            <a:avLst/>
          </a:prstGeom>
        </p:spPr>
      </p:pic>
      <p:sp>
        <p:nvSpPr>
          <p:cNvPr id="74" name="テキスト ボックス 73">
            <a:extLst>
              <a:ext uri="{FF2B5EF4-FFF2-40B4-BE49-F238E27FC236}">
                <a16:creationId xmlns:a16="http://schemas.microsoft.com/office/drawing/2014/main" id="{EDF63042-EDE7-4E38-8EAC-250D3E324C1A}"/>
              </a:ext>
            </a:extLst>
          </p:cNvPr>
          <p:cNvSpPr txBox="1"/>
          <p:nvPr/>
        </p:nvSpPr>
        <p:spPr>
          <a:xfrm>
            <a:off x="1736441" y="9043293"/>
            <a:ext cx="4616511" cy="461665"/>
          </a:xfrm>
          <a:prstGeom prst="rect">
            <a:avLst/>
          </a:prstGeom>
          <a:noFill/>
        </p:spPr>
        <p:txBody>
          <a:bodyPr wrap="square" rtlCol="0">
            <a:spAutoFit/>
          </a:bodyPr>
          <a:lstStyle/>
          <a:p>
            <a:pPr algn="ctr"/>
            <a:r>
              <a:rPr kumimoji="1" lang="ja-JP" altLang="en-US" sz="1200" dirty="0"/>
              <a:t>寝屋川市　保健衛生課</a:t>
            </a:r>
            <a:endParaRPr kumimoji="1" lang="en-US" altLang="ja-JP" sz="1200" dirty="0"/>
          </a:p>
          <a:p>
            <a:pPr algn="ctr"/>
            <a:r>
              <a:rPr kumimoji="1" lang="ja-JP" altLang="en-US" sz="1100" dirty="0"/>
              <a:t>〒</a:t>
            </a:r>
            <a:r>
              <a:rPr kumimoji="1" lang="en-US" altLang="ja-JP" sz="1100" dirty="0"/>
              <a:t>572-0838</a:t>
            </a:r>
            <a:r>
              <a:rPr kumimoji="1" lang="ja-JP" altLang="en-US" sz="1100" dirty="0"/>
              <a:t> 大阪府寝屋川市池田西町</a:t>
            </a:r>
            <a:r>
              <a:rPr kumimoji="1" lang="en-US" altLang="ja-JP" sz="1100" dirty="0"/>
              <a:t>28</a:t>
            </a:r>
            <a:r>
              <a:rPr kumimoji="1" lang="ja-JP" altLang="en-US" sz="1100" dirty="0"/>
              <a:t>番</a:t>
            </a:r>
            <a:r>
              <a:rPr kumimoji="1" lang="en-US" altLang="ja-JP" sz="1100" dirty="0"/>
              <a:t>22</a:t>
            </a:r>
            <a:r>
              <a:rPr kumimoji="1" lang="ja-JP" altLang="en-US" sz="1100" dirty="0"/>
              <a:t>号</a:t>
            </a:r>
            <a:r>
              <a:rPr kumimoji="1" lang="ja-JP" altLang="en-US" sz="1000" dirty="0"/>
              <a:t>　</a:t>
            </a:r>
            <a:r>
              <a:rPr kumimoji="1" lang="en-US" altLang="ja-JP" sz="1200" dirty="0"/>
              <a:t>TEL</a:t>
            </a:r>
            <a:r>
              <a:rPr kumimoji="1" lang="ja-JP" altLang="en-US" sz="1200" dirty="0"/>
              <a:t>　</a:t>
            </a:r>
            <a:r>
              <a:rPr kumimoji="1" lang="en-US" altLang="ja-JP" sz="1200" dirty="0"/>
              <a:t>072-829-7721</a:t>
            </a:r>
            <a:endParaRPr kumimoji="1" lang="ja-JP" altLang="en-US" sz="1200" dirty="0"/>
          </a:p>
        </p:txBody>
      </p:sp>
      <p:pic>
        <p:nvPicPr>
          <p:cNvPr id="4" name="図 3">
            <a:extLst>
              <a:ext uri="{FF2B5EF4-FFF2-40B4-BE49-F238E27FC236}">
                <a16:creationId xmlns:a16="http://schemas.microsoft.com/office/drawing/2014/main" id="{F1ACE92A-25EE-46FE-8FE8-880809D13D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6605" y="9027126"/>
            <a:ext cx="460289" cy="460289"/>
          </a:xfrm>
          <a:prstGeom prst="rect">
            <a:avLst/>
          </a:prstGeom>
        </p:spPr>
      </p:pic>
    </p:spTree>
    <p:extLst>
      <p:ext uri="{BB962C8B-B14F-4D97-AF65-F5344CB8AC3E}">
        <p14:creationId xmlns:p14="http://schemas.microsoft.com/office/powerpoint/2010/main" val="166359905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2145</Words>
  <Application>Microsoft Office PowerPoint</Application>
  <PresentationFormat>A4 210 x 297 mm</PresentationFormat>
  <Paragraphs>239</Paragraphs>
  <Slides>4</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vt:i4>
      </vt:variant>
    </vt:vector>
  </HeadingPairs>
  <TitlesOfParts>
    <vt:vector size="13" baseType="lpstr">
      <vt:lpstr>Franklin Gothic Book</vt:lpstr>
      <vt:lpstr>Meiryo UI</vt:lpstr>
      <vt:lpstr>メイリオ</vt:lpstr>
      <vt:lpstr>游ゴシック</vt:lpstr>
      <vt:lpstr>游明朝</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西口　めぐみ</dc:creator>
  <cp:lastModifiedBy>奴久妻　照美</cp:lastModifiedBy>
  <cp:revision>6</cp:revision>
  <cp:lastPrinted>2026-08-19T08:10:00Z</cp:lastPrinted>
  <dcterms:modified xsi:type="dcterms:W3CDTF">2026-08-19T08:11:54Z</dcterms:modified>
</cp:coreProperties>
</file>